
<file path=[Content_Types].xml><?xml version="1.0" encoding="utf-8"?>
<Types xmlns="http://schemas.openxmlformats.org/package/2006/content-types">
  <Default Extension="jpeg" ContentType="image/jpeg"/>
  <Default Extension="JPG" ContentType="image/.jp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429" r:id="rId3"/>
    <p:sldId id="364" r:id="rId5"/>
    <p:sldId id="379" r:id="rId6"/>
    <p:sldId id="423" r:id="rId7"/>
    <p:sldId id="371" r:id="rId8"/>
    <p:sldId id="372" r:id="rId9"/>
    <p:sldId id="424" r:id="rId10"/>
    <p:sldId id="425" r:id="rId11"/>
    <p:sldId id="384" r:id="rId12"/>
    <p:sldId id="385" r:id="rId13"/>
  </p:sldIdLst>
  <p:sldSz cx="12192000" cy="6858000"/>
  <p:notesSz cx="6858000" cy="9144000"/>
  <p:custDataLst>
    <p:tags r:id="rId17"/>
  </p:custDataLst>
  <p:defaultTextStyle>
    <a:defPPr>
      <a:defRPr lang="zh-CN"/>
    </a:defPPr>
    <a:lvl1pPr marL="0" lvl="0"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kern="1200">
        <a:solidFill>
          <a:schemeClr val="tx1"/>
        </a:solidFill>
        <a:latin typeface="Calibri" panose="020F050202020403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558" userDrawn="1">
          <p15:clr>
            <a:srgbClr val="A4A3A4"/>
          </p15:clr>
        </p15:guide>
        <p15:guide id="2" pos="6411"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12725"/>
    <a:srgbClr val="F14124"/>
    <a:srgbClr val="152F47"/>
    <a:srgbClr val="FFC000"/>
    <a:srgbClr val="05BAC8"/>
    <a:srgbClr val="21AB82"/>
    <a:srgbClr val="5DCEAF"/>
    <a:srgbClr val="1A92A2"/>
    <a:srgbClr val="F69230"/>
    <a:srgbClr val="5ECCF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无样式，无网格">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4524"/>
    <p:restoredTop sz="99532"/>
  </p:normalViewPr>
  <p:slideViewPr>
    <p:cSldViewPr snapToGrid="0" showGuides="1">
      <p:cViewPr varScale="1">
        <p:scale>
          <a:sx n="108" d="100"/>
          <a:sy n="108" d="100"/>
        </p:scale>
        <p:origin x="-84" y="-120"/>
      </p:cViewPr>
      <p:guideLst>
        <p:guide orient="horz" pos="2558"/>
        <p:guide pos="6411"/>
      </p:guideLst>
    </p:cSldViewPr>
  </p:slideViewPr>
  <p:notesTextViewPr>
    <p:cViewPr>
      <p:scale>
        <a:sx n="66" d="100"/>
        <a:sy n="66" d="100"/>
      </p:scale>
      <p:origin x="0" y="0"/>
    </p:cViewPr>
  </p:notesTextViewPr>
  <p:sorterViewPr>
    <p:cViewPr>
      <p:scale>
        <a:sx n="60" d="100"/>
        <a:sy n="60" d="100"/>
      </p:scale>
      <p:origin x="0" y="96"/>
    </p:cViewPr>
  </p:sorterViewPr>
  <p:gridSpacing cx="72006" cy="72006"/>
</p:viewPr>
</file>

<file path=ppt/_rels/presentation.xml.rels><?xml version="1.0" encoding="UTF-8" standalone="yes"?>
<Relationships xmlns="http://schemas.openxmlformats.org/package/2006/relationships"><Relationship Id="rId9" Type="http://schemas.openxmlformats.org/officeDocument/2006/relationships/slide" Target="slides/slide6.xml"/><Relationship Id="rId8" Type="http://schemas.openxmlformats.org/officeDocument/2006/relationships/slide" Target="slides/slide5.xml"/><Relationship Id="rId7" Type="http://schemas.openxmlformats.org/officeDocument/2006/relationships/slide" Target="slides/slide4.xml"/><Relationship Id="rId6" Type="http://schemas.openxmlformats.org/officeDocument/2006/relationships/slide" Target="slides/slide3.xml"/><Relationship Id="rId5" Type="http://schemas.openxmlformats.org/officeDocument/2006/relationships/slide" Target="slides/slide2.xml"/><Relationship Id="rId4" Type="http://schemas.openxmlformats.org/officeDocument/2006/relationships/notesMaster" Target="notesMasters/notesMaster1.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gs" Target="tags/tag9.xml"/><Relationship Id="rId16" Type="http://schemas.openxmlformats.org/officeDocument/2006/relationships/tableStyles" Target="tableStyles.xml"/><Relationship Id="rId15" Type="http://schemas.openxmlformats.org/officeDocument/2006/relationships/viewProps" Target="viewProps.xml"/><Relationship Id="rId14" Type="http://schemas.openxmlformats.org/officeDocument/2006/relationships/presProps" Target="presProps.xml"/><Relationship Id="rId13" Type="http://schemas.openxmlformats.org/officeDocument/2006/relationships/slide" Target="slides/slide10.xml"/><Relationship Id="rId12" Type="http://schemas.openxmlformats.org/officeDocument/2006/relationships/slide" Target="slides/slide9.xml"/><Relationship Id="rId11" Type="http://schemas.openxmlformats.org/officeDocument/2006/relationships/slide" Target="slides/slide8.xml"/><Relationship Id="rId10" Type="http://schemas.openxmlformats.org/officeDocument/2006/relationships/slide" Target="slides/slide7.xml"/><Relationship Id="rId1" Type="http://schemas.openxmlformats.org/officeDocument/2006/relationships/slideMaster" Target="slideMasters/slide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ea typeface="微软雅黑" panose="020B0503020204020204" pitchFamily="34" charset="-122"/>
              </a:defRPr>
            </a:lvl1pPr>
          </a:lstStyle>
          <a:p>
            <a:pPr fontAlgn="auto"/>
            <a:endParaRPr lang="zh-CN" altLang="en-US" strike="noStrike" noProof="1" dirty="0"/>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ea typeface="微软雅黑" panose="020B0503020204020204" pitchFamily="34" charset="-122"/>
              </a:defRPr>
            </a:lvl1pPr>
          </a:lstStyle>
          <a:p>
            <a:pPr fontAlgn="auto"/>
            <a:fld id="{D8D3007C-0BBF-4CAD-B02F-7664B804665F}" type="datetimeFigureOut">
              <a:rPr lang="zh-CN" altLang="en-US" strike="noStrike" noProof="1" smtClean="0">
                <a:latin typeface="+mn-lt"/>
                <a:ea typeface="微软雅黑" panose="020B0503020204020204" pitchFamily="34" charset="-122"/>
                <a:cs typeface="+mn-cs"/>
              </a:rPr>
            </a:fld>
            <a:endParaRPr lang="zh-CN" altLang="en-US" strike="noStrike" noProof="1" dirty="0"/>
          </a:p>
        </p:txBody>
      </p:sp>
      <p:sp>
        <p:nvSpPr>
          <p:cNvPr id="8196" name="幻灯片图像占位符 3"/>
          <p:cNvSpPr>
            <a:spLocks noGrp="1" noRot="1" noChangeAspect="1"/>
          </p:cNvSpPr>
          <p:nvPr>
            <p:ph type="sldImg"/>
          </p:nvPr>
        </p:nvSpPr>
        <p:spPr>
          <a:xfrm>
            <a:off x="685800" y="1143000"/>
            <a:ext cx="5486400" cy="3086100"/>
          </a:xfrm>
          <a:prstGeom prst="rect">
            <a:avLst/>
          </a:prstGeom>
          <a:noFill/>
          <a:ln w="12700" cap="flat" cmpd="sng">
            <a:solidFill>
              <a:srgbClr val="000000"/>
            </a:solidFill>
            <a:prstDash val="solid"/>
            <a:round/>
            <a:headEnd type="none" w="med" len="med"/>
            <a:tailEnd type="none" w="med" len="med"/>
          </a:ln>
        </p:spPr>
      </p:sp>
      <p:sp>
        <p:nvSpPr>
          <p:cNvPr id="8197" name="备注占位符 4"/>
          <p:cNvSpPr>
            <a:spLocks noGrp="1"/>
          </p:cNvSpPr>
          <p:nvPr>
            <p:ph type="body" sz="quarter"/>
          </p:nvPr>
        </p:nvSpPr>
        <p:spPr>
          <a:xfrm>
            <a:off x="685800" y="4400550"/>
            <a:ext cx="5486400" cy="3600450"/>
          </a:xfrm>
          <a:prstGeom prst="rect">
            <a:avLst/>
          </a:prstGeom>
          <a:noFill/>
          <a:ln w="9525">
            <a:noFill/>
          </a:ln>
        </p:spPr>
        <p:txBody>
          <a:bodyPr vert="horz" lIns="91440" tIns="45720" rIns="91440" bIns="45720" anchor="t" anchorCtr="0"/>
          <a:p>
            <a:pPr lvl="0"/>
            <a:r>
              <a:rPr lang="zh-CN" altLang="en-US" dirty="0"/>
              <a:t>单击此处编辑母版文本样式</a:t>
            </a:r>
            <a:endParaRPr lang="zh-CN" altLang="en-US" dirty="0"/>
          </a:p>
          <a:p>
            <a:pPr lvl="1"/>
            <a:r>
              <a:rPr lang="zh-CN" altLang="en-US" dirty="0"/>
              <a:t>第二级</a:t>
            </a:r>
            <a:endParaRPr lang="zh-CN" altLang="en-US" dirty="0"/>
          </a:p>
          <a:p>
            <a:pPr lvl="2"/>
            <a:r>
              <a:rPr lang="zh-CN" altLang="en-US" dirty="0"/>
              <a:t>第三级</a:t>
            </a:r>
            <a:endParaRPr lang="zh-CN" altLang="en-US" dirty="0"/>
          </a:p>
          <a:p>
            <a:pPr lvl="3"/>
            <a:r>
              <a:rPr lang="zh-CN" altLang="en-US" dirty="0"/>
              <a:t>第四级</a:t>
            </a:r>
            <a:endParaRPr lang="zh-CN" altLang="en-US" dirty="0"/>
          </a:p>
          <a:p>
            <a:pPr lvl="4"/>
            <a:r>
              <a:rPr lang="zh-CN" altLang="en-US" dirty="0"/>
              <a:t>第五级</a:t>
            </a:r>
            <a:endParaRPr lang="zh-CN" altLang="en-US" dirty="0"/>
          </a:p>
        </p:txBody>
      </p:sp>
      <p:sp>
        <p:nvSpPr>
          <p:cNvPr id="6" name="页脚占位符 5"/>
          <p:cNvSpPr>
            <a:spLocks noGrp="1"/>
          </p:cNvSpPr>
          <p:nvPr>
            <p:ph type="ftr" sz="quarter" idx="4"/>
          </p:nvPr>
        </p:nvSpPr>
        <p:spPr>
          <a:xfrm>
            <a:off x="0" y="8685213"/>
            <a:ext cx="2971800" cy="458788"/>
          </a:xfrm>
          <a:prstGeom prst="rect">
            <a:avLst/>
          </a:prstGeom>
        </p:spPr>
        <p:txBody>
          <a:bodyPr vert="horz" lIns="91440" tIns="45720" rIns="91440" bIns="45720" rtlCol="0" anchor="b"/>
          <a:lstStyle>
            <a:lvl1pPr algn="l">
              <a:defRPr sz="1200">
                <a:ea typeface="微软雅黑" panose="020B0503020204020204" pitchFamily="34" charset="-122"/>
              </a:defRPr>
            </a:lvl1pPr>
          </a:lstStyle>
          <a:p>
            <a:pPr fontAlgn="auto"/>
            <a:endParaRPr lang="zh-CN" altLang="en-US" strike="noStrike" noProof="1" dirty="0"/>
          </a:p>
        </p:txBody>
      </p:sp>
      <p:sp>
        <p:nvSpPr>
          <p:cNvPr id="7" name="灯片编号占位符 6"/>
          <p:cNvSpPr>
            <a:spLocks noGrp="1"/>
          </p:cNvSpPr>
          <p:nvPr>
            <p:ph type="sldNum" sz="quarter" idx="5"/>
          </p:nvPr>
        </p:nvSpPr>
        <p:spPr>
          <a:xfrm>
            <a:off x="3884613" y="8685213"/>
            <a:ext cx="2971800" cy="458788"/>
          </a:xfrm>
          <a:prstGeom prst="rect">
            <a:avLst/>
          </a:prstGeom>
        </p:spPr>
        <p:txBody>
          <a:bodyPr vert="horz" lIns="91440" tIns="45720" rIns="91440" bIns="45720" rtlCol="0" anchor="b"/>
          <a:lstStyle>
            <a:lvl1pPr algn="r">
              <a:defRPr sz="1200">
                <a:ea typeface="微软雅黑" panose="020B0503020204020204" pitchFamily="34" charset="-122"/>
              </a:defRPr>
            </a:lvl1pPr>
          </a:lstStyle>
          <a:p>
            <a:pPr fontAlgn="auto"/>
            <a:fld id="{8927DC7C-EA85-41EA-BE8E-3BC04B9579CE}" type="slidenum">
              <a:rPr lang="zh-CN" altLang="en-US" strike="noStrike" noProof="1" smtClean="0">
                <a:latin typeface="+mn-lt"/>
                <a:ea typeface="微软雅黑" panose="020B0503020204020204" pitchFamily="34" charset="-122"/>
                <a:cs typeface="+mn-cs"/>
              </a:rPr>
            </a:fld>
            <a:endParaRPr lang="zh-CN" altLang="en-US" strike="noStrike" noProof="1" dirty="0"/>
          </a:p>
        </p:txBody>
      </p:sp>
    </p:spTree>
  </p:cSld>
  <p:clrMap bg1="lt1" tx1="dk1" bg2="lt2" tx2="dk2" accent1="accent1" accent2="accent2" accent3="accent3" accent4="accent4" accent5="accent5" accent6="accent6" hlink="hlink" folHlink="folHlink"/>
  <p:hf sldNum="0" hdr="0" ftr="0" dt="0"/>
  <p:notesStyle>
    <a:lvl1pPr marL="0" algn="l" defTabSz="914400" rtl="0" eaLnBrk="1" latinLnBrk="0" hangingPunct="1">
      <a:defRPr sz="1200" kern="1200">
        <a:solidFill>
          <a:schemeClr val="tx1"/>
        </a:solidFill>
        <a:latin typeface="+mn-lt"/>
        <a:ea typeface="微软雅黑" panose="020B0503020204020204" pitchFamily="34" charset="-122"/>
        <a:cs typeface="+mn-cs"/>
      </a:defRPr>
    </a:lvl1pPr>
    <a:lvl2pPr marL="457200" algn="l" defTabSz="914400" rtl="0" eaLnBrk="1" latinLnBrk="0" hangingPunct="1">
      <a:defRPr sz="1200" kern="1200">
        <a:solidFill>
          <a:schemeClr val="tx1"/>
        </a:solidFill>
        <a:latin typeface="+mn-lt"/>
        <a:ea typeface="微软雅黑" panose="020B0503020204020204" pitchFamily="34" charset="-122"/>
        <a:cs typeface="+mn-cs"/>
      </a:defRPr>
    </a:lvl2pPr>
    <a:lvl3pPr marL="914400" algn="l" defTabSz="914400" rtl="0" eaLnBrk="1" latinLnBrk="0" hangingPunct="1">
      <a:defRPr sz="1200" kern="1200">
        <a:solidFill>
          <a:schemeClr val="tx1"/>
        </a:solidFill>
        <a:latin typeface="+mn-lt"/>
        <a:ea typeface="微软雅黑" panose="020B0503020204020204" pitchFamily="34" charset="-122"/>
        <a:cs typeface="+mn-cs"/>
      </a:defRPr>
    </a:lvl3pPr>
    <a:lvl4pPr marL="1371600" algn="l" defTabSz="914400" rtl="0" eaLnBrk="1" latinLnBrk="0" hangingPunct="1">
      <a:defRPr sz="1200" kern="1200">
        <a:solidFill>
          <a:schemeClr val="tx1"/>
        </a:solidFill>
        <a:latin typeface="+mn-lt"/>
        <a:ea typeface="微软雅黑" panose="020B0503020204020204" pitchFamily="34" charset="-122"/>
        <a:cs typeface="+mn-cs"/>
      </a:defRPr>
    </a:lvl4pPr>
    <a:lvl5pPr marL="1828800" algn="l" defTabSz="914400" rtl="0" eaLnBrk="1" latinLnBrk="0" hangingPunct="1">
      <a:defRPr sz="1200" kern="1200">
        <a:solidFill>
          <a:schemeClr val="tx1"/>
        </a:solidFill>
        <a:latin typeface="+mn-lt"/>
        <a:ea typeface="微软雅黑" panose="020B0503020204020204"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2" Type="http://schemas.openxmlformats.org/officeDocument/2006/relationships/notesMaster" Target="../notesMasters/notesMaster1.xml"/><Relationship Id="rId1"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1" noRot="1" noChangeAspect="1"/>
          </p:cNvSpPr>
          <p:nvPr>
            <p:ph type="sldImg"/>
          </p:nvPr>
        </p:nvSpPr>
        <p:spPr/>
      </p:sp>
      <p:sp>
        <p:nvSpPr>
          <p:cNvPr id="12290" name="备注占位符 2"/>
          <p:cNvSpPr>
            <a:spLocks noGrp="1"/>
          </p:cNvSpPr>
          <p:nvPr>
            <p:ph type="body"/>
          </p:nvPr>
        </p:nvSpPr>
        <p:spPr/>
        <p:txBody>
          <a:bodyPr lIns="91440" tIns="45720" rIns="91440" bIns="45720" anchor="t" anchorCtr="0"/>
          <a:p>
            <a:pPr lvl="0"/>
            <a:endParaRPr lang="zh-CN" altLang="en-US" dirty="0"/>
          </a:p>
        </p:txBody>
      </p:sp>
      <p:sp>
        <p:nvSpPr>
          <p:cNvPr id="12291"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8673" name="幻灯片图像占位符 1"/>
          <p:cNvSpPr>
            <a:spLocks noGrp="1" noRot="1" noChangeAspect="1"/>
          </p:cNvSpPr>
          <p:nvPr>
            <p:ph type="sldImg"/>
          </p:nvPr>
        </p:nvSpPr>
        <p:spPr/>
      </p:sp>
      <p:sp>
        <p:nvSpPr>
          <p:cNvPr id="28674" name="备注占位符 2"/>
          <p:cNvSpPr>
            <a:spLocks noGrp="1"/>
          </p:cNvSpPr>
          <p:nvPr>
            <p:ph type="body"/>
          </p:nvPr>
        </p:nvSpPr>
        <p:spPr/>
        <p:txBody>
          <a:bodyPr lIns="91440" tIns="45720" rIns="91440" bIns="45720" anchor="t" anchorCtr="0"/>
          <a:p>
            <a:pPr lvl="0"/>
            <a:endParaRPr lang="zh-CN" altLang="en-US"/>
          </a:p>
        </p:txBody>
      </p:sp>
      <p:sp>
        <p:nvSpPr>
          <p:cNvPr id="28675"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幻灯片图像占位符 1"/>
          <p:cNvSpPr>
            <a:spLocks noGrp="1" noRot="1" noChangeAspect="1"/>
          </p:cNvSpPr>
          <p:nvPr>
            <p:ph type="sldImg"/>
          </p:nvPr>
        </p:nvSpPr>
        <p:spPr/>
      </p:sp>
      <p:sp>
        <p:nvSpPr>
          <p:cNvPr id="12290" name="备注占位符 2"/>
          <p:cNvSpPr>
            <a:spLocks noGrp="1"/>
          </p:cNvSpPr>
          <p:nvPr>
            <p:ph type="body"/>
          </p:nvPr>
        </p:nvSpPr>
        <p:spPr/>
        <p:txBody>
          <a:bodyPr lIns="91440" tIns="45720" rIns="91440" bIns="45720" anchor="t" anchorCtr="0"/>
          <a:p>
            <a:pPr lvl="0"/>
            <a:endParaRPr lang="zh-CN" altLang="en-US" dirty="0"/>
          </a:p>
        </p:txBody>
      </p:sp>
      <p:sp>
        <p:nvSpPr>
          <p:cNvPr id="12291"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6385" name="幻灯片图像占位符 1"/>
          <p:cNvSpPr>
            <a:spLocks noGrp="1" noRot="1" noChangeAspect="1"/>
          </p:cNvSpPr>
          <p:nvPr>
            <p:ph type="sldImg"/>
          </p:nvPr>
        </p:nvSpPr>
        <p:spPr/>
      </p:sp>
      <p:sp>
        <p:nvSpPr>
          <p:cNvPr id="16386" name="备注占位符 2"/>
          <p:cNvSpPr>
            <a:spLocks noGrp="1"/>
          </p:cNvSpPr>
          <p:nvPr>
            <p:ph type="body"/>
          </p:nvPr>
        </p:nvSpPr>
        <p:spPr/>
        <p:txBody>
          <a:bodyPr lIns="91440" tIns="45720" rIns="91440" bIns="45720" anchor="t" anchorCtr="0"/>
          <a:p>
            <a:pPr lvl="0"/>
            <a:endParaRPr lang="zh-CN" altLang="en-US"/>
          </a:p>
        </p:txBody>
      </p:sp>
      <p:sp>
        <p:nvSpPr>
          <p:cNvPr id="16387"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8433" name="幻灯片图像占位符 1"/>
          <p:cNvSpPr>
            <a:spLocks noGrp="1" noRot="1" noChangeAspect="1"/>
          </p:cNvSpPr>
          <p:nvPr>
            <p:ph type="sldImg"/>
          </p:nvPr>
        </p:nvSpPr>
        <p:spPr/>
      </p:sp>
      <p:sp>
        <p:nvSpPr>
          <p:cNvPr id="18434" name="备注占位符 2"/>
          <p:cNvSpPr>
            <a:spLocks noGrp="1"/>
          </p:cNvSpPr>
          <p:nvPr>
            <p:ph type="body"/>
          </p:nvPr>
        </p:nvSpPr>
        <p:spPr/>
        <p:txBody>
          <a:bodyPr lIns="91440" tIns="45720" rIns="91440" bIns="45720" anchor="t" anchorCtr="0"/>
          <a:p>
            <a:pPr lvl="0"/>
            <a:endParaRPr lang="zh-CN" altLang="en-US"/>
          </a:p>
        </p:txBody>
      </p:sp>
      <p:sp>
        <p:nvSpPr>
          <p:cNvPr id="18435"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幻灯片图像占位符 1"/>
          <p:cNvSpPr>
            <a:spLocks noGrp="1" noRot="1" noChangeAspect="1"/>
          </p:cNvSpPr>
          <p:nvPr>
            <p:ph type="sldImg"/>
          </p:nvPr>
        </p:nvSpPr>
        <p:spPr/>
      </p:sp>
      <p:sp>
        <p:nvSpPr>
          <p:cNvPr id="14338" name="备注占位符 2"/>
          <p:cNvSpPr>
            <a:spLocks noGrp="1"/>
          </p:cNvSpPr>
          <p:nvPr>
            <p:ph type="body"/>
          </p:nvPr>
        </p:nvSpPr>
        <p:spPr/>
        <p:txBody>
          <a:bodyPr lIns="91440" tIns="45720" rIns="91440" bIns="45720" anchor="t" anchorCtr="0"/>
          <a:p>
            <a:pPr lvl="0"/>
            <a:endParaRPr lang="zh-CN" altLang="en-US"/>
          </a:p>
        </p:txBody>
      </p:sp>
      <p:sp>
        <p:nvSpPr>
          <p:cNvPr id="14339"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0481" name="幻灯片图像占位符 1"/>
          <p:cNvSpPr>
            <a:spLocks noGrp="1" noRot="1" noChangeAspect="1"/>
          </p:cNvSpPr>
          <p:nvPr>
            <p:ph type="sldImg"/>
          </p:nvPr>
        </p:nvSpPr>
        <p:spPr/>
      </p:sp>
      <p:sp>
        <p:nvSpPr>
          <p:cNvPr id="20482" name="备注占位符 2"/>
          <p:cNvSpPr>
            <a:spLocks noGrp="1"/>
          </p:cNvSpPr>
          <p:nvPr>
            <p:ph type="body"/>
          </p:nvPr>
        </p:nvSpPr>
        <p:spPr/>
        <p:txBody>
          <a:bodyPr lIns="91440" tIns="45720" rIns="91440" bIns="45720" anchor="t" anchorCtr="0"/>
          <a:p>
            <a:pPr lvl="0"/>
            <a:endParaRPr lang="zh-CN" altLang="en-US"/>
          </a:p>
        </p:txBody>
      </p:sp>
      <p:sp>
        <p:nvSpPr>
          <p:cNvPr id="20483"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2529" name="幻灯片图像占位符 1"/>
          <p:cNvSpPr>
            <a:spLocks noGrp="1" noRot="1" noChangeAspect="1"/>
          </p:cNvSpPr>
          <p:nvPr>
            <p:ph type="sldImg"/>
          </p:nvPr>
        </p:nvSpPr>
        <p:spPr/>
      </p:sp>
      <p:sp>
        <p:nvSpPr>
          <p:cNvPr id="22530" name="备注占位符 2"/>
          <p:cNvSpPr>
            <a:spLocks noGrp="1"/>
          </p:cNvSpPr>
          <p:nvPr>
            <p:ph type="body"/>
          </p:nvPr>
        </p:nvSpPr>
        <p:spPr/>
        <p:txBody>
          <a:bodyPr lIns="91440" tIns="45720" rIns="91440" bIns="45720" anchor="t" anchorCtr="0"/>
          <a:p>
            <a:pPr lvl="0"/>
            <a:endParaRPr lang="zh-CN" altLang="en-US"/>
          </a:p>
        </p:txBody>
      </p:sp>
      <p:sp>
        <p:nvSpPr>
          <p:cNvPr id="22531"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4577" name="幻灯片图像占位符 1"/>
          <p:cNvSpPr>
            <a:spLocks noGrp="1" noRot="1" noChangeAspect="1"/>
          </p:cNvSpPr>
          <p:nvPr>
            <p:ph type="sldImg"/>
          </p:nvPr>
        </p:nvSpPr>
        <p:spPr/>
      </p:sp>
      <p:sp>
        <p:nvSpPr>
          <p:cNvPr id="24578" name="备注占位符 2"/>
          <p:cNvSpPr>
            <a:spLocks noGrp="1"/>
          </p:cNvSpPr>
          <p:nvPr>
            <p:ph type="body"/>
          </p:nvPr>
        </p:nvSpPr>
        <p:spPr/>
        <p:txBody>
          <a:bodyPr lIns="91440" tIns="45720" rIns="91440" bIns="45720" anchor="t" anchorCtr="0"/>
          <a:p>
            <a:pPr lvl="0"/>
            <a:r>
              <a:rPr lang="en-US" altLang="zh-CN"/>
              <a:t>0</a:t>
            </a:r>
            <a:endParaRPr lang="en-US" altLang="zh-CN"/>
          </a:p>
        </p:txBody>
      </p:sp>
      <p:sp>
        <p:nvSpPr>
          <p:cNvPr id="24579"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p:sp>
        <p:nvSpPr>
          <p:cNvPr id="26625" name="幻灯片图像占位符 1"/>
          <p:cNvSpPr>
            <a:spLocks noGrp="1" noRot="1" noChangeAspect="1"/>
          </p:cNvSpPr>
          <p:nvPr>
            <p:ph type="sldImg"/>
          </p:nvPr>
        </p:nvSpPr>
        <p:spPr/>
      </p:sp>
      <p:sp>
        <p:nvSpPr>
          <p:cNvPr id="26626" name="备注占位符 2"/>
          <p:cNvSpPr>
            <a:spLocks noGrp="1"/>
          </p:cNvSpPr>
          <p:nvPr>
            <p:ph type="body"/>
          </p:nvPr>
        </p:nvSpPr>
        <p:spPr/>
        <p:txBody>
          <a:bodyPr lIns="91440" tIns="45720" rIns="91440" bIns="45720" anchor="t" anchorCtr="0"/>
          <a:p>
            <a:pPr lvl="0"/>
            <a:endParaRPr lang="zh-CN" altLang="en-US"/>
          </a:p>
        </p:txBody>
      </p:sp>
      <p:sp>
        <p:nvSpPr>
          <p:cNvPr id="26627" name="灯片编号占位符 3"/>
          <p:cNvSpPr>
            <a:spLocks noGrp="1"/>
          </p:cNvSpPr>
          <p:nvPr>
            <p:ph type="sldNum" sz="quarter"/>
          </p:nvPr>
        </p:nvSpPr>
        <p:spPr>
          <a:xfrm>
            <a:off x="3884613" y="8685213"/>
            <a:ext cx="2971800" cy="458787"/>
          </a:xfrm>
          <a:prstGeom prst="rect">
            <a:avLst/>
          </a:prstGeom>
          <a:noFill/>
          <a:ln w="9525">
            <a:noFill/>
          </a:ln>
        </p:spPr>
        <p:txBody>
          <a:bodyPr vert="horz" lIns="91440" tIns="45720" rIns="91440" bIns="45720" anchor="b" anchorCtr="0"/>
          <a:p>
            <a:pPr lvl="0" algn="r"/>
            <a:fld id="{9A0DB2DC-4C9A-4742-B13C-FB6460FD3503}" type="slidenum">
              <a:rPr lang="zh-CN" altLang="en-US" sz="1200">
                <a:ea typeface="微软雅黑" panose="020B0503020204020204" pitchFamily="34" charset="-122"/>
              </a:rPr>
            </a:fld>
            <a:endParaRPr lang="zh-CN" altLang="en-US" sz="1200" dirty="0">
              <a:ea typeface="微软雅黑" panose="020B0503020204020204" pitchFamily="34" charset="-122"/>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1_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第一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21" name="TextBox 20"/>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9" name="图片 8"/>
          <p:cNvPicPr>
            <a:picLocks noChangeAspect="1"/>
          </p:cNvPicPr>
          <p:nvPr userDrawn="1"/>
        </p:nvPicPr>
        <p:blipFill>
          <a:blip r:embed="rId3"/>
          <a:stretch>
            <a:fillRect/>
          </a:stretch>
        </p:blipFill>
        <p:spPr>
          <a:xfrm>
            <a:off x="565150" y="287338"/>
            <a:ext cx="555625" cy="554037"/>
          </a:xfrm>
          <a:prstGeom prst="rect">
            <a:avLst/>
          </a:prstGeom>
          <a:noFill/>
          <a:ln w="9525">
            <a:noFill/>
          </a:ln>
        </p:spPr>
      </p:pic>
      <p:sp>
        <p:nvSpPr>
          <p:cNvPr id="16" name="流程图: 合并 15"/>
          <p:cNvSpPr/>
          <p:nvPr userDrawn="1"/>
        </p:nvSpPr>
        <p:spPr>
          <a:xfrm>
            <a:off x="779463" y="2060575"/>
            <a:ext cx="117475" cy="93663"/>
          </a:xfrm>
          <a:prstGeom prst="flowChartMerg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algn="ctr"/>
                      <a:endParaRPr lang="zh-CN" altLang="en-US" dirty="0">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工作完成情况</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成功项目展示</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经验总结与不足</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当前形势分析</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明年目标与计划</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w="12700" cmpd="sng">
            <a:solidFill>
              <a:schemeClr val="bg1">
                <a:lumMod val="75000"/>
              </a:schemeClr>
            </a:solidFill>
            <a:prstDash val="lgDash"/>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1587" y="1273175"/>
            <a:ext cx="1690688" cy="787400"/>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latin typeface="微软雅黑" panose="020B0503020204020204" pitchFamily="34" charset="-122"/>
                <a:ea typeface="微软雅黑" panose="020B0503020204020204" pitchFamily="34" charset="-122"/>
              </a:rPr>
              <a:t>年度工作概述</a:t>
            </a:r>
            <a:endParaRPr lang="zh-CN" altLang="en-US" sz="1500" strike="noStrike" noProof="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anim calcmode="lin" valueType="num">
                                      <p:cBhvr>
                                        <p:cTn id="8" dur="500" fill="hold"/>
                                        <p:tgtEl>
                                          <p:spTgt spid="9"/>
                                        </p:tgtEl>
                                        <p:attrNameLst>
                                          <p:attrName>ppt_x</p:attrName>
                                        </p:attrNameLst>
                                      </p:cBhvr>
                                      <p:tavLst>
                                        <p:tav tm="0">
                                          <p:val>
                                            <p:strVal val="#ppt_x"/>
                                          </p:val>
                                        </p:tav>
                                        <p:tav tm="100000">
                                          <p:val>
                                            <p:strVal val="#ppt_x"/>
                                          </p:val>
                                        </p:tav>
                                      </p:tavLst>
                                    </p:anim>
                                    <p:anim calcmode="lin" valueType="num">
                                      <p:cBhvr>
                                        <p:cTn id="9" dur="500" fill="hold"/>
                                        <p:tgtEl>
                                          <p:spTgt spid="9"/>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21"/>
                                        </p:tgtEl>
                                        <p:attrNameLst>
                                          <p:attrName>style.visibility</p:attrName>
                                        </p:attrNameLst>
                                      </p:cBhvr>
                                      <p:to>
                                        <p:strVal val="visible"/>
                                      </p:to>
                                    </p:set>
                                    <p:animEffect transition="in" filter="fade">
                                      <p:cBhvr>
                                        <p:cTn id="12"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 grpId="0"/>
    </p:bld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第二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9" name="TextBox 8"/>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15" name="图片 14"/>
          <p:cNvPicPr>
            <a:picLocks noChangeAspect="1"/>
          </p:cNvPicPr>
          <p:nvPr userDrawn="1"/>
        </p:nvPicPr>
        <p:blipFill>
          <a:blip r:embed="rId3"/>
          <a:stretch>
            <a:fillRect/>
          </a:stretch>
        </p:blipFill>
        <p:spPr>
          <a:xfrm>
            <a:off x="560388" y="303213"/>
            <a:ext cx="555625" cy="555625"/>
          </a:xfrm>
          <a:prstGeom prst="rect">
            <a:avLst/>
          </a:prstGeom>
          <a:noFill/>
          <a:ln w="9525">
            <a:noFill/>
          </a:ln>
        </p:spPr>
      </p:pic>
      <p:sp>
        <p:nvSpPr>
          <p:cNvPr id="16" name="流程图: 合并 15"/>
          <p:cNvSpPr/>
          <p:nvPr userDrawn="1"/>
        </p:nvSpPr>
        <p:spPr>
          <a:xfrm>
            <a:off x="779463" y="2849563"/>
            <a:ext cx="117475" cy="93663"/>
          </a:xfrm>
          <a:prstGeom prst="flowChartMerg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marL="0" algn="ctr" defTabSz="914400" rtl="0" eaLnBrk="1" latinLnBrk="0" hangingPunct="1"/>
                      <a:r>
                        <a:rPr lang="zh-CN" altLang="en-US" sz="15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年度工作概述</a:t>
                      </a:r>
                      <a:endParaRPr lang="zh-CN" altLang="en-US" sz="1500" kern="1200" dirty="0">
                        <a:solidFill>
                          <a:schemeClr val="tx1">
                            <a:lumMod val="65000"/>
                            <a:lumOff val="35000"/>
                          </a:schemeClr>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成功项目展示</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经验总结与不足</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当前形势分析</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明年目标与计划</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1587" y="2062163"/>
            <a:ext cx="1690688" cy="787400"/>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solidFill>
                  <a:schemeClr val="bg1"/>
                </a:solidFill>
                <a:latin typeface="微软雅黑" panose="020B0503020204020204" pitchFamily="34" charset="-122"/>
                <a:ea typeface="微软雅黑" panose="020B0503020204020204" pitchFamily="34" charset="-122"/>
              </a:rPr>
              <a:t>工作完成情况</a:t>
            </a:r>
            <a:endParaRPr lang="zh-CN" altLang="en-US" sz="1500" strike="noStrike" noProof="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anim calcmode="lin" valueType="num">
                                      <p:cBhvr>
                                        <p:cTn id="8" dur="500" fill="hold"/>
                                        <p:tgtEl>
                                          <p:spTgt spid="15"/>
                                        </p:tgtEl>
                                        <p:attrNameLst>
                                          <p:attrName>ppt_x</p:attrName>
                                        </p:attrNameLst>
                                      </p:cBhvr>
                                      <p:tavLst>
                                        <p:tav tm="0">
                                          <p:val>
                                            <p:strVal val="#ppt_x"/>
                                          </p:val>
                                        </p:tav>
                                        <p:tav tm="100000">
                                          <p:val>
                                            <p:strVal val="#ppt_x"/>
                                          </p:val>
                                        </p:tav>
                                      </p:tavLst>
                                    </p:anim>
                                    <p:anim calcmode="lin" valueType="num">
                                      <p:cBhvr>
                                        <p:cTn id="9" dur="500" fill="hold"/>
                                        <p:tgtEl>
                                          <p:spTgt spid="15"/>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第三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9" name="TextBox 8"/>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15" name="图片 14"/>
          <p:cNvPicPr>
            <a:picLocks noChangeAspect="1"/>
          </p:cNvPicPr>
          <p:nvPr userDrawn="1"/>
        </p:nvPicPr>
        <p:blipFill>
          <a:blip r:embed="rId3"/>
          <a:stretch>
            <a:fillRect/>
          </a:stretch>
        </p:blipFill>
        <p:spPr>
          <a:xfrm>
            <a:off x="560388" y="303213"/>
            <a:ext cx="555625" cy="555625"/>
          </a:xfrm>
          <a:prstGeom prst="rect">
            <a:avLst/>
          </a:prstGeom>
          <a:noFill/>
          <a:ln w="9525">
            <a:noFill/>
          </a:ln>
        </p:spPr>
      </p:pic>
      <p:sp>
        <p:nvSpPr>
          <p:cNvPr id="16" name="流程图: 合并 15"/>
          <p:cNvSpPr/>
          <p:nvPr userDrawn="1"/>
        </p:nvSpPr>
        <p:spPr>
          <a:xfrm>
            <a:off x="784225" y="3641725"/>
            <a:ext cx="117475" cy="93663"/>
          </a:xfrm>
          <a:prstGeom prst="flowChartMerg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marL="0" algn="ctr" defTabSz="914400" rtl="0" eaLnBrk="1" latinLnBrk="0" hangingPunct="1"/>
                      <a:r>
                        <a:rPr lang="zh-CN" altLang="en-US" sz="15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年度工作概述</a:t>
                      </a:r>
                      <a:endParaRPr lang="zh-CN" altLang="en-US" sz="1500" kern="1200" dirty="0">
                        <a:solidFill>
                          <a:schemeClr val="tx1">
                            <a:lumMod val="65000"/>
                            <a:lumOff val="35000"/>
                          </a:schemeClr>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工作完成情况</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经验总结与不足</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当前形势分析</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明年目标与计划</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1587" y="2854325"/>
            <a:ext cx="1690688" cy="787400"/>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latin typeface="微软雅黑" panose="020B0503020204020204" pitchFamily="34" charset="-122"/>
                <a:ea typeface="微软雅黑" panose="020B0503020204020204" pitchFamily="34" charset="-122"/>
              </a:rPr>
              <a:t>成功项目展示</a:t>
            </a:r>
            <a:endParaRPr lang="zh-CN" altLang="en-US" sz="1500" strike="noStrike" noProof="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anim calcmode="lin" valueType="num">
                                      <p:cBhvr>
                                        <p:cTn id="8" dur="500" fill="hold"/>
                                        <p:tgtEl>
                                          <p:spTgt spid="15"/>
                                        </p:tgtEl>
                                        <p:attrNameLst>
                                          <p:attrName>ppt_x</p:attrName>
                                        </p:attrNameLst>
                                      </p:cBhvr>
                                      <p:tavLst>
                                        <p:tav tm="0">
                                          <p:val>
                                            <p:strVal val="#ppt_x"/>
                                          </p:val>
                                        </p:tav>
                                        <p:tav tm="100000">
                                          <p:val>
                                            <p:strVal val="#ppt_x"/>
                                          </p:val>
                                        </p:tav>
                                      </p:tavLst>
                                    </p:anim>
                                    <p:anim calcmode="lin" valueType="num">
                                      <p:cBhvr>
                                        <p:cTn id="9" dur="500" fill="hold"/>
                                        <p:tgtEl>
                                          <p:spTgt spid="15"/>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第四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9" name="TextBox 8"/>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15" name="图片 14"/>
          <p:cNvPicPr>
            <a:picLocks noChangeAspect="1"/>
          </p:cNvPicPr>
          <p:nvPr userDrawn="1"/>
        </p:nvPicPr>
        <p:blipFill>
          <a:blip r:embed="rId3"/>
          <a:stretch>
            <a:fillRect/>
          </a:stretch>
        </p:blipFill>
        <p:spPr>
          <a:xfrm>
            <a:off x="560388" y="303213"/>
            <a:ext cx="555625" cy="555625"/>
          </a:xfrm>
          <a:prstGeom prst="rect">
            <a:avLst/>
          </a:prstGeom>
          <a:noFill/>
          <a:ln w="9525">
            <a:noFill/>
          </a:ln>
        </p:spPr>
      </p:pic>
      <p:sp>
        <p:nvSpPr>
          <p:cNvPr id="16" name="流程图: 合并 15"/>
          <p:cNvSpPr/>
          <p:nvPr userDrawn="1"/>
        </p:nvSpPr>
        <p:spPr>
          <a:xfrm>
            <a:off x="779463" y="4435475"/>
            <a:ext cx="117475" cy="93663"/>
          </a:xfrm>
          <a:prstGeom prst="flowChartMerg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marL="0" algn="ctr" defTabSz="914400" rtl="0" eaLnBrk="1" latinLnBrk="0" hangingPunct="1"/>
                      <a:r>
                        <a:rPr lang="zh-CN" altLang="en-US" sz="15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年度工作概述</a:t>
                      </a:r>
                      <a:endParaRPr lang="zh-CN" altLang="en-US" sz="1500" kern="1200" dirty="0">
                        <a:solidFill>
                          <a:schemeClr val="tx1">
                            <a:lumMod val="65000"/>
                            <a:lumOff val="35000"/>
                          </a:schemeClr>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工作完成情况</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成功项目展示</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当前形势分析</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明年目标与计划</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1587" y="3648075"/>
            <a:ext cx="1690688" cy="787400"/>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latin typeface="微软雅黑" panose="020B0503020204020204" pitchFamily="34" charset="-122"/>
                <a:ea typeface="微软雅黑" panose="020B0503020204020204" pitchFamily="34" charset="-122"/>
              </a:rPr>
              <a:t>经验总结与不足</a:t>
            </a:r>
            <a:endParaRPr lang="zh-CN" altLang="en-US" sz="1500" strike="noStrike" noProof="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5"/>
                                        </p:tgtEl>
                                        <p:attrNameLst>
                                          <p:attrName>style.visibility</p:attrName>
                                        </p:attrNameLst>
                                      </p:cBhvr>
                                      <p:to>
                                        <p:strVal val="visible"/>
                                      </p:to>
                                    </p:set>
                                    <p:animEffect transition="in" filter="fade">
                                      <p:cBhvr>
                                        <p:cTn id="7" dur="500"/>
                                        <p:tgtEl>
                                          <p:spTgt spid="15"/>
                                        </p:tgtEl>
                                      </p:cBhvr>
                                    </p:animEffect>
                                    <p:anim calcmode="lin" valueType="num">
                                      <p:cBhvr>
                                        <p:cTn id="8" dur="500" fill="hold"/>
                                        <p:tgtEl>
                                          <p:spTgt spid="15"/>
                                        </p:tgtEl>
                                        <p:attrNameLst>
                                          <p:attrName>ppt_x</p:attrName>
                                        </p:attrNameLst>
                                      </p:cBhvr>
                                      <p:tavLst>
                                        <p:tav tm="0">
                                          <p:val>
                                            <p:strVal val="#ppt_x"/>
                                          </p:val>
                                        </p:tav>
                                        <p:tav tm="100000">
                                          <p:val>
                                            <p:strVal val="#ppt_x"/>
                                          </p:val>
                                        </p:tav>
                                      </p:tavLst>
                                    </p:anim>
                                    <p:anim calcmode="lin" valueType="num">
                                      <p:cBhvr>
                                        <p:cTn id="9" dur="500" fill="hold"/>
                                        <p:tgtEl>
                                          <p:spTgt spid="15"/>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第五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9" name="TextBox 8"/>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10" name="图片 9"/>
          <p:cNvPicPr>
            <a:picLocks noChangeAspect="1"/>
          </p:cNvPicPr>
          <p:nvPr userDrawn="1"/>
        </p:nvPicPr>
        <p:blipFill>
          <a:blip r:embed="rId3"/>
          <a:stretch>
            <a:fillRect/>
          </a:stretch>
        </p:blipFill>
        <p:spPr>
          <a:xfrm>
            <a:off x="560388" y="303213"/>
            <a:ext cx="555625" cy="555625"/>
          </a:xfrm>
          <a:prstGeom prst="rect">
            <a:avLst/>
          </a:prstGeom>
          <a:noFill/>
          <a:ln w="9525">
            <a:noFill/>
          </a:ln>
        </p:spPr>
      </p:pic>
      <p:sp>
        <p:nvSpPr>
          <p:cNvPr id="12" name="流程图: 合并 11"/>
          <p:cNvSpPr/>
          <p:nvPr userDrawn="1"/>
        </p:nvSpPr>
        <p:spPr>
          <a:xfrm>
            <a:off x="779463" y="5224463"/>
            <a:ext cx="117475" cy="93663"/>
          </a:xfrm>
          <a:prstGeom prst="flowChartMerge">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a:p>
        </p:txBody>
      </p:sp>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marL="0" algn="ctr" defTabSz="914400" rtl="0" eaLnBrk="1" latinLnBrk="0" hangingPunct="1"/>
                      <a:r>
                        <a:rPr lang="zh-CN" altLang="en-US" sz="15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年度工作概述</a:t>
                      </a:r>
                      <a:endParaRPr lang="zh-CN" altLang="en-US" sz="1500" kern="1200" dirty="0">
                        <a:solidFill>
                          <a:schemeClr val="tx1">
                            <a:lumMod val="65000"/>
                            <a:lumOff val="35000"/>
                          </a:schemeClr>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工作完成情况</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成功项目展示</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经验总结与不足</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明年目标与计划</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4762" y="4441825"/>
            <a:ext cx="1692275" cy="782638"/>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latin typeface="微软雅黑" panose="020B0503020204020204" pitchFamily="34" charset="-122"/>
                <a:ea typeface="微软雅黑" panose="020B0503020204020204" pitchFamily="34" charset="-122"/>
              </a:rPr>
              <a:t>当前形势分析</a:t>
            </a:r>
            <a:endParaRPr lang="zh-CN" altLang="en-US" sz="1500" strike="noStrike" noProof="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ppt_x</p:attrName>
                                        </p:attrNameLst>
                                      </p:cBhvr>
                                      <p:tavLst>
                                        <p:tav tm="0">
                                          <p:val>
                                            <p:strVal val="#ppt_x"/>
                                          </p:val>
                                        </p:tav>
                                        <p:tav tm="100000">
                                          <p:val>
                                            <p:strVal val="#ppt_x"/>
                                          </p:val>
                                        </p:tav>
                                      </p:tavLst>
                                    </p:anim>
                                    <p:anim calcmode="lin" valueType="num">
                                      <p:cBhvr>
                                        <p:cTn id="9" dur="500" fill="hold"/>
                                        <p:tgtEl>
                                          <p:spTgt spid="10"/>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fade">
                                      <p:cBhvr>
                                        <p:cTn id="12"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第六章">
    <p:bg>
      <p:bgPr>
        <a:blipFill rotWithShape="0">
          <a:blip r:embed="rId2">
            <a:grayscl/>
          </a:blip>
          <a:stretch>
            <a:fillRect/>
          </a:stretch>
        </a:blipFill>
        <a:effectLst/>
      </p:bgPr>
    </p:bg>
    <p:spTree>
      <p:nvGrpSpPr>
        <p:cNvPr id="1" name=""/>
        <p:cNvGrpSpPr/>
        <p:nvPr/>
      </p:nvGrpSpPr>
      <p:grpSpPr>
        <a:xfrm>
          <a:off x="0" y="0"/>
          <a:ext cx="0" cy="0"/>
          <a:chOff x="0" y="0"/>
          <a:chExt cx="0" cy="0"/>
        </a:xfrm>
      </p:grpSpPr>
      <p:sp>
        <p:nvSpPr>
          <p:cNvPr id="7" name="TextBox 6"/>
          <p:cNvSpPr txBox="1"/>
          <p:nvPr userDrawn="1"/>
        </p:nvSpPr>
        <p:spPr>
          <a:xfrm>
            <a:off x="509588" y="765175"/>
            <a:ext cx="658812" cy="292100"/>
          </a:xfrm>
          <a:prstGeom prst="rect">
            <a:avLst/>
          </a:prstGeom>
          <a:noFill/>
          <a:ln w="9525">
            <a:noFill/>
          </a:ln>
        </p:spPr>
        <p:txBody>
          <a:bodyPr wrap="none" anchor="t" anchorCtr="0">
            <a:spAutoFit/>
          </a:bodyPr>
          <a:p>
            <a:pPr lvl="0" algn="ctr"/>
            <a:r>
              <a:rPr lang="en-US" altLang="zh-CN" sz="1300" dirty="0">
                <a:solidFill>
                  <a:srgbClr val="0B5395"/>
                </a:solidFill>
                <a:latin typeface="微软雅黑" panose="020B0503020204020204" pitchFamily="34" charset="-122"/>
                <a:ea typeface="微软雅黑" panose="020B0503020204020204" pitchFamily="34" charset="-122"/>
              </a:rPr>
              <a:t>LOGO</a:t>
            </a:r>
            <a:endParaRPr lang="zh-CN" altLang="en-US" sz="1300" dirty="0">
              <a:solidFill>
                <a:srgbClr val="0B5395"/>
              </a:solidFill>
              <a:latin typeface="微软雅黑" panose="020B0503020204020204" pitchFamily="34" charset="-122"/>
              <a:ea typeface="微软雅黑" panose="020B0503020204020204" pitchFamily="34" charset="-122"/>
            </a:endParaRPr>
          </a:p>
        </p:txBody>
      </p:sp>
      <p:pic>
        <p:nvPicPr>
          <p:cNvPr id="10" name="图片 9"/>
          <p:cNvPicPr>
            <a:picLocks noChangeAspect="1"/>
          </p:cNvPicPr>
          <p:nvPr userDrawn="1"/>
        </p:nvPicPr>
        <p:blipFill>
          <a:blip r:embed="rId3"/>
          <a:stretch>
            <a:fillRect/>
          </a:stretch>
        </p:blipFill>
        <p:spPr>
          <a:xfrm>
            <a:off x="560388" y="303213"/>
            <a:ext cx="555625" cy="555625"/>
          </a:xfrm>
          <a:prstGeom prst="rect">
            <a:avLst/>
          </a:prstGeom>
          <a:noFill/>
          <a:ln w="9525">
            <a:noFill/>
          </a:ln>
        </p:spPr>
      </p:pic>
      <p:graphicFrame>
        <p:nvGraphicFramePr>
          <p:cNvPr id="8" name="表格 7"/>
          <p:cNvGraphicFramePr>
            <a:graphicFrameLocks noGrp="1"/>
          </p:cNvGraphicFramePr>
          <p:nvPr userDrawn="1"/>
        </p:nvGraphicFramePr>
        <p:xfrm>
          <a:off x="0" y="1268413"/>
          <a:ext cx="1692275" cy="4752975"/>
        </p:xfrm>
        <a:graphic>
          <a:graphicData uri="http://schemas.openxmlformats.org/drawingml/2006/table">
            <a:tbl>
              <a:tblPr>
                <a:tableStyleId>{2D5ABB26-0587-4C30-8999-92F81FD0307C}</a:tableStyleId>
              </a:tblPr>
              <a:tblGrid>
                <a:gridCol w="1691680"/>
              </a:tblGrid>
              <a:tr h="792000">
                <a:tc>
                  <a:txBody>
                    <a:bodyPr/>
                    <a:lstStyle/>
                    <a:p>
                      <a:pPr marL="0" algn="ctr" defTabSz="914400" rtl="0" eaLnBrk="1" latinLnBrk="0" hangingPunct="1"/>
                      <a:r>
                        <a:rPr lang="zh-CN" altLang="en-US" sz="1500" kern="1200" dirty="0" smtClean="0">
                          <a:solidFill>
                            <a:schemeClr val="tx1">
                              <a:lumMod val="65000"/>
                              <a:lumOff val="35000"/>
                            </a:schemeClr>
                          </a:solidFill>
                          <a:latin typeface="微软雅黑" panose="020B0503020204020204" pitchFamily="34" charset="-122"/>
                          <a:ea typeface="微软雅黑" panose="020B0503020204020204" pitchFamily="34" charset="-122"/>
                          <a:cs typeface="+mn-cs"/>
                        </a:rPr>
                        <a:t>年度工作概述</a:t>
                      </a:r>
                      <a:endParaRPr lang="zh-CN" altLang="en-US" sz="1500" kern="1200" dirty="0">
                        <a:solidFill>
                          <a:schemeClr val="tx1">
                            <a:lumMod val="65000"/>
                            <a:lumOff val="35000"/>
                          </a:schemeClr>
                        </a:solidFill>
                        <a:latin typeface="微软雅黑" panose="020B0503020204020204" pitchFamily="34" charset="-122"/>
                        <a:ea typeface="微软雅黑" panose="020B0503020204020204" pitchFamily="34" charset="-122"/>
                        <a:cs typeface="+mn-cs"/>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工作完成情况</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成功项目展示</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经验总结与不足</a:t>
                      </a:r>
                      <a:endParaRPr lang="zh-CN" altLang="en-US" sz="15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marL="0" marR="0" indent="0" algn="ctr" defTabSz="914400" rtl="0" eaLnBrk="1" fontAlgn="auto" latinLnBrk="0" hangingPunct="1">
                        <a:lnSpc>
                          <a:spcPct val="100000"/>
                        </a:lnSpc>
                        <a:spcBef>
                          <a:spcPts val="0"/>
                        </a:spcBef>
                        <a:spcAft>
                          <a:spcPts val="0"/>
                        </a:spcAft>
                        <a:buClrTx/>
                        <a:buSzTx/>
                        <a:buFontTx/>
                        <a:buNone/>
                        <a:defRPr/>
                      </a:pPr>
                      <a:r>
                        <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rPr>
                        <a:t>当前形势分析</a:t>
                      </a:r>
                      <a:endParaRPr lang="zh-CN" altLang="en-US" sz="1500" dirty="0" smtClean="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r h="792000">
                <a:tc>
                  <a:txBody>
                    <a:bodyPr/>
                    <a:lstStyle/>
                    <a:p>
                      <a:pPr algn="ctr"/>
                      <a:r>
                        <a:rPr lang="zh-CN" altLang="en-US" sz="1600" dirty="0" smtClean="0">
                          <a:solidFill>
                            <a:schemeClr val="tx1">
                              <a:lumMod val="65000"/>
                              <a:lumOff val="35000"/>
                            </a:schemeClr>
                          </a:solidFill>
                          <a:latin typeface="微软雅黑" panose="020B0503020204020204" pitchFamily="34" charset="-122"/>
                          <a:ea typeface="微软雅黑" panose="020B0503020204020204" pitchFamily="34" charset="-122"/>
                        </a:rPr>
                        <a:t>第六章主题</a:t>
                      </a:r>
                      <a:endParaRPr lang="zh-CN" altLang="en-US" sz="1600" dirty="0">
                        <a:solidFill>
                          <a:schemeClr val="tx1">
                            <a:lumMod val="65000"/>
                            <a:lumOff val="35000"/>
                          </a:schemeClr>
                        </a:solidFill>
                        <a:latin typeface="微软雅黑" panose="020B0503020204020204" pitchFamily="34" charset="-122"/>
                        <a:ea typeface="微软雅黑" panose="020B0503020204020204" pitchFamily="34" charset="-122"/>
                      </a:endParaRPr>
                    </a:p>
                  </a:txBody>
                  <a:tcPr anchor="ctr">
                    <a:lnL w="12700" cap="flat" cmpd="sng" algn="ctr">
                      <a:noFill/>
                      <a:prstDash val="solid"/>
                      <a:round/>
                      <a:headEnd type="none" w="med" len="med"/>
                      <a:tailEnd type="none" w="med" len="med"/>
                    </a:lnL>
                    <a:lnR w="12700" cap="flat" cmpd="sng" algn="ctr">
                      <a:noFill/>
                      <a:prstDash val="solid"/>
                      <a:round/>
                      <a:headEnd type="none" w="med" len="med"/>
                      <a:tailEnd type="none" w="med" len="med"/>
                    </a:lnR>
                    <a:lnT w="12700" cap="flat" cmpd="sng" algn="ctr">
                      <a:solidFill>
                        <a:schemeClr val="bg1">
                          <a:lumMod val="75000"/>
                        </a:schemeClr>
                      </a:solidFill>
                      <a:prstDash val="solid"/>
                      <a:round/>
                      <a:headEnd type="none" w="med" len="med"/>
                      <a:tailEnd type="none" w="med" len="med"/>
                    </a:lnT>
                    <a:lnB w="12700" cap="flat" cmpd="sng" algn="ctr">
                      <a:solidFill>
                        <a:schemeClr val="bg1">
                          <a:lumMod val="75000"/>
                        </a:schemeClr>
                      </a:solidFill>
                      <a:prstDash val="solid"/>
                      <a:round/>
                      <a:headEnd type="none" w="med" len="med"/>
                      <a:tailEnd type="none" w="med" len="med"/>
                    </a:lnB>
                  </a:tcPr>
                </a:tc>
              </a:tr>
            </a:tbl>
          </a:graphicData>
        </a:graphic>
      </p:graphicFrame>
      <p:cxnSp>
        <p:nvCxnSpPr>
          <p:cNvPr id="13" name="直接连接符 12"/>
          <p:cNvCxnSpPr/>
          <p:nvPr userDrawn="1"/>
        </p:nvCxnSpPr>
        <p:spPr>
          <a:xfrm>
            <a:off x="1692275" y="0"/>
            <a:ext cx="0" cy="6873875"/>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14" name="直接连接符 13"/>
          <p:cNvCxnSpPr/>
          <p:nvPr userDrawn="1"/>
        </p:nvCxnSpPr>
        <p:spPr>
          <a:xfrm flipH="1">
            <a:off x="1692275" y="1265238"/>
            <a:ext cx="10499725" cy="0"/>
          </a:xfrm>
          <a:prstGeom prst="line">
            <a:avLst/>
          </a:prstGeom>
          <a:ln>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11" name="矩形 10"/>
          <p:cNvSpPr/>
          <p:nvPr userDrawn="1"/>
        </p:nvSpPr>
        <p:spPr>
          <a:xfrm>
            <a:off x="-4762" y="5235575"/>
            <a:ext cx="1692275" cy="782638"/>
          </a:xfrm>
          <a:prstGeom prst="rect">
            <a:avLst/>
          </a:prstGeom>
          <a:solidFill>
            <a:schemeClr val="accent2">
              <a:lumMod val="75000"/>
            </a:schemeClr>
          </a:solidFill>
          <a:ln>
            <a:noFill/>
          </a:ln>
          <a:effectLst>
            <a:outerShdw blurRad="50800" dist="50800" dir="5400000" algn="ctr" rotWithShape="0">
              <a:srgbClr val="000000">
                <a:alpha val="0"/>
              </a:srgb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r>
              <a:rPr lang="zh-CN" altLang="en-US" sz="1500" strike="noStrike" noProof="1" dirty="0" smtClean="0">
                <a:latin typeface="微软雅黑" panose="020B0503020204020204" pitchFamily="34" charset="-122"/>
                <a:ea typeface="微软雅黑" panose="020B0503020204020204" pitchFamily="34" charset="-122"/>
              </a:rPr>
              <a:t>明年目标与计划</a:t>
            </a:r>
            <a:endParaRPr lang="zh-CN" altLang="en-US" sz="1500" strike="noStrike" noProof="1" dirty="0">
              <a:latin typeface="微软雅黑" panose="020B0503020204020204" pitchFamily="34" charset="-122"/>
              <a:ea typeface="微软雅黑" panose="020B0503020204020204" pitchFamily="34" charset="-122"/>
            </a:endParaRPr>
          </a:p>
        </p:txBody>
      </p:sp>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7" presetClass="entr" presetSubtype="0" fill="hold" nodeType="after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fade">
                                      <p:cBhvr>
                                        <p:cTn id="7" dur="500"/>
                                        <p:tgtEl>
                                          <p:spTgt spid="10"/>
                                        </p:tgtEl>
                                      </p:cBhvr>
                                    </p:animEffect>
                                    <p:anim calcmode="lin" valueType="num">
                                      <p:cBhvr>
                                        <p:cTn id="8" dur="500" fill="hold"/>
                                        <p:tgtEl>
                                          <p:spTgt spid="10"/>
                                        </p:tgtEl>
                                        <p:attrNameLst>
                                          <p:attrName>ppt_x</p:attrName>
                                        </p:attrNameLst>
                                      </p:cBhvr>
                                      <p:tavLst>
                                        <p:tav tm="0">
                                          <p:val>
                                            <p:strVal val="#ppt_x"/>
                                          </p:val>
                                        </p:tav>
                                        <p:tav tm="100000">
                                          <p:val>
                                            <p:strVal val="#ppt_x"/>
                                          </p:val>
                                        </p:tav>
                                      </p:tavLst>
                                    </p:anim>
                                    <p:anim calcmode="lin" valueType="num">
                                      <p:cBhvr>
                                        <p:cTn id="9" dur="500" fill="hold"/>
                                        <p:tgtEl>
                                          <p:spTgt spid="10"/>
                                        </p:tgtEl>
                                        <p:attrNameLst>
                                          <p:attrName>ppt_y</p:attrName>
                                        </p:attrNameLst>
                                      </p:cBhvr>
                                      <p:tavLst>
                                        <p:tav tm="0">
                                          <p:val>
                                            <p:strVal val="#ppt_y-.1"/>
                                          </p:val>
                                        </p:tav>
                                        <p:tav tm="100000">
                                          <p:val>
                                            <p:strVal val="#ppt_y"/>
                                          </p:val>
                                        </p:tav>
                                      </p:tavLst>
                                    </p:anim>
                                  </p:childTnLst>
                                </p:cTn>
                              </p:par>
                              <p:par>
                                <p:cTn id="10" presetID="10" presetClass="entr" presetSubtype="0" fill="hold" grpId="0" nodeType="with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自定义版式">
    <p:spTree>
      <p:nvGrpSpPr>
        <p:cNvPr id="1" name=""/>
        <p:cNvGrpSpPr/>
        <p:nvPr/>
      </p:nvGrpSpPr>
      <p:grpSpPr>
        <a:xfrm>
          <a:off x="0" y="0"/>
          <a:ext cx="0" cy="0"/>
          <a:chOff x="0" y="0"/>
          <a:chExt cx="0" cy="0"/>
        </a:xfrm>
      </p:grpSpPr>
    </p:spTree>
  </p:cSld>
  <p:clrMapOvr>
    <a:masterClrMapping/>
  </p:clrMapOvr>
  <mc:AlternateContent xmlns:mc="http://schemas.openxmlformats.org/markup-compatibility/2006">
    <mc:Choice xmlns:p14="http://schemas.microsoft.com/office/powerpoint/2010/main" Requires="p14">
      <p:transition spd="slow" p14:dur="1000">
        <p:wipe dir="r"/>
      </p:transition>
    </mc:Choice>
    <mc:Fallback>
      <p:transition spd="slow">
        <p:wipe dir="r"/>
      </p:transition>
    </mc:Fallback>
  </mc:AlternateContent>
</p:sldLayout>
</file>

<file path=ppt/slideMasters/_rels/slideMaster1.xml.rels><?xml version="1.0" encoding="UTF-8" standalone="yes"?>
<Relationships xmlns="http://schemas.openxmlformats.org/package/2006/relationships"><Relationship Id="rId9" Type="http://schemas.openxmlformats.org/officeDocument/2006/relationships/image" Target="../media/image1.jpeg"/><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0"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rotWithShape="0">
          <a:blip r:embed="rId9">
            <a:grayscl/>
          </a:blip>
          <a:stretch>
            <a:fillRect/>
          </a:stretch>
        </a:blipFill>
        <a:effectLst/>
      </p:bgPr>
    </p:bg>
    <p:spTree>
      <p:nvGrpSpPr>
        <p:cNvPr id="1" name=""/>
        <p:cNvGrpSpPr/>
        <p:nvPr/>
      </p:nvGrpSpPr>
      <p:grpSpPr/>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Lst>
  <p:transition spd="slow">
    <p:wipe dir="r"/>
  </p:transition>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5" Type="http://schemas.openxmlformats.org/officeDocument/2006/relationships/notesSlide" Target="../notesSlides/notesSlide1.xml"/><Relationship Id="rId4" Type="http://schemas.openxmlformats.org/officeDocument/2006/relationships/slideLayout" Target="../slideLayouts/slideLayout1.xml"/><Relationship Id="rId3" Type="http://schemas.openxmlformats.org/officeDocument/2006/relationships/tags" Target="../tags/tag2.xml"/><Relationship Id="rId2" Type="http://schemas.openxmlformats.org/officeDocument/2006/relationships/tags" Target="../tags/tag1.xml"/><Relationship Id="rId1" Type="http://schemas.openxmlformats.org/officeDocument/2006/relationships/image" Target="../media/image3.png"/></Relationships>
</file>

<file path=ppt/slides/_rels/slide10.xml.rels><?xml version="1.0" encoding="UTF-8" standalone="yes"?>
<Relationships xmlns="http://schemas.openxmlformats.org/package/2006/relationships"><Relationship Id="rId6" Type="http://schemas.openxmlformats.org/officeDocument/2006/relationships/notesSlide" Target="../notesSlides/notesSlide10.xml"/><Relationship Id="rId5" Type="http://schemas.openxmlformats.org/officeDocument/2006/relationships/slideLayout" Target="../slideLayouts/slideLayout1.xml"/><Relationship Id="rId4" Type="http://schemas.openxmlformats.org/officeDocument/2006/relationships/tags" Target="../tags/tag8.xml"/><Relationship Id="rId3" Type="http://schemas.openxmlformats.org/officeDocument/2006/relationships/tags" Target="../tags/tag7.xml"/><Relationship Id="rId2" Type="http://schemas.openxmlformats.org/officeDocument/2006/relationships/tags" Target="../tags/tag6.xml"/><Relationship Id="rId1" Type="http://schemas.openxmlformats.org/officeDocument/2006/relationships/tags" Target="../tags/tag5.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3.xml.rels><?xml version="1.0" encoding="UTF-8" standalone="yes"?>
<Relationships xmlns="http://schemas.openxmlformats.org/package/2006/relationships"><Relationship Id="rId4" Type="http://schemas.openxmlformats.org/officeDocument/2006/relationships/notesSlide" Target="../notesSlides/notesSlide3.xml"/><Relationship Id="rId3" Type="http://schemas.openxmlformats.org/officeDocument/2006/relationships/slideLayout" Target="../slideLayouts/slideLayout1.xml"/><Relationship Id="rId2" Type="http://schemas.openxmlformats.org/officeDocument/2006/relationships/image" Target="../media/image4.png"/><Relationship Id="rId1"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1.xml"/><Relationship Id="rId1"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notesSlide" Target="../notesSlides/notesSlide5.xml"/><Relationship Id="rId2" Type="http://schemas.openxmlformats.org/officeDocument/2006/relationships/slideLayout" Target="../slideLayouts/slideLayout8.xml"/><Relationship Id="rId1" Type="http://schemas.openxmlformats.org/officeDocument/2006/relationships/image" Target="../media/image3.png"/></Relationships>
</file>

<file path=ppt/slides/_rels/slide6.xml.rels><?xml version="1.0" encoding="UTF-8" standalone="yes"?>
<Relationships xmlns="http://schemas.openxmlformats.org/package/2006/relationships"><Relationship Id="rId4" Type="http://schemas.openxmlformats.org/officeDocument/2006/relationships/notesSlide" Target="../notesSlides/notesSlide6.xml"/><Relationship Id="rId3" Type="http://schemas.openxmlformats.org/officeDocument/2006/relationships/slideLayout" Target="../slideLayouts/slideLayout1.xml"/><Relationship Id="rId2" Type="http://schemas.openxmlformats.org/officeDocument/2006/relationships/image" Target="../media/image5.png"/><Relationship Id="rId1" Type="http://schemas.openxmlformats.org/officeDocument/2006/relationships/image" Target="../media/image3.png"/></Relationships>
</file>

<file path=ppt/slides/_rels/slide7.xml.rels><?xml version="1.0" encoding="UTF-8" standalone="yes"?>
<Relationships xmlns="http://schemas.openxmlformats.org/package/2006/relationships"><Relationship Id="rId4" Type="http://schemas.openxmlformats.org/officeDocument/2006/relationships/notesSlide" Target="../notesSlides/notesSlide7.xml"/><Relationship Id="rId3" Type="http://schemas.openxmlformats.org/officeDocument/2006/relationships/slideLayout" Target="../slideLayouts/slideLayout1.xml"/><Relationship Id="rId2" Type="http://schemas.openxmlformats.org/officeDocument/2006/relationships/tags" Target="../tags/tag3.xml"/><Relationship Id="rId1" Type="http://schemas.openxmlformats.org/officeDocument/2006/relationships/image" Target="../media/image3.png"/></Relationships>
</file>

<file path=ppt/slides/_rels/slide8.xml.rels><?xml version="1.0" encoding="UTF-8" standalone="yes"?>
<Relationships xmlns="http://schemas.openxmlformats.org/package/2006/relationships"><Relationship Id="rId4" Type="http://schemas.openxmlformats.org/officeDocument/2006/relationships/notesSlide" Target="../notesSlides/notesSlide8.xml"/><Relationship Id="rId3" Type="http://schemas.openxmlformats.org/officeDocument/2006/relationships/slideLayout" Target="../slideLayouts/slideLayout1.xml"/><Relationship Id="rId2" Type="http://schemas.openxmlformats.org/officeDocument/2006/relationships/tags" Target="../tags/tag4.xml"/><Relationship Id="rId1"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notesSlide" Target="../notesSlides/notesSlide9.xml"/><Relationship Id="rId2" Type="http://schemas.openxmlformats.org/officeDocument/2006/relationships/slideLayout" Target="../slideLayouts/slideLayout1.xml"/><Relationship Id="rId1"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stretch>
            <a:fillRect/>
          </a:stretch>
        </a:blipFill>
        <a:effectLst/>
      </p:bgPr>
    </p:bg>
    <p:spTree>
      <p:nvGrpSpPr>
        <p:cNvPr id="1" name=""/>
        <p:cNvGrpSpPr/>
        <p:nvPr/>
      </p:nvGrpSpPr>
      <p:grpSpPr/>
      <p:sp>
        <p:nvSpPr>
          <p:cNvPr id="3" name="Rectangle 12"/>
          <p:cNvSpPr/>
          <p:nvPr>
            <p:custDataLst>
              <p:tags r:id="rId2"/>
            </p:custDataLst>
          </p:nvPr>
        </p:nvSpPr>
        <p:spPr>
          <a:xfrm>
            <a:off x="635" y="1946910"/>
            <a:ext cx="12196445" cy="2792730"/>
          </a:xfrm>
          <a:prstGeom prst="rect">
            <a:avLst/>
          </a:prstGeom>
          <a:solidFill>
            <a:srgbClr val="0076A3"/>
          </a:solidFill>
          <a:ln w="9525">
            <a:noFill/>
          </a:ln>
        </p:spPr>
        <p:txBody>
          <a:bodyPr wrap="square" lIns="108816" tIns="54408" rIns="108816" bIns="54408" anchor="t" anchorCtr="0"/>
          <a:p>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 name="矩形 6"/>
          <p:cNvSpPr/>
          <p:nvPr>
            <p:custDataLst>
              <p:tags r:id="rId3"/>
            </p:custDataLst>
          </p:nvPr>
        </p:nvSpPr>
        <p:spPr>
          <a:xfrm>
            <a:off x="1461452" y="2386405"/>
            <a:ext cx="9269095" cy="1938020"/>
          </a:xfrm>
          <a:prstGeom prst="rect">
            <a:avLst/>
          </a:prstGeom>
          <a:noFill/>
          <a:ln>
            <a:noFill/>
          </a:ln>
          <a:effectLst>
            <a:glow rad="1905000">
              <a:srgbClr val="F14124">
                <a:alpha val="40000"/>
              </a:srgbClr>
            </a:glow>
            <a:softEdge rad="1270000"/>
          </a:effectLst>
        </p:spPr>
        <p:txBody>
          <a:bodyPr wrap="none">
            <a:spAutoFit/>
          </a:bodyPr>
          <a:p>
            <a:pPr algn="ctr" fontAlgn="auto"/>
            <a:r>
              <a:rPr lang="zh-CN"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rPr>
              <a:t>济宁市地震监测中心</a:t>
            </a:r>
            <a:endParaRPr lang="zh-CN"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endParaRPr>
          </a:p>
          <a:p>
            <a:pPr algn="ctr" fontAlgn="auto"/>
            <a:r>
              <a:rPr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rPr>
              <a:t>202</a:t>
            </a:r>
            <a:r>
              <a:rPr lang="en-US"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rPr>
              <a:t>3</a:t>
            </a:r>
            <a:r>
              <a:rPr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rPr>
              <a:t>年政府信息公开年报</a:t>
            </a:r>
            <a:endParaRPr sz="6000" b="1" strike="noStrike" spc="300" noProof="1" dirty="0" smtClean="0">
              <a:solidFill>
                <a:schemeClr val="bg1"/>
              </a:solidFill>
              <a:effectLst>
                <a:outerShdw blurRad="38100" dist="19050" dir="2700000" algn="tl" rotWithShape="0">
                  <a:schemeClr val="dk1">
                    <a:alpha val="40000"/>
                  </a:schemeClr>
                </a:outerShdw>
              </a:effectLst>
              <a:latin typeface="微软雅黑" panose="020B0503020204020204" pitchFamily="34" charset="-122"/>
              <a:ea typeface="微软雅黑" panose="020B0503020204020204" pitchFamily="34" charset="-122"/>
              <a:cs typeface="+mn-cs"/>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37" fill="hold" grpId="0" nodeType="after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arn(outVertical)">
                                      <p:cBhvr>
                                        <p:cTn id="7" dur="1000"/>
                                        <p:tgtEl>
                                          <p:spTgt spid="7"/>
                                        </p:tgtEl>
                                      </p:cBhvr>
                                    </p:animEffect>
                                  </p:childTnLst>
                                </p:cTn>
                              </p:par>
                            </p:childTnLst>
                          </p:cTn>
                        </p:par>
                        <p:par>
                          <p:cTn id="8" fill="hold">
                            <p:stCondLst>
                              <p:cond delay="1000"/>
                            </p:stCondLst>
                            <p:childTnLst>
                              <p:par>
                                <p:cTn id="9" presetID="22" presetClass="entr" presetSubtype="8" fill="hold" grpId="0" nodeType="afterEffect">
                                  <p:stCondLst>
                                    <p:cond delay="0"/>
                                  </p:stCondLst>
                                  <p:childTnLst>
                                    <p:set>
                                      <p:cBhvr>
                                        <p:cTn id="10" dur="1" fill="hold">
                                          <p:stCondLst>
                                            <p:cond delay="0"/>
                                          </p:stCondLst>
                                        </p:cTn>
                                        <p:tgtEl>
                                          <p:spTgt spid="3"/>
                                        </p:tgtEl>
                                        <p:attrNameLst>
                                          <p:attrName>style.visibility</p:attrName>
                                        </p:attrNameLst>
                                      </p:cBhvr>
                                      <p:to>
                                        <p:strVal val="visible"/>
                                      </p:to>
                                    </p:set>
                                    <p:animEffect transition="in" filter="wipe(left)">
                                      <p:cBhvr>
                                        <p:cTn id="11"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ldLvl="0" animBg="1"/>
      <p:bldP spid="3" grpId="0" bldLvl="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6" name="矩形 3"/>
          <p:cNvSpPr>
            <a:spLocks noChangeArrowheads="1"/>
          </p:cNvSpPr>
          <p:nvPr/>
        </p:nvSpPr>
        <p:spPr bwMode="auto">
          <a:xfrm>
            <a:off x="4763977" y="456820"/>
            <a:ext cx="2414270" cy="540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l" fontAlgn="auto">
              <a:spcBef>
                <a:spcPct val="0"/>
              </a:spcBef>
              <a:buNone/>
            </a:pPr>
            <a:r>
              <a:rPr lang="zh-CN" altLang="en-US" sz="2930"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mn-ea"/>
              </a:rPr>
              <a:t>其它报告事项</a:t>
            </a:r>
            <a:endParaRPr lang="zh-CN" altLang="en-US" sz="2930" b="1" strike="noStrike" noProof="1" dirty="0">
              <a:solidFill>
                <a:schemeClr val="tx1">
                  <a:lumMod val="95000"/>
                  <a:lumOff val="5000"/>
                </a:schemeClr>
              </a:solidFill>
              <a:cs typeface="Arial" panose="020B0604020202020204" pitchFamily="34" charset="0"/>
            </a:endParaRPr>
          </a:p>
        </p:txBody>
      </p:sp>
      <p:grpSp>
        <p:nvGrpSpPr>
          <p:cNvPr id="17" name="组合 16"/>
          <p:cNvGrpSpPr/>
          <p:nvPr/>
        </p:nvGrpSpPr>
        <p:grpSpPr>
          <a:xfrm>
            <a:off x="4140200" y="511175"/>
            <a:ext cx="263525" cy="395288"/>
            <a:chOff x="5284519" y="1508166"/>
            <a:chExt cx="213756" cy="427512"/>
          </a:xfrm>
        </p:grpSpPr>
        <p:cxnSp>
          <p:nvCxnSpPr>
            <p:cNvPr id="18" name="直接连接符 17"/>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19" name="直接连接符 18"/>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sp>
        <p:nvSpPr>
          <p:cNvPr id="6" name="圆角矩形 5"/>
          <p:cNvSpPr/>
          <p:nvPr/>
        </p:nvSpPr>
        <p:spPr>
          <a:xfrm>
            <a:off x="823595" y="2002155"/>
            <a:ext cx="2487295" cy="3770630"/>
          </a:xfrm>
          <a:prstGeom prst="roundRect">
            <a:avLst>
              <a:gd name="adj" fmla="val 5681"/>
            </a:avLst>
          </a:prstGeom>
          <a:noFill/>
          <a:ln w="38100" cap="flat" cmpd="sng">
            <a:solidFill>
              <a:srgbClr val="0076A3"/>
            </a:solidFill>
            <a:prstDash val="solid"/>
            <a:round/>
            <a:headEnd type="none" w="med" len="med"/>
            <a:tailEnd type="none" w="med" len="med"/>
          </a:ln>
        </p:spPr>
        <p:txBody>
          <a:bodyPr wrap="square" lIns="91440" tIns="45720" rIns="91440" bIns="45720" anchor="t" anchorCtr="0"/>
          <a:p>
            <a:pPr lvl="2" indent="0"/>
            <a:endParaRPr lang="zh-CN" altLang="en-US">
              <a:solidFill>
                <a:srgbClr val="0076A3"/>
              </a:solidFill>
              <a:latin typeface="Calibri" panose="020F0502020204030204" pitchFamily="34" charset="0"/>
              <a:ea typeface="宋体" panose="02010600030101010101" pitchFamily="2" charset="-122"/>
            </a:endParaRPr>
          </a:p>
        </p:txBody>
      </p:sp>
      <p:sp>
        <p:nvSpPr>
          <p:cNvPr id="7" name="圆角矩形 6"/>
          <p:cNvSpPr/>
          <p:nvPr/>
        </p:nvSpPr>
        <p:spPr>
          <a:xfrm>
            <a:off x="6181090" y="2002155"/>
            <a:ext cx="2620010" cy="3770630"/>
          </a:xfrm>
          <a:prstGeom prst="roundRect">
            <a:avLst>
              <a:gd name="adj" fmla="val 5069"/>
            </a:avLst>
          </a:prstGeom>
          <a:noFill/>
          <a:ln w="38100" cap="flat" cmpd="sng">
            <a:solidFill>
              <a:srgbClr val="0076A3"/>
            </a:solidFill>
            <a:prstDash val="solid"/>
            <a:round/>
            <a:headEnd type="none" w="med" len="med"/>
            <a:tailEnd type="none" w="med" len="med"/>
          </a:ln>
        </p:spPr>
        <p:txBody>
          <a:bodyPr wrap="square" lIns="91440" tIns="45720" rIns="91440" bIns="45720" anchor="t" anchorCtr="0"/>
          <a:p>
            <a:pPr lvl="2" indent="0"/>
            <a:endParaRPr lang="zh-CN" altLang="en-US">
              <a:solidFill>
                <a:srgbClr val="0076A3"/>
              </a:solidFill>
              <a:latin typeface="Calibri" panose="020F0502020204030204" pitchFamily="34" charset="0"/>
              <a:ea typeface="宋体" panose="02010600030101010101" pitchFamily="2" charset="-122"/>
            </a:endParaRPr>
          </a:p>
        </p:txBody>
      </p:sp>
      <p:sp>
        <p:nvSpPr>
          <p:cNvPr id="8" name="矩形 26"/>
          <p:cNvSpPr/>
          <p:nvPr/>
        </p:nvSpPr>
        <p:spPr>
          <a:xfrm>
            <a:off x="6358890" y="2146935"/>
            <a:ext cx="2256155" cy="3491865"/>
          </a:xfrm>
          <a:prstGeom prst="rect">
            <a:avLst/>
          </a:prstGeom>
          <a:noFill/>
          <a:ln w="9525">
            <a:noFill/>
          </a:ln>
        </p:spPr>
        <p:txBody>
          <a:bodyPr wrap="square" anchor="t" anchorCtr="0">
            <a:spAutoFit/>
          </a:bodyPr>
          <a:p>
            <a:pPr>
              <a:lnSpc>
                <a:spcPct val="130000"/>
              </a:lnSpc>
            </a:pPr>
            <a:r>
              <a:rPr lang="zh-CN" altLang="en-US" sz="1000" dirty="0">
                <a:solidFill>
                  <a:srgbClr val="0076A3"/>
                </a:solidFill>
                <a:latin typeface="微软雅黑" panose="020B0503020204020204" pitchFamily="34" charset="-122"/>
                <a:ea typeface="微软雅黑" panose="020B0503020204020204" pitchFamily="34" charset="-122"/>
              </a:rPr>
              <a:t>严格按照市政府印发的《2023 年济宁市政务公开工作任务分解表》，制定《济宁市地震监测中心政务公开考核工作责任分7工方案》，压实各科室、单位工作责任，及时更新主动公开目录和指南，。建立完善信息公开工作制度、信息公开指南和政府信息主动公开基本目录编制制度，确保政府信息公开规范运行。严格落实政务公开制度，制定年度工作要点，将具体要求落实到日常公文办理、会议承办，确保政务公开纳入机关日常工作制度。按照“常规性工作按季度公开、固定性工作长期公开、临时性工作随时公开、应急性工作及时公开”的原则，全面保障群众的知情权、参与权和监督权。</a:t>
            </a:r>
            <a:endParaRPr lang="zh-CN" altLang="en-US" sz="1000" dirty="0">
              <a:solidFill>
                <a:srgbClr val="0076A3"/>
              </a:solidFill>
              <a:latin typeface="微软雅黑" panose="020B0503020204020204" pitchFamily="34" charset="-122"/>
              <a:ea typeface="微软雅黑" panose="020B0503020204020204" pitchFamily="34" charset="-122"/>
            </a:endParaRPr>
          </a:p>
        </p:txBody>
      </p:sp>
      <p:sp>
        <p:nvSpPr>
          <p:cNvPr id="9" name="圆角矩形 8"/>
          <p:cNvSpPr/>
          <p:nvPr/>
        </p:nvSpPr>
        <p:spPr>
          <a:xfrm>
            <a:off x="3487420" y="2002155"/>
            <a:ext cx="2487295" cy="3770630"/>
          </a:xfrm>
          <a:prstGeom prst="roundRect">
            <a:avLst>
              <a:gd name="adj" fmla="val 5069"/>
            </a:avLst>
          </a:prstGeom>
          <a:noFill/>
          <a:ln w="38100" cap="flat" cmpd="sng">
            <a:solidFill>
              <a:srgbClr val="0076A3"/>
            </a:solidFill>
            <a:prstDash val="solid"/>
            <a:round/>
            <a:headEnd type="none" w="med" len="med"/>
            <a:tailEnd type="none" w="med" len="med"/>
          </a:ln>
        </p:spPr>
        <p:txBody>
          <a:bodyPr wrap="square" lIns="91440" tIns="45720" rIns="91440" bIns="45720" anchor="t" anchorCtr="0"/>
          <a:p>
            <a:pPr lvl="2" indent="0"/>
            <a:endParaRPr lang="zh-CN" altLang="en-US">
              <a:solidFill>
                <a:srgbClr val="0076A3"/>
              </a:solidFill>
              <a:latin typeface="Calibri" panose="020F0502020204030204" pitchFamily="34" charset="0"/>
              <a:ea typeface="宋体" panose="02010600030101010101" pitchFamily="2" charset="-122"/>
            </a:endParaRPr>
          </a:p>
        </p:txBody>
      </p:sp>
      <p:sp>
        <p:nvSpPr>
          <p:cNvPr id="10" name="矩形 9"/>
          <p:cNvSpPr/>
          <p:nvPr/>
        </p:nvSpPr>
        <p:spPr>
          <a:xfrm>
            <a:off x="3646805" y="2146618"/>
            <a:ext cx="2168525" cy="929640"/>
          </a:xfrm>
          <a:prstGeom prst="rect">
            <a:avLst/>
          </a:prstGeom>
          <a:noFill/>
          <a:ln w="9525">
            <a:noFill/>
          </a:ln>
        </p:spPr>
        <p:txBody>
          <a:bodyPr wrap="square" anchor="t" anchorCtr="0">
            <a:spAutoFit/>
          </a:bodyPr>
          <a:p>
            <a:pPr>
              <a:lnSpc>
                <a:spcPct val="130000"/>
              </a:lnSpc>
            </a:pPr>
            <a:r>
              <a:rPr lang="zh-CN" altLang="en-US" sz="1400" dirty="0">
                <a:solidFill>
                  <a:srgbClr val="0076A3"/>
                </a:solidFill>
                <a:latin typeface="微软雅黑" panose="020B0503020204020204" pitchFamily="34" charset="-122"/>
                <a:ea typeface="微软雅黑" panose="020B0503020204020204" pitchFamily="34" charset="-122"/>
              </a:rPr>
              <a:t>2023 年，市地震监测中心未受理人大代表建议和政协提案。</a:t>
            </a:r>
            <a:endParaRPr lang="zh-CN" altLang="en-US" sz="1400" dirty="0">
              <a:solidFill>
                <a:srgbClr val="0076A3"/>
              </a:solidFill>
              <a:latin typeface="微软雅黑" panose="020B0503020204020204" pitchFamily="34" charset="-122"/>
              <a:ea typeface="微软雅黑" panose="020B0503020204020204" pitchFamily="34" charset="-122"/>
            </a:endParaRPr>
          </a:p>
        </p:txBody>
      </p:sp>
      <p:sp>
        <p:nvSpPr>
          <p:cNvPr id="11" name="TextBox 32"/>
          <p:cNvSpPr txBox="1"/>
          <p:nvPr/>
        </p:nvSpPr>
        <p:spPr>
          <a:xfrm>
            <a:off x="972503" y="2164080"/>
            <a:ext cx="2146300" cy="929640"/>
          </a:xfrm>
          <a:prstGeom prst="rect">
            <a:avLst/>
          </a:prstGeom>
          <a:noFill/>
          <a:ln w="9525">
            <a:noFill/>
          </a:ln>
        </p:spPr>
        <p:txBody>
          <a:bodyPr wrap="square" anchor="t" anchorCtr="0">
            <a:spAutoFit/>
          </a:bodyPr>
          <a:p>
            <a:pPr>
              <a:lnSpc>
                <a:spcPct val="130000"/>
              </a:lnSpc>
            </a:pPr>
            <a:r>
              <a:rPr lang="zh-CN" altLang="en-US" sz="1400" dirty="0">
                <a:solidFill>
                  <a:srgbClr val="0076A3"/>
                </a:solidFill>
                <a:latin typeface="微软雅黑" panose="020B0503020204020204" pitchFamily="34" charset="-122"/>
                <a:ea typeface="微软雅黑" panose="020B0503020204020204" pitchFamily="34" charset="-122"/>
              </a:rPr>
              <a:t>2023 年，市地震监测中心未收取信息处理费。</a:t>
            </a:r>
            <a:endParaRPr lang="zh-CN" altLang="en-US" sz="1400" dirty="0">
              <a:solidFill>
                <a:srgbClr val="0076A3"/>
              </a:solidFill>
              <a:latin typeface="微软雅黑" panose="020B0503020204020204" pitchFamily="34" charset="-122"/>
              <a:ea typeface="微软雅黑" panose="020B0503020204020204" pitchFamily="34" charset="-122"/>
            </a:endParaRPr>
          </a:p>
          <a:p>
            <a:pPr>
              <a:lnSpc>
                <a:spcPct val="130000"/>
              </a:lnSpc>
            </a:pPr>
            <a:endParaRPr lang="zh-CN" altLang="en-US" sz="1400" dirty="0">
              <a:solidFill>
                <a:srgbClr val="0076A3"/>
              </a:solidFill>
              <a:latin typeface="微软雅黑" panose="020B0503020204020204" pitchFamily="34" charset="-122"/>
              <a:ea typeface="微软雅黑" panose="020B0503020204020204" pitchFamily="34" charset="-122"/>
            </a:endParaRPr>
          </a:p>
        </p:txBody>
      </p:sp>
      <p:sp>
        <p:nvSpPr>
          <p:cNvPr id="12" name="Rectangle 20"/>
          <p:cNvSpPr/>
          <p:nvPr/>
        </p:nvSpPr>
        <p:spPr>
          <a:xfrm>
            <a:off x="3455988" y="5527040"/>
            <a:ext cx="7847012" cy="655638"/>
          </a:xfrm>
          <a:prstGeom prst="roundRect">
            <a:avLst>
              <a:gd name="adj" fmla="val 16667"/>
            </a:avLst>
          </a:prstGeom>
          <a:noFill/>
          <a:ln w="9525">
            <a:noFill/>
          </a:ln>
        </p:spPr>
        <p:txBody>
          <a:bodyPr wrap="square" lIns="91440" tIns="45720" rIns="91440" bIns="45720" anchor="t" anchorCtr="0"/>
          <a:p>
            <a:endParaRPr lang="zh-CN" altLang="en-US">
              <a:solidFill>
                <a:srgbClr val="0076A3"/>
              </a:solidFill>
              <a:latin typeface="Calibri" panose="020F0502020204030204" pitchFamily="34" charset="0"/>
              <a:ea typeface="宋体" panose="02010600030101010101" pitchFamily="2" charset="-122"/>
            </a:endParaRPr>
          </a:p>
        </p:txBody>
      </p:sp>
      <p:sp>
        <p:nvSpPr>
          <p:cNvPr id="15" name="圆角矩形 14"/>
          <p:cNvSpPr/>
          <p:nvPr/>
        </p:nvSpPr>
        <p:spPr>
          <a:xfrm>
            <a:off x="3487103" y="1497330"/>
            <a:ext cx="2487612" cy="428625"/>
          </a:xfrm>
          <a:prstGeom prst="roundRect">
            <a:avLst>
              <a:gd name="adj" fmla="val 16667"/>
            </a:avLst>
          </a:prstGeom>
          <a:solidFill>
            <a:srgbClr val="0076A3"/>
          </a:solidFill>
          <a:ln w="9525">
            <a:noFill/>
          </a:ln>
        </p:spPr>
        <p:txBody>
          <a:bodyPr wrap="square" lIns="91440" tIns="45720" rIns="91440" bIns="45720" anchor="t" anchorCtr="0"/>
          <a:p>
            <a:endParaRPr lang="zh-CN" altLang="en-US">
              <a:solidFill>
                <a:srgbClr val="0076A3"/>
              </a:solidFill>
              <a:latin typeface="Calibri" panose="020F0502020204030204" pitchFamily="34" charset="0"/>
              <a:ea typeface="宋体" panose="02010600030101010101" pitchFamily="2" charset="-122"/>
            </a:endParaRPr>
          </a:p>
        </p:txBody>
      </p:sp>
      <p:sp>
        <p:nvSpPr>
          <p:cNvPr id="20" name="圆角矩形 19"/>
          <p:cNvSpPr/>
          <p:nvPr/>
        </p:nvSpPr>
        <p:spPr>
          <a:xfrm>
            <a:off x="6181090" y="1497330"/>
            <a:ext cx="2487613" cy="428625"/>
          </a:xfrm>
          <a:prstGeom prst="roundRect">
            <a:avLst>
              <a:gd name="adj" fmla="val 16667"/>
            </a:avLst>
          </a:prstGeom>
          <a:solidFill>
            <a:srgbClr val="0076A3"/>
          </a:solidFill>
          <a:ln w="9525">
            <a:noFill/>
          </a:ln>
        </p:spPr>
        <p:txBody>
          <a:bodyPr wrap="square" lIns="91440" tIns="45720" rIns="91440" bIns="45720" anchor="t" anchorCtr="0"/>
          <a:p>
            <a:endParaRPr lang="zh-CN" altLang="en-US">
              <a:solidFill>
                <a:srgbClr val="0076A3"/>
              </a:solidFill>
              <a:latin typeface="Calibri" panose="020F0502020204030204" pitchFamily="34" charset="0"/>
              <a:ea typeface="宋体" panose="02010600030101010101" pitchFamily="2" charset="-122"/>
            </a:endParaRPr>
          </a:p>
        </p:txBody>
      </p:sp>
      <p:sp>
        <p:nvSpPr>
          <p:cNvPr id="21" name="圆角矩形 20"/>
          <p:cNvSpPr/>
          <p:nvPr/>
        </p:nvSpPr>
        <p:spPr>
          <a:xfrm>
            <a:off x="823278" y="1497330"/>
            <a:ext cx="2487612" cy="428625"/>
          </a:xfrm>
          <a:prstGeom prst="roundRect">
            <a:avLst>
              <a:gd name="adj" fmla="val 16667"/>
            </a:avLst>
          </a:prstGeom>
          <a:solidFill>
            <a:srgbClr val="0076A3"/>
          </a:solidFill>
          <a:ln w="38100">
            <a:noFill/>
          </a:ln>
        </p:spPr>
        <p:txBody>
          <a:bodyPr wrap="square" lIns="91440" tIns="45720" rIns="91440" bIns="45720" anchor="t" anchorCtr="0"/>
          <a:p>
            <a:endParaRPr lang="zh-CN" altLang="en-US">
              <a:solidFill>
                <a:srgbClr val="0076A3"/>
              </a:solidFill>
              <a:latin typeface="Calibri" panose="020F0502020204030204" pitchFamily="34" charset="0"/>
              <a:ea typeface="宋体" panose="02010600030101010101" pitchFamily="2" charset="-122"/>
            </a:endParaRPr>
          </a:p>
        </p:txBody>
      </p:sp>
      <p:sp>
        <p:nvSpPr>
          <p:cNvPr id="22" name="矩形 21"/>
          <p:cNvSpPr>
            <a:spLocks noChangeArrowheads="1"/>
          </p:cNvSpPr>
          <p:nvPr/>
        </p:nvSpPr>
        <p:spPr bwMode="auto">
          <a:xfrm>
            <a:off x="659765" y="1530985"/>
            <a:ext cx="2796540" cy="337185"/>
          </a:xfrm>
          <a:prstGeom prst="rect">
            <a:avLst/>
          </a:prstGeom>
          <a:noFill/>
          <a:ln>
            <a:noFill/>
          </a:ln>
          <a:scene3d>
            <a:camera prst="orthographicFront"/>
            <a:lightRig rig="threePt" dir="t"/>
          </a:scene3d>
          <a:sp3d/>
        </p:spPr>
        <p:txBody>
          <a:bodyPr wrap="square">
            <a:spAutoFit/>
          </a:bodyPr>
          <a:lstStyle/>
          <a:p>
            <a:pPr algn="ctr" defTabSz="1097280" fontAlgn="auto">
              <a:defRPr/>
            </a:pPr>
            <a:r>
              <a:rPr lang="zh-CN" altLang="en-US" sz="1600" strike="noStrike" noProof="1" dirty="0">
                <a:solidFill>
                  <a:prstClr val="white"/>
                </a:solidFill>
                <a:latin typeface="微软雅黑" panose="020B0503020204020204" pitchFamily="34" charset="-122"/>
                <a:ea typeface="微软雅黑" panose="020B0503020204020204" pitchFamily="34" charset="-122"/>
                <a:cs typeface="+mn-cs"/>
                <a:sym typeface="+mn-ea"/>
              </a:rPr>
              <a:t>政府信息公开信息处理费用</a:t>
            </a:r>
            <a:endParaRPr lang="zh-CN" altLang="en-US" sz="1600" b="1" strike="noStrike" noProof="1" dirty="0">
              <a:solidFill>
                <a:schemeClr val="bg1"/>
              </a:solidFill>
              <a:latin typeface="微软雅黑" panose="020B0503020204020204" pitchFamily="34" charset="-122"/>
              <a:ea typeface="微软雅黑" panose="020B0503020204020204" pitchFamily="34" charset="-122"/>
            </a:endParaRPr>
          </a:p>
        </p:txBody>
      </p:sp>
      <p:sp>
        <p:nvSpPr>
          <p:cNvPr id="23" name="矩形 22"/>
          <p:cNvSpPr>
            <a:spLocks noChangeArrowheads="1"/>
          </p:cNvSpPr>
          <p:nvPr/>
        </p:nvSpPr>
        <p:spPr bwMode="auto">
          <a:xfrm>
            <a:off x="6322557" y="1530796"/>
            <a:ext cx="2234242" cy="337185"/>
          </a:xfrm>
          <a:prstGeom prst="rect">
            <a:avLst/>
          </a:prstGeom>
          <a:noFill/>
          <a:ln>
            <a:noFill/>
          </a:ln>
          <a:scene3d>
            <a:camera prst="orthographicFront"/>
            <a:lightRig rig="threePt" dir="t"/>
          </a:scene3d>
          <a:sp3d/>
        </p:spPr>
        <p:txBody>
          <a:bodyPr wrap="square">
            <a:spAutoFit/>
          </a:bodyPr>
          <a:lstStyle/>
          <a:p>
            <a:pPr algn="ctr" fontAlgn="auto">
              <a:spcBef>
                <a:spcPts val="0"/>
              </a:spcBef>
              <a:spcAft>
                <a:spcPts val="0"/>
              </a:spcAft>
              <a:defRPr/>
            </a:pPr>
            <a:r>
              <a:rPr lang="zh-CN" altLang="en-US" sz="1600" strike="noStrike" noProof="1" dirty="0">
                <a:solidFill>
                  <a:prstClr val="white"/>
                </a:solidFill>
                <a:latin typeface="微软雅黑" panose="020B0503020204020204" pitchFamily="34" charset="-122"/>
                <a:ea typeface="微软雅黑" panose="020B0503020204020204" pitchFamily="34" charset="-122"/>
                <a:cs typeface="+mn-cs"/>
                <a:sym typeface="+mn-ea"/>
              </a:rPr>
              <a:t>政务公开工作创新情况</a:t>
            </a:r>
            <a:endParaRPr lang="zh-CN" altLang="en-US" sz="1600" b="1" strike="noStrike" noProof="1" dirty="0">
              <a:solidFill>
                <a:schemeClr val="bg1"/>
              </a:solidFill>
              <a:latin typeface="微软雅黑" panose="020B0503020204020204" pitchFamily="34" charset="-122"/>
              <a:ea typeface="微软雅黑" panose="020B0503020204020204" pitchFamily="34" charset="-122"/>
            </a:endParaRPr>
          </a:p>
        </p:txBody>
      </p:sp>
      <p:sp>
        <p:nvSpPr>
          <p:cNvPr id="24" name="矩形 23"/>
          <p:cNvSpPr>
            <a:spLocks noChangeArrowheads="1"/>
          </p:cNvSpPr>
          <p:nvPr/>
        </p:nvSpPr>
        <p:spPr bwMode="auto">
          <a:xfrm>
            <a:off x="3590604" y="1483171"/>
            <a:ext cx="2234240" cy="460375"/>
          </a:xfrm>
          <a:prstGeom prst="rect">
            <a:avLst/>
          </a:prstGeom>
          <a:noFill/>
          <a:ln>
            <a:noFill/>
          </a:ln>
          <a:scene3d>
            <a:camera prst="orthographicFront"/>
            <a:lightRig rig="threePt" dir="t"/>
          </a:scene3d>
          <a:sp3d/>
        </p:spPr>
        <p:txBody>
          <a:bodyPr wrap="square">
            <a:spAutoFit/>
          </a:bodyPr>
          <a:lstStyle/>
          <a:p>
            <a:pPr algn="ctr" fontAlgn="auto">
              <a:spcBef>
                <a:spcPts val="0"/>
              </a:spcBef>
              <a:spcAft>
                <a:spcPts val="0"/>
              </a:spcAft>
              <a:defRPr/>
            </a:pPr>
            <a:r>
              <a:rPr lang="zh-CN" altLang="en-US" sz="1200" strike="noStrike" noProof="1" dirty="0">
                <a:solidFill>
                  <a:prstClr val="white"/>
                </a:solidFill>
                <a:latin typeface="微软雅黑" panose="020B0503020204020204" pitchFamily="34" charset="-122"/>
                <a:ea typeface="微软雅黑" panose="020B0503020204020204" pitchFamily="34" charset="-122"/>
                <a:cs typeface="+mn-cs"/>
                <a:sym typeface="+mn-ea"/>
              </a:rPr>
              <a:t>人大代表建议和政协提案办理结果公开情况</a:t>
            </a:r>
            <a:endParaRPr lang="zh-CN" altLang="en-US" sz="1200" b="1" strike="noStrike" noProof="1" dirty="0">
              <a:solidFill>
                <a:prstClr val="white"/>
              </a:solidFill>
              <a:latin typeface="微软雅黑" panose="020B0503020204020204" pitchFamily="34" charset="-122"/>
              <a:ea typeface="微软雅黑" panose="020B0503020204020204" pitchFamily="34" charset="-122"/>
              <a:sym typeface="+mn-ea"/>
            </a:endParaRPr>
          </a:p>
        </p:txBody>
      </p:sp>
      <p:sp>
        <p:nvSpPr>
          <p:cNvPr id="2" name="圆角矩形 1"/>
          <p:cNvSpPr/>
          <p:nvPr>
            <p:custDataLst>
              <p:tags r:id="rId1"/>
            </p:custDataLst>
          </p:nvPr>
        </p:nvSpPr>
        <p:spPr>
          <a:xfrm>
            <a:off x="8999220" y="2546350"/>
            <a:ext cx="2487295" cy="3226435"/>
          </a:xfrm>
          <a:prstGeom prst="roundRect">
            <a:avLst>
              <a:gd name="adj" fmla="val 5681"/>
            </a:avLst>
          </a:prstGeom>
          <a:noFill/>
          <a:ln w="38100" cap="flat" cmpd="sng">
            <a:solidFill>
              <a:srgbClr val="0076A3"/>
            </a:solidFill>
            <a:prstDash val="solid"/>
            <a:round/>
            <a:headEnd type="none" w="med" len="med"/>
            <a:tailEnd type="none" w="med" len="med"/>
          </a:ln>
        </p:spPr>
        <p:txBody>
          <a:bodyPr wrap="square" lIns="91440" tIns="45720" rIns="91440" bIns="45720" anchor="t" anchorCtr="0"/>
          <a:p>
            <a:pPr lvl="2" indent="0"/>
            <a:endParaRPr lang="zh-CN" altLang="en-US">
              <a:solidFill>
                <a:srgbClr val="0076A3"/>
              </a:solidFill>
              <a:latin typeface="Calibri" panose="020F0502020204030204" pitchFamily="34" charset="0"/>
              <a:ea typeface="宋体" panose="02010600030101010101" pitchFamily="2" charset="-122"/>
            </a:endParaRPr>
          </a:p>
        </p:txBody>
      </p:sp>
      <p:sp>
        <p:nvSpPr>
          <p:cNvPr id="3" name="TextBox 32"/>
          <p:cNvSpPr txBox="1"/>
          <p:nvPr>
            <p:custDataLst>
              <p:tags r:id="rId2"/>
            </p:custDataLst>
          </p:nvPr>
        </p:nvSpPr>
        <p:spPr>
          <a:xfrm>
            <a:off x="9158288" y="2694305"/>
            <a:ext cx="2146300" cy="370840"/>
          </a:xfrm>
          <a:prstGeom prst="rect">
            <a:avLst/>
          </a:prstGeom>
          <a:noFill/>
          <a:ln w="9525">
            <a:noFill/>
          </a:ln>
        </p:spPr>
        <p:txBody>
          <a:bodyPr wrap="square" anchor="t" anchorCtr="0">
            <a:spAutoFit/>
          </a:bodyPr>
          <a:p>
            <a:pPr>
              <a:lnSpc>
                <a:spcPct val="130000"/>
              </a:lnSpc>
            </a:pPr>
            <a:r>
              <a:rPr lang="zh-CN" altLang="en-US" sz="1400" dirty="0">
                <a:solidFill>
                  <a:srgbClr val="0076A3"/>
                </a:solidFill>
                <a:latin typeface="微软雅黑" panose="020B0503020204020204" pitchFamily="34" charset="-122"/>
                <a:ea typeface="微软雅黑" panose="020B0503020204020204" pitchFamily="34" charset="-122"/>
              </a:rPr>
              <a:t>无。</a:t>
            </a:r>
            <a:endParaRPr lang="zh-CN" altLang="en-US" sz="1400" dirty="0">
              <a:solidFill>
                <a:srgbClr val="0076A3"/>
              </a:solidFill>
              <a:latin typeface="微软雅黑" panose="020B0503020204020204" pitchFamily="34" charset="-122"/>
              <a:ea typeface="微软雅黑" panose="020B0503020204020204" pitchFamily="34" charset="-122"/>
            </a:endParaRPr>
          </a:p>
        </p:txBody>
      </p:sp>
      <p:sp>
        <p:nvSpPr>
          <p:cNvPr id="4" name="圆角矩形 3"/>
          <p:cNvSpPr/>
          <p:nvPr>
            <p:custDataLst>
              <p:tags r:id="rId3"/>
            </p:custDataLst>
          </p:nvPr>
        </p:nvSpPr>
        <p:spPr>
          <a:xfrm>
            <a:off x="9009380" y="1497330"/>
            <a:ext cx="2487295" cy="974090"/>
          </a:xfrm>
          <a:prstGeom prst="roundRect">
            <a:avLst>
              <a:gd name="adj" fmla="val 16667"/>
            </a:avLst>
          </a:prstGeom>
          <a:solidFill>
            <a:srgbClr val="0076A3"/>
          </a:solidFill>
          <a:ln w="38100">
            <a:noFill/>
          </a:ln>
        </p:spPr>
        <p:txBody>
          <a:bodyPr wrap="square" lIns="91440" tIns="45720" rIns="91440" bIns="45720" anchor="t" anchorCtr="0"/>
          <a:p>
            <a:endParaRPr lang="zh-CN" altLang="en-US">
              <a:solidFill>
                <a:srgbClr val="0076A3"/>
              </a:solidFill>
              <a:latin typeface="Calibri" panose="020F0502020204030204" pitchFamily="34" charset="0"/>
              <a:ea typeface="宋体" panose="02010600030101010101" pitchFamily="2" charset="-122"/>
            </a:endParaRPr>
          </a:p>
        </p:txBody>
      </p:sp>
      <p:sp>
        <p:nvSpPr>
          <p:cNvPr id="5" name="矩形 4"/>
          <p:cNvSpPr>
            <a:spLocks noChangeArrowheads="1"/>
          </p:cNvSpPr>
          <p:nvPr>
            <p:custDataLst>
              <p:tags r:id="rId4"/>
            </p:custDataLst>
          </p:nvPr>
        </p:nvSpPr>
        <p:spPr bwMode="auto">
          <a:xfrm>
            <a:off x="8948420" y="1604645"/>
            <a:ext cx="2593340" cy="829945"/>
          </a:xfrm>
          <a:prstGeom prst="rect">
            <a:avLst/>
          </a:prstGeom>
          <a:noFill/>
          <a:ln>
            <a:noFill/>
          </a:ln>
          <a:scene3d>
            <a:camera prst="orthographicFront"/>
            <a:lightRig rig="threePt" dir="t"/>
          </a:scene3d>
          <a:sp3d/>
        </p:spPr>
        <p:txBody>
          <a:bodyPr wrap="square">
            <a:spAutoFit/>
          </a:bodyPr>
          <a:p>
            <a:pPr algn="ctr" fontAlgn="auto">
              <a:spcBef>
                <a:spcPts val="0"/>
              </a:spcBef>
              <a:spcAft>
                <a:spcPts val="0"/>
              </a:spcAft>
              <a:defRPr/>
            </a:pPr>
            <a:r>
              <a:rPr lang="zh-CN" altLang="en-US" sz="1600" strike="noStrike" noProof="1" dirty="0">
                <a:solidFill>
                  <a:prstClr val="white"/>
                </a:solidFill>
                <a:latin typeface="微软雅黑" panose="020B0503020204020204" pitchFamily="34" charset="-122"/>
                <a:ea typeface="微软雅黑" panose="020B0503020204020204" pitchFamily="34" charset="-122"/>
                <a:cs typeface="+mn-cs"/>
                <a:sym typeface="+mn-ea"/>
              </a:rPr>
              <a:t>其他有关文件专门要求通过政府信息公开工作年度报告予以报告的事项</a:t>
            </a:r>
            <a:endParaRPr lang="zh-CN" altLang="en-US" sz="1600" strike="noStrike" noProof="1" dirty="0">
              <a:solidFill>
                <a:prstClr val="white"/>
              </a:solidFill>
              <a:latin typeface="微软雅黑" panose="020B0503020204020204" pitchFamily="34" charset="-122"/>
              <a:ea typeface="微软雅黑" panose="020B0503020204020204" pitchFamily="34" charset="-122"/>
              <a:cs typeface="+mn-cs"/>
              <a:sym typeface="+mn-ea"/>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7"/>
                                        </p:tgtEl>
                                        <p:attrNameLst>
                                          <p:attrName>style.visibility</p:attrName>
                                        </p:attrNameLst>
                                      </p:cBhvr>
                                      <p:to>
                                        <p:strVal val="visible"/>
                                      </p:to>
                                    </p:set>
                                    <p:animEffect transition="in" filter="fade">
                                      <p:cBhvr>
                                        <p:cTn id="7" dur="500"/>
                                        <p:tgtEl>
                                          <p:spTgt spid="17"/>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6"/>
                                        </p:tgtEl>
                                        <p:attrNameLst>
                                          <p:attrName>style.visibility</p:attrName>
                                        </p:attrNameLst>
                                      </p:cBhvr>
                                      <p:to>
                                        <p:strVal val="visible"/>
                                      </p:to>
                                    </p:set>
                                    <p:animEffect transition="in" filter="wipe(left)">
                                      <p:cBhvr>
                                        <p:cTn id="11" dur="500"/>
                                        <p:tgtEl>
                                          <p:spTgt spid="16"/>
                                        </p:tgtEl>
                                      </p:cBhvr>
                                    </p:animEffect>
                                  </p:childTnLst>
                                </p:cTn>
                              </p:par>
                            </p:childTnLst>
                          </p:cTn>
                        </p:par>
                        <p:par>
                          <p:cTn id="12" fill="hold">
                            <p:stCondLst>
                              <p:cond delay="1000"/>
                            </p:stCondLst>
                            <p:childTnLst>
                              <p:par>
                                <p:cTn id="13" presetID="37" presetClass="entr" presetSubtype="0" fill="hold" grpId="0" nodeType="after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fade">
                                      <p:cBhvr>
                                        <p:cTn id="15" dur="500"/>
                                        <p:tgtEl>
                                          <p:spTgt spid="21"/>
                                        </p:tgtEl>
                                      </p:cBhvr>
                                    </p:animEffect>
                                    <p:anim calcmode="lin" valueType="num">
                                      <p:cBhvr>
                                        <p:cTn id="16" dur="500" fill="hold"/>
                                        <p:tgtEl>
                                          <p:spTgt spid="21"/>
                                        </p:tgtEl>
                                        <p:attrNameLst>
                                          <p:attrName>ppt_x</p:attrName>
                                        </p:attrNameLst>
                                      </p:cBhvr>
                                      <p:tavLst>
                                        <p:tav tm="0">
                                          <p:val>
                                            <p:strVal val="#ppt_x"/>
                                          </p:val>
                                        </p:tav>
                                        <p:tav tm="100000">
                                          <p:val>
                                            <p:strVal val="#ppt_x"/>
                                          </p:val>
                                        </p:tav>
                                      </p:tavLst>
                                    </p:anim>
                                    <p:anim calcmode="lin" valueType="num">
                                      <p:cBhvr>
                                        <p:cTn id="17" dur="450" decel="100000" fill="hold"/>
                                        <p:tgtEl>
                                          <p:spTgt spid="21"/>
                                        </p:tgtEl>
                                        <p:attrNameLst>
                                          <p:attrName>ppt_y</p:attrName>
                                        </p:attrNameLst>
                                      </p:cBhvr>
                                      <p:tavLst>
                                        <p:tav tm="0">
                                          <p:val>
                                            <p:strVal val="#ppt_y+1"/>
                                          </p:val>
                                        </p:tav>
                                        <p:tav tm="100000">
                                          <p:val>
                                            <p:strVal val="#ppt_y-.03"/>
                                          </p:val>
                                        </p:tav>
                                      </p:tavLst>
                                    </p:anim>
                                    <p:anim calcmode="lin" valueType="num">
                                      <p:cBhvr>
                                        <p:cTn id="18" dur="50" accel="100000" fill="hold">
                                          <p:stCondLst>
                                            <p:cond delay="450"/>
                                          </p:stCondLst>
                                        </p:cTn>
                                        <p:tgtEl>
                                          <p:spTgt spid="21"/>
                                        </p:tgtEl>
                                        <p:attrNameLst>
                                          <p:attrName>ppt_y</p:attrName>
                                        </p:attrNameLst>
                                      </p:cBhvr>
                                      <p:tavLst>
                                        <p:tav tm="0">
                                          <p:val>
                                            <p:strVal val="#ppt_y-.03"/>
                                          </p:val>
                                        </p:tav>
                                        <p:tav tm="100000">
                                          <p:val>
                                            <p:strVal val="#ppt_y"/>
                                          </p:val>
                                        </p:tav>
                                      </p:tavLst>
                                    </p:anim>
                                  </p:childTnLst>
                                </p:cTn>
                              </p:par>
                              <p:par>
                                <p:cTn id="19" presetID="37" presetClass="entr" presetSubtype="0" fill="hold" grpId="0" nodeType="withEffect">
                                  <p:stCondLst>
                                    <p:cond delay="0"/>
                                  </p:stCondLst>
                                  <p:childTnLst>
                                    <p:set>
                                      <p:cBhvr>
                                        <p:cTn id="20" dur="1" fill="hold">
                                          <p:stCondLst>
                                            <p:cond delay="0"/>
                                          </p:stCondLst>
                                        </p:cTn>
                                        <p:tgtEl>
                                          <p:spTgt spid="15"/>
                                        </p:tgtEl>
                                        <p:attrNameLst>
                                          <p:attrName>style.visibility</p:attrName>
                                        </p:attrNameLst>
                                      </p:cBhvr>
                                      <p:to>
                                        <p:strVal val="visible"/>
                                      </p:to>
                                    </p:set>
                                    <p:animEffect transition="in" filter="fade">
                                      <p:cBhvr>
                                        <p:cTn id="21" dur="500"/>
                                        <p:tgtEl>
                                          <p:spTgt spid="15"/>
                                        </p:tgtEl>
                                      </p:cBhvr>
                                    </p:animEffect>
                                    <p:anim calcmode="lin" valueType="num">
                                      <p:cBhvr>
                                        <p:cTn id="22" dur="500" fill="hold"/>
                                        <p:tgtEl>
                                          <p:spTgt spid="15"/>
                                        </p:tgtEl>
                                        <p:attrNameLst>
                                          <p:attrName>ppt_x</p:attrName>
                                        </p:attrNameLst>
                                      </p:cBhvr>
                                      <p:tavLst>
                                        <p:tav tm="0">
                                          <p:val>
                                            <p:strVal val="#ppt_x"/>
                                          </p:val>
                                        </p:tav>
                                        <p:tav tm="100000">
                                          <p:val>
                                            <p:strVal val="#ppt_x"/>
                                          </p:val>
                                        </p:tav>
                                      </p:tavLst>
                                    </p:anim>
                                    <p:anim calcmode="lin" valueType="num">
                                      <p:cBhvr>
                                        <p:cTn id="23" dur="450" decel="100000" fill="hold"/>
                                        <p:tgtEl>
                                          <p:spTgt spid="15"/>
                                        </p:tgtEl>
                                        <p:attrNameLst>
                                          <p:attrName>ppt_y</p:attrName>
                                        </p:attrNameLst>
                                      </p:cBhvr>
                                      <p:tavLst>
                                        <p:tav tm="0">
                                          <p:val>
                                            <p:strVal val="#ppt_y+1"/>
                                          </p:val>
                                        </p:tav>
                                        <p:tav tm="100000">
                                          <p:val>
                                            <p:strVal val="#ppt_y-.03"/>
                                          </p:val>
                                        </p:tav>
                                      </p:tavLst>
                                    </p:anim>
                                    <p:anim calcmode="lin" valueType="num">
                                      <p:cBhvr>
                                        <p:cTn id="24" dur="50" accel="100000" fill="hold">
                                          <p:stCondLst>
                                            <p:cond delay="450"/>
                                          </p:stCondLst>
                                        </p:cTn>
                                        <p:tgtEl>
                                          <p:spTgt spid="15"/>
                                        </p:tgtEl>
                                        <p:attrNameLst>
                                          <p:attrName>ppt_y</p:attrName>
                                        </p:attrNameLst>
                                      </p:cBhvr>
                                      <p:tavLst>
                                        <p:tav tm="0">
                                          <p:val>
                                            <p:strVal val="#ppt_y-.03"/>
                                          </p:val>
                                        </p:tav>
                                        <p:tav tm="100000">
                                          <p:val>
                                            <p:strVal val="#ppt_y"/>
                                          </p:val>
                                        </p:tav>
                                      </p:tavLst>
                                    </p:anim>
                                  </p:childTnLst>
                                </p:cTn>
                              </p:par>
                              <p:par>
                                <p:cTn id="25" presetID="37"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anim calcmode="lin" valueType="num">
                                      <p:cBhvr>
                                        <p:cTn id="28" dur="500" fill="hold"/>
                                        <p:tgtEl>
                                          <p:spTgt spid="20"/>
                                        </p:tgtEl>
                                        <p:attrNameLst>
                                          <p:attrName>ppt_x</p:attrName>
                                        </p:attrNameLst>
                                      </p:cBhvr>
                                      <p:tavLst>
                                        <p:tav tm="0">
                                          <p:val>
                                            <p:strVal val="#ppt_x"/>
                                          </p:val>
                                        </p:tav>
                                        <p:tav tm="100000">
                                          <p:val>
                                            <p:strVal val="#ppt_x"/>
                                          </p:val>
                                        </p:tav>
                                      </p:tavLst>
                                    </p:anim>
                                    <p:anim calcmode="lin" valueType="num">
                                      <p:cBhvr>
                                        <p:cTn id="29" dur="450" decel="100000" fill="hold"/>
                                        <p:tgtEl>
                                          <p:spTgt spid="20"/>
                                        </p:tgtEl>
                                        <p:attrNameLst>
                                          <p:attrName>ppt_y</p:attrName>
                                        </p:attrNameLst>
                                      </p:cBhvr>
                                      <p:tavLst>
                                        <p:tav tm="0">
                                          <p:val>
                                            <p:strVal val="#ppt_y+1"/>
                                          </p:val>
                                        </p:tav>
                                        <p:tav tm="100000">
                                          <p:val>
                                            <p:strVal val="#ppt_y-.03"/>
                                          </p:val>
                                        </p:tav>
                                      </p:tavLst>
                                    </p:anim>
                                    <p:anim calcmode="lin" valueType="num">
                                      <p:cBhvr>
                                        <p:cTn id="30" dur="50" accel="100000" fill="hold">
                                          <p:stCondLst>
                                            <p:cond delay="450"/>
                                          </p:stCondLst>
                                        </p:cTn>
                                        <p:tgtEl>
                                          <p:spTgt spid="20"/>
                                        </p:tgtEl>
                                        <p:attrNameLst>
                                          <p:attrName>ppt_y</p:attrName>
                                        </p:attrNameLst>
                                      </p:cBhvr>
                                      <p:tavLst>
                                        <p:tav tm="0">
                                          <p:val>
                                            <p:strVal val="#ppt_y-.03"/>
                                          </p:val>
                                        </p:tav>
                                        <p:tav tm="100000">
                                          <p:val>
                                            <p:strVal val="#ppt_y"/>
                                          </p:val>
                                        </p:tav>
                                      </p:tavLst>
                                    </p:anim>
                                  </p:childTnLst>
                                </p:cTn>
                              </p:par>
                            </p:childTnLst>
                          </p:cTn>
                        </p:par>
                        <p:par>
                          <p:cTn id="31" fill="hold">
                            <p:stCondLst>
                              <p:cond delay="1500"/>
                            </p:stCondLst>
                            <p:childTnLst>
                              <p:par>
                                <p:cTn id="32" presetID="12" presetClass="entr" presetSubtype="4" fill="hold" grpId="0" nodeType="afterEffect">
                                  <p:stCondLst>
                                    <p:cond delay="0"/>
                                  </p:stCondLst>
                                  <p:childTnLst>
                                    <p:set>
                                      <p:cBhvr>
                                        <p:cTn id="33" dur="1" fill="hold">
                                          <p:stCondLst>
                                            <p:cond delay="0"/>
                                          </p:stCondLst>
                                        </p:cTn>
                                        <p:tgtEl>
                                          <p:spTgt spid="22"/>
                                        </p:tgtEl>
                                        <p:attrNameLst>
                                          <p:attrName>style.visibility</p:attrName>
                                        </p:attrNameLst>
                                      </p:cBhvr>
                                      <p:to>
                                        <p:strVal val="visible"/>
                                      </p:to>
                                    </p:set>
                                    <p:animEffect transition="in" filter="slide(fromBottom)">
                                      <p:cBhvr>
                                        <p:cTn id="34" dur="500"/>
                                        <p:tgtEl>
                                          <p:spTgt spid="22"/>
                                        </p:tgtEl>
                                      </p:cBhvr>
                                    </p:animEffect>
                                  </p:childTnLst>
                                </p:cTn>
                              </p:par>
                            </p:childTnLst>
                          </p:cTn>
                        </p:par>
                        <p:par>
                          <p:cTn id="35" fill="hold">
                            <p:stCondLst>
                              <p:cond delay="2000"/>
                            </p:stCondLst>
                            <p:childTnLst>
                              <p:par>
                                <p:cTn id="36" presetID="12" presetClass="entr" presetSubtype="4" fill="hold" grpId="0" nodeType="after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slide(fromBottom)">
                                      <p:cBhvr>
                                        <p:cTn id="38" dur="500"/>
                                        <p:tgtEl>
                                          <p:spTgt spid="24"/>
                                        </p:tgtEl>
                                      </p:cBhvr>
                                    </p:animEffect>
                                  </p:childTnLst>
                                </p:cTn>
                              </p:par>
                            </p:childTnLst>
                          </p:cTn>
                        </p:par>
                        <p:par>
                          <p:cTn id="39" fill="hold">
                            <p:stCondLst>
                              <p:cond delay="2500"/>
                            </p:stCondLst>
                            <p:childTnLst>
                              <p:par>
                                <p:cTn id="40" presetID="12" presetClass="entr" presetSubtype="4" fill="hold" grpId="0" nodeType="afterEffect">
                                  <p:stCondLst>
                                    <p:cond delay="0"/>
                                  </p:stCondLst>
                                  <p:childTnLst>
                                    <p:set>
                                      <p:cBhvr>
                                        <p:cTn id="41" dur="1" fill="hold">
                                          <p:stCondLst>
                                            <p:cond delay="0"/>
                                          </p:stCondLst>
                                        </p:cTn>
                                        <p:tgtEl>
                                          <p:spTgt spid="23"/>
                                        </p:tgtEl>
                                        <p:attrNameLst>
                                          <p:attrName>style.visibility</p:attrName>
                                        </p:attrNameLst>
                                      </p:cBhvr>
                                      <p:to>
                                        <p:strVal val="visible"/>
                                      </p:to>
                                    </p:set>
                                    <p:animEffect transition="in" filter="slide(fromBottom)">
                                      <p:cBhvr>
                                        <p:cTn id="42" dur="500"/>
                                        <p:tgtEl>
                                          <p:spTgt spid="23"/>
                                        </p:tgtEl>
                                      </p:cBhvr>
                                    </p:animEffect>
                                  </p:childTnLst>
                                </p:cTn>
                              </p:par>
                            </p:childTnLst>
                          </p:cTn>
                        </p:par>
                        <p:par>
                          <p:cTn id="43" fill="hold">
                            <p:stCondLst>
                              <p:cond delay="3000"/>
                            </p:stCondLst>
                            <p:childTnLst>
                              <p:par>
                                <p:cTn id="44" presetID="12" presetClass="entr" presetSubtype="1" fill="hold" grpId="0" nodeType="afterEffect">
                                  <p:stCondLst>
                                    <p:cond delay="0"/>
                                  </p:stCondLst>
                                  <p:childTnLst>
                                    <p:set>
                                      <p:cBhvr>
                                        <p:cTn id="45" dur="1" fill="hold">
                                          <p:stCondLst>
                                            <p:cond delay="0"/>
                                          </p:stCondLst>
                                        </p:cTn>
                                        <p:tgtEl>
                                          <p:spTgt spid="6"/>
                                        </p:tgtEl>
                                        <p:attrNameLst>
                                          <p:attrName>style.visibility</p:attrName>
                                        </p:attrNameLst>
                                      </p:cBhvr>
                                      <p:to>
                                        <p:strVal val="visible"/>
                                      </p:to>
                                    </p:set>
                                    <p:animEffect transition="in" filter="slide(fromTop)">
                                      <p:cBhvr>
                                        <p:cTn id="46" dur="500"/>
                                        <p:tgtEl>
                                          <p:spTgt spid="6"/>
                                        </p:tgtEl>
                                      </p:cBhvr>
                                    </p:animEffect>
                                  </p:childTnLst>
                                </p:cTn>
                              </p:par>
                            </p:childTnLst>
                          </p:cTn>
                        </p:par>
                        <p:par>
                          <p:cTn id="47" fill="hold">
                            <p:stCondLst>
                              <p:cond delay="3500"/>
                            </p:stCondLst>
                            <p:childTnLst>
                              <p:par>
                                <p:cTn id="48" presetID="12" presetClass="entr" presetSubtype="1" fill="hold" grpId="0" nodeType="afterEffect">
                                  <p:stCondLst>
                                    <p:cond delay="0"/>
                                  </p:stCondLst>
                                  <p:childTnLst>
                                    <p:set>
                                      <p:cBhvr>
                                        <p:cTn id="49" dur="1" fill="hold">
                                          <p:stCondLst>
                                            <p:cond delay="0"/>
                                          </p:stCondLst>
                                        </p:cTn>
                                        <p:tgtEl>
                                          <p:spTgt spid="9"/>
                                        </p:tgtEl>
                                        <p:attrNameLst>
                                          <p:attrName>style.visibility</p:attrName>
                                        </p:attrNameLst>
                                      </p:cBhvr>
                                      <p:to>
                                        <p:strVal val="visible"/>
                                      </p:to>
                                    </p:set>
                                    <p:animEffect transition="in" filter="slide(fromTop)">
                                      <p:cBhvr>
                                        <p:cTn id="50" dur="500"/>
                                        <p:tgtEl>
                                          <p:spTgt spid="9"/>
                                        </p:tgtEl>
                                      </p:cBhvr>
                                    </p:animEffect>
                                  </p:childTnLst>
                                </p:cTn>
                              </p:par>
                            </p:childTnLst>
                          </p:cTn>
                        </p:par>
                        <p:par>
                          <p:cTn id="51" fill="hold">
                            <p:stCondLst>
                              <p:cond delay="4000"/>
                            </p:stCondLst>
                            <p:childTnLst>
                              <p:par>
                                <p:cTn id="52" presetID="12" presetClass="entr" presetSubtype="1" fill="hold" grpId="0" nodeType="afterEffect">
                                  <p:stCondLst>
                                    <p:cond delay="0"/>
                                  </p:stCondLst>
                                  <p:childTnLst>
                                    <p:set>
                                      <p:cBhvr>
                                        <p:cTn id="53" dur="1" fill="hold">
                                          <p:stCondLst>
                                            <p:cond delay="0"/>
                                          </p:stCondLst>
                                        </p:cTn>
                                        <p:tgtEl>
                                          <p:spTgt spid="7"/>
                                        </p:tgtEl>
                                        <p:attrNameLst>
                                          <p:attrName>style.visibility</p:attrName>
                                        </p:attrNameLst>
                                      </p:cBhvr>
                                      <p:to>
                                        <p:strVal val="visible"/>
                                      </p:to>
                                    </p:set>
                                    <p:animEffect transition="in" filter="slide(fromTop)">
                                      <p:cBhvr>
                                        <p:cTn id="54" dur="500"/>
                                        <p:tgtEl>
                                          <p:spTgt spid="7"/>
                                        </p:tgtEl>
                                      </p:cBhvr>
                                    </p:animEffect>
                                  </p:childTnLst>
                                </p:cTn>
                              </p:par>
                            </p:childTnLst>
                          </p:cTn>
                        </p:par>
                        <p:par>
                          <p:cTn id="55" fill="hold">
                            <p:stCondLst>
                              <p:cond delay="4500"/>
                            </p:stCondLst>
                            <p:childTnLst>
                              <p:par>
                                <p:cTn id="56" presetID="49" presetClass="entr" presetSubtype="0" decel="100000" fill="hold" grpId="0" nodeType="afterEffect">
                                  <p:stCondLst>
                                    <p:cond delay="0"/>
                                  </p:stCondLst>
                                  <p:childTnLst>
                                    <p:set>
                                      <p:cBhvr>
                                        <p:cTn id="57" dur="1" fill="hold">
                                          <p:stCondLst>
                                            <p:cond delay="0"/>
                                          </p:stCondLst>
                                        </p:cTn>
                                        <p:tgtEl>
                                          <p:spTgt spid="11"/>
                                        </p:tgtEl>
                                        <p:attrNameLst>
                                          <p:attrName>style.visibility</p:attrName>
                                        </p:attrNameLst>
                                      </p:cBhvr>
                                      <p:to>
                                        <p:strVal val="visible"/>
                                      </p:to>
                                    </p:set>
                                    <p:anim calcmode="lin" valueType="num">
                                      <p:cBhvr>
                                        <p:cTn id="58" dur="500" fill="hold"/>
                                        <p:tgtEl>
                                          <p:spTgt spid="11"/>
                                        </p:tgtEl>
                                        <p:attrNameLst>
                                          <p:attrName>ppt_w</p:attrName>
                                        </p:attrNameLst>
                                      </p:cBhvr>
                                      <p:tavLst>
                                        <p:tav tm="0">
                                          <p:val>
                                            <p:fltVal val="0.000000"/>
                                          </p:val>
                                        </p:tav>
                                        <p:tav tm="100000">
                                          <p:val>
                                            <p:strVal val="#ppt_w"/>
                                          </p:val>
                                        </p:tav>
                                      </p:tavLst>
                                    </p:anim>
                                    <p:anim calcmode="lin" valueType="num">
                                      <p:cBhvr>
                                        <p:cTn id="59" dur="500" fill="hold"/>
                                        <p:tgtEl>
                                          <p:spTgt spid="11"/>
                                        </p:tgtEl>
                                        <p:attrNameLst>
                                          <p:attrName>ppt_h</p:attrName>
                                        </p:attrNameLst>
                                      </p:cBhvr>
                                      <p:tavLst>
                                        <p:tav tm="0">
                                          <p:val>
                                            <p:fltVal val="0.000000"/>
                                          </p:val>
                                        </p:tav>
                                        <p:tav tm="100000">
                                          <p:val>
                                            <p:strVal val="#ppt_h"/>
                                          </p:val>
                                        </p:tav>
                                      </p:tavLst>
                                    </p:anim>
                                    <p:anim calcmode="lin" valueType="num">
                                      <p:cBhvr>
                                        <p:cTn id="60" dur="500" fill="hold"/>
                                        <p:tgtEl>
                                          <p:spTgt spid="11"/>
                                        </p:tgtEl>
                                        <p:attrNameLst>
                                          <p:attrName>style.rotation</p:attrName>
                                        </p:attrNameLst>
                                      </p:cBhvr>
                                      <p:tavLst>
                                        <p:tav tm="0">
                                          <p:val>
                                            <p:fltVal val="360.000000"/>
                                          </p:val>
                                        </p:tav>
                                        <p:tav tm="100000">
                                          <p:val>
                                            <p:fltVal val="0.000000"/>
                                          </p:val>
                                        </p:tav>
                                      </p:tavLst>
                                    </p:anim>
                                    <p:animEffect transition="in" filter="fade">
                                      <p:cBhvr>
                                        <p:cTn id="61" dur="500"/>
                                        <p:tgtEl>
                                          <p:spTgt spid="11"/>
                                        </p:tgtEl>
                                      </p:cBhvr>
                                    </p:animEffect>
                                  </p:childTnLst>
                                </p:cTn>
                              </p:par>
                            </p:childTnLst>
                          </p:cTn>
                        </p:par>
                        <p:par>
                          <p:cTn id="62" fill="hold">
                            <p:stCondLst>
                              <p:cond delay="5000"/>
                            </p:stCondLst>
                            <p:childTnLst>
                              <p:par>
                                <p:cTn id="63" presetID="49" presetClass="entr" presetSubtype="0" decel="100000" fill="hold" grpId="0" nodeType="afterEffect">
                                  <p:stCondLst>
                                    <p:cond delay="0"/>
                                  </p:stCondLst>
                                  <p:childTnLst>
                                    <p:set>
                                      <p:cBhvr>
                                        <p:cTn id="64" dur="1" fill="hold">
                                          <p:stCondLst>
                                            <p:cond delay="0"/>
                                          </p:stCondLst>
                                        </p:cTn>
                                        <p:tgtEl>
                                          <p:spTgt spid="10"/>
                                        </p:tgtEl>
                                        <p:attrNameLst>
                                          <p:attrName>style.visibility</p:attrName>
                                        </p:attrNameLst>
                                      </p:cBhvr>
                                      <p:to>
                                        <p:strVal val="visible"/>
                                      </p:to>
                                    </p:set>
                                    <p:anim calcmode="lin" valueType="num">
                                      <p:cBhvr>
                                        <p:cTn id="65" dur="500" fill="hold"/>
                                        <p:tgtEl>
                                          <p:spTgt spid="10"/>
                                        </p:tgtEl>
                                        <p:attrNameLst>
                                          <p:attrName>ppt_w</p:attrName>
                                        </p:attrNameLst>
                                      </p:cBhvr>
                                      <p:tavLst>
                                        <p:tav tm="0">
                                          <p:val>
                                            <p:fltVal val="0.000000"/>
                                          </p:val>
                                        </p:tav>
                                        <p:tav tm="100000">
                                          <p:val>
                                            <p:strVal val="#ppt_w"/>
                                          </p:val>
                                        </p:tav>
                                      </p:tavLst>
                                    </p:anim>
                                    <p:anim calcmode="lin" valueType="num">
                                      <p:cBhvr>
                                        <p:cTn id="66" dur="500" fill="hold"/>
                                        <p:tgtEl>
                                          <p:spTgt spid="10"/>
                                        </p:tgtEl>
                                        <p:attrNameLst>
                                          <p:attrName>ppt_h</p:attrName>
                                        </p:attrNameLst>
                                      </p:cBhvr>
                                      <p:tavLst>
                                        <p:tav tm="0">
                                          <p:val>
                                            <p:fltVal val="0.000000"/>
                                          </p:val>
                                        </p:tav>
                                        <p:tav tm="100000">
                                          <p:val>
                                            <p:strVal val="#ppt_h"/>
                                          </p:val>
                                        </p:tav>
                                      </p:tavLst>
                                    </p:anim>
                                    <p:anim calcmode="lin" valueType="num">
                                      <p:cBhvr>
                                        <p:cTn id="67" dur="500" fill="hold"/>
                                        <p:tgtEl>
                                          <p:spTgt spid="10"/>
                                        </p:tgtEl>
                                        <p:attrNameLst>
                                          <p:attrName>style.rotation</p:attrName>
                                        </p:attrNameLst>
                                      </p:cBhvr>
                                      <p:tavLst>
                                        <p:tav tm="0">
                                          <p:val>
                                            <p:fltVal val="360.000000"/>
                                          </p:val>
                                        </p:tav>
                                        <p:tav tm="100000">
                                          <p:val>
                                            <p:fltVal val="0.000000"/>
                                          </p:val>
                                        </p:tav>
                                      </p:tavLst>
                                    </p:anim>
                                    <p:animEffect transition="in" filter="fade">
                                      <p:cBhvr>
                                        <p:cTn id="68" dur="500"/>
                                        <p:tgtEl>
                                          <p:spTgt spid="10"/>
                                        </p:tgtEl>
                                      </p:cBhvr>
                                    </p:animEffect>
                                  </p:childTnLst>
                                </p:cTn>
                              </p:par>
                            </p:childTnLst>
                          </p:cTn>
                        </p:par>
                        <p:par>
                          <p:cTn id="69" fill="hold">
                            <p:stCondLst>
                              <p:cond delay="5500"/>
                            </p:stCondLst>
                            <p:childTnLst>
                              <p:par>
                                <p:cTn id="70" presetID="49" presetClass="entr" presetSubtype="0" decel="100000" fill="hold" grpId="0" nodeType="afterEffect">
                                  <p:stCondLst>
                                    <p:cond delay="0"/>
                                  </p:stCondLst>
                                  <p:childTnLst>
                                    <p:set>
                                      <p:cBhvr>
                                        <p:cTn id="71" dur="1" fill="hold">
                                          <p:stCondLst>
                                            <p:cond delay="0"/>
                                          </p:stCondLst>
                                        </p:cTn>
                                        <p:tgtEl>
                                          <p:spTgt spid="8"/>
                                        </p:tgtEl>
                                        <p:attrNameLst>
                                          <p:attrName>style.visibility</p:attrName>
                                        </p:attrNameLst>
                                      </p:cBhvr>
                                      <p:to>
                                        <p:strVal val="visible"/>
                                      </p:to>
                                    </p:set>
                                    <p:anim calcmode="lin" valueType="num">
                                      <p:cBhvr>
                                        <p:cTn id="72" dur="500" fill="hold"/>
                                        <p:tgtEl>
                                          <p:spTgt spid="8"/>
                                        </p:tgtEl>
                                        <p:attrNameLst>
                                          <p:attrName>ppt_w</p:attrName>
                                        </p:attrNameLst>
                                      </p:cBhvr>
                                      <p:tavLst>
                                        <p:tav tm="0">
                                          <p:val>
                                            <p:fltVal val="0.000000"/>
                                          </p:val>
                                        </p:tav>
                                        <p:tav tm="100000">
                                          <p:val>
                                            <p:strVal val="#ppt_w"/>
                                          </p:val>
                                        </p:tav>
                                      </p:tavLst>
                                    </p:anim>
                                    <p:anim calcmode="lin" valueType="num">
                                      <p:cBhvr>
                                        <p:cTn id="73" dur="500" fill="hold"/>
                                        <p:tgtEl>
                                          <p:spTgt spid="8"/>
                                        </p:tgtEl>
                                        <p:attrNameLst>
                                          <p:attrName>ppt_h</p:attrName>
                                        </p:attrNameLst>
                                      </p:cBhvr>
                                      <p:tavLst>
                                        <p:tav tm="0">
                                          <p:val>
                                            <p:fltVal val="0.000000"/>
                                          </p:val>
                                        </p:tav>
                                        <p:tav tm="100000">
                                          <p:val>
                                            <p:strVal val="#ppt_h"/>
                                          </p:val>
                                        </p:tav>
                                      </p:tavLst>
                                    </p:anim>
                                    <p:anim calcmode="lin" valueType="num">
                                      <p:cBhvr>
                                        <p:cTn id="74" dur="500" fill="hold"/>
                                        <p:tgtEl>
                                          <p:spTgt spid="8"/>
                                        </p:tgtEl>
                                        <p:attrNameLst>
                                          <p:attrName>style.rotation</p:attrName>
                                        </p:attrNameLst>
                                      </p:cBhvr>
                                      <p:tavLst>
                                        <p:tav tm="0">
                                          <p:val>
                                            <p:fltVal val="360.000000"/>
                                          </p:val>
                                        </p:tav>
                                        <p:tav tm="100000">
                                          <p:val>
                                            <p:fltVal val="0.000000"/>
                                          </p:val>
                                        </p:tav>
                                      </p:tavLst>
                                    </p:anim>
                                    <p:animEffect transition="in" filter="fade">
                                      <p:cBhvr>
                                        <p:cTn id="75" dur="500"/>
                                        <p:tgtEl>
                                          <p:spTgt spid="8"/>
                                        </p:tgtEl>
                                      </p:cBhvr>
                                    </p:animEffect>
                                  </p:childTnLst>
                                </p:cTn>
                              </p:par>
                            </p:childTnLst>
                          </p:cTn>
                        </p:par>
                        <p:par>
                          <p:cTn id="76" fill="hold">
                            <p:stCondLst>
                              <p:cond delay="6000"/>
                            </p:stCondLst>
                            <p:childTnLst>
                              <p:par>
                                <p:cTn id="77" presetID="53" presetClass="entr" presetSubtype="16" fill="hold" grpId="0" nodeType="afterEffect" nodePh="1">
                                  <p:stCondLst>
                                    <p:cond delay="0"/>
                                  </p:stCondLst>
                                  <p:endCondLst>
                                    <p:cond evt="begin" delay="0">
                                      <p:tn val="77"/>
                                    </p:cond>
                                  </p:endCondLst>
                                  <p:childTnLst>
                                    <p:set>
                                      <p:cBhvr>
                                        <p:cTn id="78" dur="1" fill="hold">
                                          <p:stCondLst>
                                            <p:cond delay="0"/>
                                          </p:stCondLst>
                                        </p:cTn>
                                        <p:tgtEl>
                                          <p:spTgt spid="12"/>
                                        </p:tgtEl>
                                        <p:attrNameLst>
                                          <p:attrName>style.visibility</p:attrName>
                                        </p:attrNameLst>
                                      </p:cBhvr>
                                      <p:to>
                                        <p:strVal val="visible"/>
                                      </p:to>
                                    </p:set>
                                    <p:anim calcmode="lin" valueType="num">
                                      <p:cBhvr>
                                        <p:cTn id="79" dur="500" fill="hold"/>
                                        <p:tgtEl>
                                          <p:spTgt spid="12"/>
                                        </p:tgtEl>
                                        <p:attrNameLst>
                                          <p:attrName>ppt_w</p:attrName>
                                        </p:attrNameLst>
                                      </p:cBhvr>
                                      <p:tavLst>
                                        <p:tav tm="0">
                                          <p:val>
                                            <p:fltVal val="0.000000"/>
                                          </p:val>
                                        </p:tav>
                                        <p:tav tm="100000">
                                          <p:val>
                                            <p:strVal val="#ppt_w"/>
                                          </p:val>
                                        </p:tav>
                                      </p:tavLst>
                                    </p:anim>
                                    <p:anim calcmode="lin" valueType="num">
                                      <p:cBhvr>
                                        <p:cTn id="80" dur="500" fill="hold"/>
                                        <p:tgtEl>
                                          <p:spTgt spid="12"/>
                                        </p:tgtEl>
                                        <p:attrNameLst>
                                          <p:attrName>ppt_h</p:attrName>
                                        </p:attrNameLst>
                                      </p:cBhvr>
                                      <p:tavLst>
                                        <p:tav tm="0">
                                          <p:val>
                                            <p:fltVal val="0.000000"/>
                                          </p:val>
                                        </p:tav>
                                        <p:tav tm="100000">
                                          <p:val>
                                            <p:strVal val="#ppt_h"/>
                                          </p:val>
                                        </p:tav>
                                      </p:tavLst>
                                    </p:anim>
                                    <p:animEffect transition="in" filter="fade">
                                      <p:cBhvr>
                                        <p:cTn id="81" dur="500"/>
                                        <p:tgtEl>
                                          <p:spTgt spid="12"/>
                                        </p:tgtEl>
                                      </p:cBhvr>
                                    </p:animEffect>
                                  </p:childTnLst>
                                </p:cTn>
                              </p:par>
                            </p:childTnLst>
                          </p:cTn>
                        </p:par>
                        <p:par>
                          <p:cTn id="82" fill="hold">
                            <p:stCondLst>
                              <p:cond delay="6500"/>
                            </p:stCondLst>
                            <p:childTnLst>
                              <p:par>
                                <p:cTn id="83" presetID="37" presetClass="entr" presetSubtype="0" fill="hold" grpId="0" nodeType="afterEffect">
                                  <p:stCondLst>
                                    <p:cond delay="0"/>
                                  </p:stCondLst>
                                  <p:childTnLst>
                                    <p:set>
                                      <p:cBhvr>
                                        <p:cTn id="84" dur="1" fill="hold">
                                          <p:stCondLst>
                                            <p:cond delay="0"/>
                                          </p:stCondLst>
                                        </p:cTn>
                                        <p:tgtEl>
                                          <p:spTgt spid="4"/>
                                        </p:tgtEl>
                                        <p:attrNameLst>
                                          <p:attrName>style.visibility</p:attrName>
                                        </p:attrNameLst>
                                      </p:cBhvr>
                                      <p:to>
                                        <p:strVal val="visible"/>
                                      </p:to>
                                    </p:set>
                                    <p:animEffect transition="in" filter="fade">
                                      <p:cBhvr>
                                        <p:cTn id="85" dur="500"/>
                                        <p:tgtEl>
                                          <p:spTgt spid="4"/>
                                        </p:tgtEl>
                                      </p:cBhvr>
                                    </p:animEffect>
                                    <p:anim calcmode="lin" valueType="num">
                                      <p:cBhvr>
                                        <p:cTn id="86" dur="500" fill="hold"/>
                                        <p:tgtEl>
                                          <p:spTgt spid="4"/>
                                        </p:tgtEl>
                                        <p:attrNameLst>
                                          <p:attrName>ppt_x</p:attrName>
                                        </p:attrNameLst>
                                      </p:cBhvr>
                                      <p:tavLst>
                                        <p:tav tm="0">
                                          <p:val>
                                            <p:strVal val="#ppt_x"/>
                                          </p:val>
                                        </p:tav>
                                        <p:tav tm="100000">
                                          <p:val>
                                            <p:strVal val="#ppt_x"/>
                                          </p:val>
                                        </p:tav>
                                      </p:tavLst>
                                    </p:anim>
                                    <p:anim calcmode="lin" valueType="num">
                                      <p:cBhvr>
                                        <p:cTn id="87" dur="450" decel="100000" fill="hold"/>
                                        <p:tgtEl>
                                          <p:spTgt spid="4"/>
                                        </p:tgtEl>
                                        <p:attrNameLst>
                                          <p:attrName>ppt_y</p:attrName>
                                        </p:attrNameLst>
                                      </p:cBhvr>
                                      <p:tavLst>
                                        <p:tav tm="0">
                                          <p:val>
                                            <p:strVal val="#ppt_y+1"/>
                                          </p:val>
                                        </p:tav>
                                        <p:tav tm="100000">
                                          <p:val>
                                            <p:strVal val="#ppt_y-.03"/>
                                          </p:val>
                                        </p:tav>
                                      </p:tavLst>
                                    </p:anim>
                                    <p:anim calcmode="lin" valueType="num">
                                      <p:cBhvr>
                                        <p:cTn id="88" dur="50" accel="100000" fill="hold">
                                          <p:stCondLst>
                                            <p:cond delay="450"/>
                                          </p:stCondLst>
                                        </p:cTn>
                                        <p:tgtEl>
                                          <p:spTgt spid="4"/>
                                        </p:tgtEl>
                                        <p:attrNameLst>
                                          <p:attrName>ppt_y</p:attrName>
                                        </p:attrNameLst>
                                      </p:cBhvr>
                                      <p:tavLst>
                                        <p:tav tm="0">
                                          <p:val>
                                            <p:strVal val="#ppt_y-.03"/>
                                          </p:val>
                                        </p:tav>
                                        <p:tav tm="100000">
                                          <p:val>
                                            <p:strVal val="#ppt_y"/>
                                          </p:val>
                                        </p:tav>
                                      </p:tavLst>
                                    </p:anim>
                                  </p:childTnLst>
                                </p:cTn>
                              </p:par>
                            </p:childTnLst>
                          </p:cTn>
                        </p:par>
                        <p:par>
                          <p:cTn id="89" fill="hold">
                            <p:stCondLst>
                              <p:cond delay="7000"/>
                            </p:stCondLst>
                            <p:childTnLst>
                              <p:par>
                                <p:cTn id="90" presetID="12" presetClass="entr" presetSubtype="1" fill="hold" grpId="0" nodeType="afterEffect">
                                  <p:stCondLst>
                                    <p:cond delay="0"/>
                                  </p:stCondLst>
                                  <p:childTnLst>
                                    <p:set>
                                      <p:cBhvr>
                                        <p:cTn id="91" dur="1" fill="hold">
                                          <p:stCondLst>
                                            <p:cond delay="0"/>
                                          </p:stCondLst>
                                        </p:cTn>
                                        <p:tgtEl>
                                          <p:spTgt spid="2"/>
                                        </p:tgtEl>
                                        <p:attrNameLst>
                                          <p:attrName>style.visibility</p:attrName>
                                        </p:attrNameLst>
                                      </p:cBhvr>
                                      <p:to>
                                        <p:strVal val="visible"/>
                                      </p:to>
                                    </p:set>
                                    <p:animEffect transition="in" filter="slide(fromTop)">
                                      <p:cBhvr>
                                        <p:cTn id="92" dur="500"/>
                                        <p:tgtEl>
                                          <p:spTgt spid="2"/>
                                        </p:tgtEl>
                                      </p:cBhvr>
                                    </p:animEffect>
                                  </p:childTnLst>
                                </p:cTn>
                              </p:par>
                            </p:childTnLst>
                          </p:cTn>
                        </p:par>
                        <p:par>
                          <p:cTn id="93" fill="hold">
                            <p:stCondLst>
                              <p:cond delay="7500"/>
                            </p:stCondLst>
                            <p:childTnLst>
                              <p:par>
                                <p:cTn id="94" presetID="49" presetClass="entr" presetSubtype="0" decel="100000" fill="hold" grpId="0" nodeType="afterEffect">
                                  <p:stCondLst>
                                    <p:cond delay="0"/>
                                  </p:stCondLst>
                                  <p:childTnLst>
                                    <p:set>
                                      <p:cBhvr>
                                        <p:cTn id="95" dur="1" fill="hold">
                                          <p:stCondLst>
                                            <p:cond delay="0"/>
                                          </p:stCondLst>
                                        </p:cTn>
                                        <p:tgtEl>
                                          <p:spTgt spid="3"/>
                                        </p:tgtEl>
                                        <p:attrNameLst>
                                          <p:attrName>style.visibility</p:attrName>
                                        </p:attrNameLst>
                                      </p:cBhvr>
                                      <p:to>
                                        <p:strVal val="visible"/>
                                      </p:to>
                                    </p:set>
                                    <p:anim calcmode="lin" valueType="num">
                                      <p:cBhvr>
                                        <p:cTn id="96" dur="500" fill="hold"/>
                                        <p:tgtEl>
                                          <p:spTgt spid="3"/>
                                        </p:tgtEl>
                                        <p:attrNameLst>
                                          <p:attrName>ppt_w</p:attrName>
                                        </p:attrNameLst>
                                      </p:cBhvr>
                                      <p:tavLst>
                                        <p:tav tm="0">
                                          <p:val>
                                            <p:fltVal val="0.000000"/>
                                          </p:val>
                                        </p:tav>
                                        <p:tav tm="100000">
                                          <p:val>
                                            <p:strVal val="#ppt_w"/>
                                          </p:val>
                                        </p:tav>
                                      </p:tavLst>
                                    </p:anim>
                                    <p:anim calcmode="lin" valueType="num">
                                      <p:cBhvr>
                                        <p:cTn id="97" dur="500" fill="hold"/>
                                        <p:tgtEl>
                                          <p:spTgt spid="3"/>
                                        </p:tgtEl>
                                        <p:attrNameLst>
                                          <p:attrName>ppt_h</p:attrName>
                                        </p:attrNameLst>
                                      </p:cBhvr>
                                      <p:tavLst>
                                        <p:tav tm="0">
                                          <p:val>
                                            <p:fltVal val="0.000000"/>
                                          </p:val>
                                        </p:tav>
                                        <p:tav tm="100000">
                                          <p:val>
                                            <p:strVal val="#ppt_h"/>
                                          </p:val>
                                        </p:tav>
                                      </p:tavLst>
                                    </p:anim>
                                    <p:anim calcmode="lin" valueType="num">
                                      <p:cBhvr>
                                        <p:cTn id="98" dur="500" fill="hold"/>
                                        <p:tgtEl>
                                          <p:spTgt spid="3"/>
                                        </p:tgtEl>
                                        <p:attrNameLst>
                                          <p:attrName>style.rotation</p:attrName>
                                        </p:attrNameLst>
                                      </p:cBhvr>
                                      <p:tavLst>
                                        <p:tav tm="0">
                                          <p:val>
                                            <p:fltVal val="360.000000"/>
                                          </p:val>
                                        </p:tav>
                                        <p:tav tm="100000">
                                          <p:val>
                                            <p:fltVal val="0.000000"/>
                                          </p:val>
                                        </p:tav>
                                      </p:tavLst>
                                    </p:anim>
                                    <p:animEffect transition="in" filter="fade">
                                      <p:cBhvr>
                                        <p:cTn id="99" dur="500"/>
                                        <p:tgtEl>
                                          <p:spTgt spid="3"/>
                                        </p:tgtEl>
                                      </p:cBhvr>
                                    </p:animEffect>
                                  </p:childTnLst>
                                </p:cTn>
                              </p:par>
                            </p:childTnLst>
                          </p:cTn>
                        </p:par>
                        <p:par>
                          <p:cTn id="100" fill="hold">
                            <p:stCondLst>
                              <p:cond delay="8000"/>
                            </p:stCondLst>
                            <p:childTnLst>
                              <p:par>
                                <p:cTn id="101" presetID="12" presetClass="entr" presetSubtype="4" fill="hold" grpId="0" nodeType="afterEffect">
                                  <p:stCondLst>
                                    <p:cond delay="0"/>
                                  </p:stCondLst>
                                  <p:childTnLst>
                                    <p:set>
                                      <p:cBhvr>
                                        <p:cTn id="102" dur="1" fill="hold">
                                          <p:stCondLst>
                                            <p:cond delay="0"/>
                                          </p:stCondLst>
                                        </p:cTn>
                                        <p:tgtEl>
                                          <p:spTgt spid="5"/>
                                        </p:tgtEl>
                                        <p:attrNameLst>
                                          <p:attrName>style.visibility</p:attrName>
                                        </p:attrNameLst>
                                      </p:cBhvr>
                                      <p:to>
                                        <p:strVal val="visible"/>
                                      </p:to>
                                    </p:set>
                                    <p:animEffect transition="in" filter="slide(fromBottom)">
                                      <p:cBhvr>
                                        <p:cTn id="103"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6" grpId="0" bldLvl="0" animBg="1"/>
      <p:bldP spid="7" grpId="0" bldLvl="0" animBg="1"/>
      <p:bldP spid="8" grpId="0"/>
      <p:bldP spid="9" grpId="0" bldLvl="0" animBg="1"/>
      <p:bldP spid="10" grpId="0"/>
      <p:bldP spid="11" grpId="0"/>
      <p:bldP spid="12" grpId="0"/>
      <p:bldP spid="15" grpId="0" bldLvl="0" animBg="1"/>
      <p:bldP spid="20" grpId="0" bldLvl="0" animBg="1"/>
      <p:bldP spid="21" grpId="0" bldLvl="0" animBg="1"/>
      <p:bldP spid="22" grpId="0"/>
      <p:bldP spid="23" grpId="0"/>
      <p:bldP spid="24" grpId="0"/>
      <p:bldP spid="2" grpId="0" bldLvl="0" animBg="1"/>
      <p:bldP spid="3" grpId="0"/>
      <p:bldP spid="4" grpId="0" bldLvl="0" animBg="1"/>
      <p:bldP spid="5"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stretch>
            <a:fillRect/>
          </a:stretch>
        </a:blipFill>
        <a:effectLst/>
      </p:bgPr>
    </p:bg>
    <p:spTree>
      <p:nvGrpSpPr>
        <p:cNvPr id="1" name=""/>
        <p:cNvGrpSpPr/>
        <p:nvPr/>
      </p:nvGrpSpPr>
      <p:grpSpPr/>
      <p:sp>
        <p:nvSpPr>
          <p:cNvPr id="2" name="右箭头 1"/>
          <p:cNvSpPr/>
          <p:nvPr/>
        </p:nvSpPr>
        <p:spPr>
          <a:xfrm rot="-2820000">
            <a:off x="3083719" y="1596231"/>
            <a:ext cx="836613" cy="809625"/>
          </a:xfrm>
          <a:prstGeom prst="rightArrow">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trike="noStrike" noProof="1" dirty="0"/>
          </a:p>
        </p:txBody>
      </p:sp>
      <p:sp>
        <p:nvSpPr>
          <p:cNvPr id="72" name="Rectangle 12"/>
          <p:cNvSpPr/>
          <p:nvPr/>
        </p:nvSpPr>
        <p:spPr>
          <a:xfrm>
            <a:off x="10996613" y="1809750"/>
            <a:ext cx="1200150" cy="2792413"/>
          </a:xfrm>
          <a:prstGeom prst="rect">
            <a:avLst/>
          </a:prstGeom>
          <a:solidFill>
            <a:srgbClr val="0076A3"/>
          </a:solidFill>
          <a:ln w="9525">
            <a:noFill/>
          </a:ln>
        </p:spPr>
        <p:txBody>
          <a:bodyPr wrap="square" lIns="108816" tIns="54408" rIns="108816" bIns="54408" anchor="t" anchorCtr="0"/>
          <a:p>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3" name="Freeform 13"/>
          <p:cNvSpPr/>
          <p:nvPr/>
        </p:nvSpPr>
        <p:spPr>
          <a:xfrm>
            <a:off x="0" y="1809750"/>
            <a:ext cx="1949450" cy="2792413"/>
          </a:xfrm>
          <a:custGeom>
            <a:avLst/>
            <a:gdLst/>
            <a:ahLst/>
            <a:cxnLst>
              <a:cxn ang="0">
                <a:pos x="1949003" y="2792175"/>
              </a:cxn>
              <a:cxn ang="0">
                <a:pos x="0" y="2792175"/>
              </a:cxn>
              <a:cxn ang="0">
                <a:pos x="0" y="0"/>
              </a:cxn>
              <a:cxn ang="0">
                <a:pos x="1949003" y="0"/>
              </a:cxn>
              <a:cxn ang="0">
                <a:pos x="909534" y="1396087"/>
              </a:cxn>
              <a:cxn ang="0">
                <a:pos x="1949003" y="2792175"/>
              </a:cxn>
            </a:cxnLst>
            <a:pathLst>
              <a:path w="2055" h="3548">
                <a:moveTo>
                  <a:pt x="2055" y="3548"/>
                </a:moveTo>
                <a:lnTo>
                  <a:pt x="0" y="3548"/>
                </a:lnTo>
                <a:lnTo>
                  <a:pt x="0" y="0"/>
                </a:lnTo>
                <a:lnTo>
                  <a:pt x="2055" y="0"/>
                </a:lnTo>
                <a:cubicBezTo>
                  <a:pt x="1407" y="317"/>
                  <a:pt x="959" y="992"/>
                  <a:pt x="959" y="1774"/>
                </a:cubicBezTo>
                <a:cubicBezTo>
                  <a:pt x="959" y="2555"/>
                  <a:pt x="1407" y="3231"/>
                  <a:pt x="2055" y="3548"/>
                </a:cubicBezTo>
                <a:close/>
              </a:path>
            </a:pathLst>
          </a:custGeom>
          <a:solidFill>
            <a:srgbClr val="0076A3"/>
          </a:solidFill>
          <a:ln w="9525">
            <a:noFill/>
          </a:ln>
        </p:spPr>
        <p:txBody>
          <a:bodyPr/>
          <a:p>
            <a:endParaRPr lang="zh-CN" altLang="en-US"/>
          </a:p>
        </p:txBody>
      </p:sp>
      <p:sp>
        <p:nvSpPr>
          <p:cNvPr id="74" name="Freeform 19"/>
          <p:cNvSpPr/>
          <p:nvPr/>
        </p:nvSpPr>
        <p:spPr>
          <a:xfrm>
            <a:off x="2965450" y="-41275"/>
            <a:ext cx="2346325" cy="6918325"/>
          </a:xfrm>
          <a:custGeom>
            <a:avLst/>
            <a:gdLst/>
            <a:ahLst/>
            <a:cxnLst>
              <a:cxn ang="0">
                <a:pos x="0" y="0"/>
              </a:cxn>
              <a:cxn ang="0">
                <a:pos x="2346435" y="3458637"/>
              </a:cxn>
              <a:cxn ang="0">
                <a:pos x="0" y="6918036"/>
              </a:cxn>
            </a:cxnLst>
            <a:pathLst>
              <a:path w="1703" h="9079">
                <a:moveTo>
                  <a:pt x="0" y="0"/>
                </a:moveTo>
                <a:cubicBezTo>
                  <a:pt x="1060" y="1213"/>
                  <a:pt x="1703" y="2801"/>
                  <a:pt x="1703" y="4539"/>
                </a:cubicBezTo>
                <a:cubicBezTo>
                  <a:pt x="1703" y="6277"/>
                  <a:pt x="1060" y="7865"/>
                  <a:pt x="0" y="9079"/>
                </a:cubicBezTo>
              </a:path>
            </a:pathLst>
          </a:custGeom>
          <a:noFill/>
          <a:ln w="19050" cap="flat" cmpd="sng">
            <a:solidFill>
              <a:srgbClr val="0076A3"/>
            </a:solidFill>
            <a:prstDash val="sysDash"/>
            <a:miter/>
            <a:headEnd type="none" w="med" len="med"/>
            <a:tailEnd type="none" w="med" len="med"/>
          </a:ln>
        </p:spPr>
        <p:txBody>
          <a:bodyPr/>
          <a:p>
            <a:endParaRPr lang="zh-CN" altLang="en-US"/>
          </a:p>
        </p:txBody>
      </p:sp>
      <p:sp>
        <p:nvSpPr>
          <p:cNvPr id="75" name="椭圆 74"/>
          <p:cNvSpPr>
            <a:spLocks noChangeAspect="1"/>
          </p:cNvSpPr>
          <p:nvPr/>
        </p:nvSpPr>
        <p:spPr>
          <a:xfrm>
            <a:off x="3976688" y="808038"/>
            <a:ext cx="768350" cy="730250"/>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6" name="椭圆 75"/>
          <p:cNvSpPr>
            <a:spLocks noChangeAspect="1"/>
          </p:cNvSpPr>
          <p:nvPr/>
        </p:nvSpPr>
        <p:spPr>
          <a:xfrm>
            <a:off x="4683125" y="1724025"/>
            <a:ext cx="768350" cy="730250"/>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7" name="椭圆 76"/>
          <p:cNvSpPr>
            <a:spLocks noChangeAspect="1"/>
          </p:cNvSpPr>
          <p:nvPr/>
        </p:nvSpPr>
        <p:spPr>
          <a:xfrm>
            <a:off x="4884738" y="2605088"/>
            <a:ext cx="768350" cy="728662"/>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8" name="椭圆 77"/>
          <p:cNvSpPr>
            <a:spLocks noChangeAspect="1"/>
          </p:cNvSpPr>
          <p:nvPr/>
        </p:nvSpPr>
        <p:spPr>
          <a:xfrm>
            <a:off x="4862513" y="3506788"/>
            <a:ext cx="768350" cy="728662"/>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79" name="椭圆 78"/>
          <p:cNvSpPr>
            <a:spLocks noChangeAspect="1"/>
          </p:cNvSpPr>
          <p:nvPr/>
        </p:nvSpPr>
        <p:spPr>
          <a:xfrm>
            <a:off x="4692650" y="4398963"/>
            <a:ext cx="768350" cy="728662"/>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0" name="椭圆 79"/>
          <p:cNvSpPr>
            <a:spLocks noChangeAspect="1"/>
          </p:cNvSpPr>
          <p:nvPr/>
        </p:nvSpPr>
        <p:spPr>
          <a:xfrm>
            <a:off x="3984625" y="5299075"/>
            <a:ext cx="768350" cy="730250"/>
          </a:xfrm>
          <a:prstGeom prst="ellipse">
            <a:avLst/>
          </a:prstGeom>
          <a:solidFill>
            <a:srgbClr val="0076A3"/>
          </a:solidFill>
          <a:ln w="9525">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1" name="圆角矩形 80"/>
          <p:cNvSpPr/>
          <p:nvPr/>
        </p:nvSpPr>
        <p:spPr>
          <a:xfrm>
            <a:off x="4937125" y="868363"/>
            <a:ext cx="5222875" cy="608012"/>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2" name="圆角矩形 81"/>
          <p:cNvSpPr/>
          <p:nvPr/>
        </p:nvSpPr>
        <p:spPr>
          <a:xfrm>
            <a:off x="5616575" y="1784350"/>
            <a:ext cx="4556125" cy="608013"/>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3" name="圆角矩形 82"/>
          <p:cNvSpPr/>
          <p:nvPr/>
        </p:nvSpPr>
        <p:spPr>
          <a:xfrm>
            <a:off x="5859463" y="2671763"/>
            <a:ext cx="4300537" cy="608012"/>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4" name="圆角矩形 83"/>
          <p:cNvSpPr/>
          <p:nvPr/>
        </p:nvSpPr>
        <p:spPr>
          <a:xfrm>
            <a:off x="5856288" y="3565525"/>
            <a:ext cx="4303712" cy="608013"/>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5" name="圆角矩形 84"/>
          <p:cNvSpPr/>
          <p:nvPr/>
        </p:nvSpPr>
        <p:spPr>
          <a:xfrm>
            <a:off x="5616575" y="4457700"/>
            <a:ext cx="4556125" cy="608013"/>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6" name="圆角矩形 85"/>
          <p:cNvSpPr/>
          <p:nvPr/>
        </p:nvSpPr>
        <p:spPr>
          <a:xfrm>
            <a:off x="4929188" y="5362575"/>
            <a:ext cx="5230812" cy="609600"/>
          </a:xfrm>
          <a:prstGeom prst="roundRect">
            <a:avLst>
              <a:gd name="adj" fmla="val 50000"/>
            </a:avLst>
          </a:prstGeom>
          <a:solidFill>
            <a:srgbClr val="0076A3"/>
          </a:solidFill>
          <a:ln w="19050">
            <a:noFill/>
          </a:ln>
        </p:spPr>
        <p:txBody>
          <a:bodyPr wrap="square" lIns="108816" tIns="54408" rIns="108816" bIns="54408" anchor="t" anchorCtr="0"/>
          <a:p>
            <a:pPr defTabSz="1089025"/>
            <a:endParaRPr lang="zh-CN" altLang="en-US" dirty="0">
              <a:solidFill>
                <a:schemeClr val="bg1"/>
              </a:solidFill>
              <a:latin typeface="Calibri" panose="020F0502020204030204" pitchFamily="34" charset="0"/>
              <a:ea typeface="微软雅黑" panose="020B0503020204020204" pitchFamily="34" charset="-122"/>
            </a:endParaRPr>
          </a:p>
        </p:txBody>
      </p:sp>
      <p:sp>
        <p:nvSpPr>
          <p:cNvPr id="87" name="TextBox 86"/>
          <p:cNvSpPr txBox="1"/>
          <p:nvPr/>
        </p:nvSpPr>
        <p:spPr>
          <a:xfrm>
            <a:off x="5365750" y="901700"/>
            <a:ext cx="1792288" cy="538163"/>
          </a:xfrm>
          <a:prstGeom prst="rect">
            <a:avLst/>
          </a:prstGeom>
          <a:noFill/>
          <a:ln>
            <a:noFill/>
          </a:ln>
        </p:spPr>
        <p:txBody>
          <a:bodyPr wrap="none" lIns="108816" tIns="54408" rIns="108816" bIns="54408" rtlCol="0">
            <a:spAutoFit/>
          </a:bodyPr>
          <a:lstStyle/>
          <a:p>
            <a:pPr fontAlgn="auto"/>
            <a:r>
              <a:rPr lang="zh-CN" altLang="en-US" sz="2800" spc="300" noProof="1" dirty="0" smtClean="0">
                <a:solidFill>
                  <a:schemeClr val="bg1"/>
                </a:solidFill>
                <a:latin typeface="微软雅黑" panose="020B0503020204020204" pitchFamily="34" charset="-122"/>
                <a:ea typeface="微软雅黑" panose="020B0503020204020204" pitchFamily="34" charset="-122"/>
                <a:cs typeface="+mn-cs"/>
              </a:rPr>
              <a:t>总体情况</a:t>
            </a:r>
            <a:endParaRPr lang="zh-CN" altLang="en-US" sz="2800" spc="300" noProof="1" dirty="0">
              <a:solidFill>
                <a:schemeClr val="bg1"/>
              </a:solidFill>
              <a:latin typeface="微软雅黑" panose="020B0503020204020204" pitchFamily="34" charset="-122"/>
              <a:ea typeface="微软雅黑" panose="020B0503020204020204" pitchFamily="34" charset="-122"/>
            </a:endParaRPr>
          </a:p>
        </p:txBody>
      </p:sp>
      <p:sp>
        <p:nvSpPr>
          <p:cNvPr id="88" name="TextBox 87"/>
          <p:cNvSpPr txBox="1"/>
          <p:nvPr/>
        </p:nvSpPr>
        <p:spPr>
          <a:xfrm>
            <a:off x="6030913" y="1824038"/>
            <a:ext cx="3646488" cy="476250"/>
          </a:xfrm>
          <a:prstGeom prst="rect">
            <a:avLst/>
          </a:prstGeom>
          <a:noFill/>
          <a:ln>
            <a:noFill/>
          </a:ln>
        </p:spPr>
        <p:txBody>
          <a:bodyPr wrap="none" lIns="108816" tIns="54408" rIns="108816" bIns="54408" rtlCol="0">
            <a:spAutoFit/>
          </a:bodyPr>
          <a:lstStyle/>
          <a:p>
            <a:pPr fontAlgn="auto"/>
            <a:r>
              <a:rPr lang="zh-CN" altLang="en-US" sz="2400" spc="300" noProof="1" dirty="0" smtClean="0">
                <a:solidFill>
                  <a:schemeClr val="bg1"/>
                </a:solidFill>
                <a:latin typeface="微软雅黑" panose="020B0503020204020204" pitchFamily="34" charset="-122"/>
                <a:ea typeface="微软雅黑" panose="020B0503020204020204" pitchFamily="34" charset="-122"/>
                <a:cs typeface="+mn-cs"/>
              </a:rPr>
              <a:t>主动公开政府信息情况</a:t>
            </a:r>
            <a:endParaRPr lang="zh-CN" altLang="en-US" sz="2400" spc="300" noProof="1" dirty="0" smtClean="0">
              <a:solidFill>
                <a:schemeClr val="bg1"/>
              </a:solidFill>
              <a:latin typeface="微软雅黑" panose="020B0503020204020204" pitchFamily="34" charset="-122"/>
              <a:ea typeface="微软雅黑" panose="020B0503020204020204" pitchFamily="34" charset="-122"/>
            </a:endParaRPr>
          </a:p>
        </p:txBody>
      </p:sp>
      <p:sp>
        <p:nvSpPr>
          <p:cNvPr id="89" name="TextBox 88"/>
          <p:cNvSpPr txBox="1"/>
          <p:nvPr/>
        </p:nvSpPr>
        <p:spPr>
          <a:xfrm>
            <a:off x="6137275" y="2795588"/>
            <a:ext cx="4110038" cy="354013"/>
          </a:xfrm>
          <a:prstGeom prst="rect">
            <a:avLst/>
          </a:prstGeom>
          <a:noFill/>
          <a:ln>
            <a:noFill/>
          </a:ln>
        </p:spPr>
        <p:txBody>
          <a:bodyPr wrap="square" lIns="108816" tIns="54408" rIns="108816" bIns="54408" rtlCol="0">
            <a:spAutoFit/>
          </a:bodyPr>
          <a:lstStyle/>
          <a:p>
            <a:pPr fontAlgn="auto"/>
            <a:r>
              <a:rPr lang="zh-CN" altLang="en-US" sz="1600" b="1" spc="300" noProof="1" dirty="0" smtClean="0">
                <a:solidFill>
                  <a:schemeClr val="bg1"/>
                </a:solidFill>
                <a:latin typeface="微软雅黑" panose="020B0503020204020204" pitchFamily="34" charset="-122"/>
                <a:ea typeface="微软雅黑" panose="020B0503020204020204" pitchFamily="34" charset="-122"/>
                <a:cs typeface="+mn-cs"/>
              </a:rPr>
              <a:t>收到和处理政府信息公开申请情况</a:t>
            </a:r>
            <a:endParaRPr lang="zh-CN" altLang="en-US" sz="1600" b="1" spc="300" noProof="1" dirty="0" smtClean="0">
              <a:solidFill>
                <a:schemeClr val="bg1"/>
              </a:solidFill>
              <a:latin typeface="微软雅黑" panose="020B0503020204020204" pitchFamily="34" charset="-122"/>
              <a:ea typeface="微软雅黑" panose="020B0503020204020204" pitchFamily="34" charset="-122"/>
            </a:endParaRPr>
          </a:p>
        </p:txBody>
      </p:sp>
      <p:sp>
        <p:nvSpPr>
          <p:cNvPr id="90" name="TextBox 89"/>
          <p:cNvSpPr txBox="1"/>
          <p:nvPr/>
        </p:nvSpPr>
        <p:spPr>
          <a:xfrm>
            <a:off x="6181725" y="3549650"/>
            <a:ext cx="3165475" cy="660400"/>
          </a:xfrm>
          <a:prstGeom prst="rect">
            <a:avLst/>
          </a:prstGeom>
          <a:noFill/>
          <a:ln>
            <a:noFill/>
          </a:ln>
        </p:spPr>
        <p:txBody>
          <a:bodyPr wrap="none" lIns="108816" tIns="54408" rIns="108816" bIns="54408" rtlCol="0">
            <a:spAutoFit/>
          </a:bodyPr>
          <a:lstStyle/>
          <a:p>
            <a:pPr fontAlgn="auto"/>
            <a:r>
              <a:rPr lang="zh-CN" altLang="en-US" b="1" spc="300" noProof="1" dirty="0" smtClean="0">
                <a:solidFill>
                  <a:schemeClr val="bg1"/>
                </a:solidFill>
                <a:latin typeface="微软雅黑" panose="020B0503020204020204" pitchFamily="34" charset="-122"/>
                <a:ea typeface="微软雅黑" panose="020B0503020204020204" pitchFamily="34" charset="-122"/>
                <a:cs typeface="+mn-cs"/>
              </a:rPr>
              <a:t>政府信息公开行政复议、</a:t>
            </a:r>
            <a:endParaRPr lang="zh-CN" altLang="en-US" b="1" spc="300" noProof="1" dirty="0" smtClean="0">
              <a:solidFill>
                <a:schemeClr val="bg1"/>
              </a:solidFill>
              <a:latin typeface="微软雅黑" panose="020B0503020204020204" pitchFamily="34" charset="-122"/>
              <a:ea typeface="微软雅黑" panose="020B0503020204020204" pitchFamily="34" charset="-122"/>
            </a:endParaRPr>
          </a:p>
          <a:p>
            <a:pPr fontAlgn="auto"/>
            <a:r>
              <a:rPr lang="zh-CN" altLang="en-US" b="1" spc="300" noProof="1" dirty="0" smtClean="0">
                <a:solidFill>
                  <a:schemeClr val="bg1"/>
                </a:solidFill>
                <a:latin typeface="微软雅黑" panose="020B0503020204020204" pitchFamily="34" charset="-122"/>
                <a:ea typeface="微软雅黑" panose="020B0503020204020204" pitchFamily="34" charset="-122"/>
                <a:cs typeface="+mn-cs"/>
              </a:rPr>
              <a:t>行政诉讼情况</a:t>
            </a:r>
            <a:endParaRPr lang="zh-CN" altLang="en-US" b="1" spc="300" noProof="1" dirty="0" smtClean="0">
              <a:solidFill>
                <a:schemeClr val="bg1"/>
              </a:solidFill>
              <a:latin typeface="微软雅黑" panose="020B0503020204020204" pitchFamily="34" charset="-122"/>
              <a:ea typeface="微软雅黑" panose="020B0503020204020204" pitchFamily="34" charset="-122"/>
            </a:endParaRPr>
          </a:p>
        </p:txBody>
      </p:sp>
      <p:sp>
        <p:nvSpPr>
          <p:cNvPr id="91" name="TextBox 90"/>
          <p:cNvSpPr txBox="1"/>
          <p:nvPr/>
        </p:nvSpPr>
        <p:spPr>
          <a:xfrm>
            <a:off x="6051550" y="4564063"/>
            <a:ext cx="3432175" cy="384175"/>
          </a:xfrm>
          <a:prstGeom prst="rect">
            <a:avLst/>
          </a:prstGeom>
          <a:noFill/>
          <a:ln>
            <a:noFill/>
          </a:ln>
        </p:spPr>
        <p:txBody>
          <a:bodyPr wrap="none" lIns="108816" tIns="54408" rIns="108816" bIns="54408" rtlCol="0">
            <a:spAutoFit/>
          </a:bodyPr>
          <a:lstStyle/>
          <a:p>
            <a:pPr fontAlgn="auto"/>
            <a:r>
              <a:rPr lang="zh-CN" altLang="en-US" b="1" spc="300" noProof="1" dirty="0" smtClean="0">
                <a:solidFill>
                  <a:schemeClr val="bg1"/>
                </a:solidFill>
                <a:latin typeface="微软雅黑" panose="020B0503020204020204" pitchFamily="34" charset="-122"/>
                <a:ea typeface="微软雅黑" panose="020B0503020204020204" pitchFamily="34" charset="-122"/>
                <a:cs typeface="+mn-cs"/>
              </a:rPr>
              <a:t>存在的主要问题及改进情况</a:t>
            </a:r>
            <a:endParaRPr lang="zh-CN" altLang="en-US" b="1" spc="300" noProof="1" dirty="0">
              <a:solidFill>
                <a:schemeClr val="bg1"/>
              </a:solidFill>
              <a:latin typeface="微软雅黑" panose="020B0503020204020204" pitchFamily="34" charset="-122"/>
              <a:ea typeface="微软雅黑" panose="020B0503020204020204" pitchFamily="34" charset="-122"/>
            </a:endParaRPr>
          </a:p>
        </p:txBody>
      </p:sp>
      <p:sp>
        <p:nvSpPr>
          <p:cNvPr id="92" name="TextBox 91"/>
          <p:cNvSpPr txBox="1"/>
          <p:nvPr/>
        </p:nvSpPr>
        <p:spPr>
          <a:xfrm>
            <a:off x="5365750" y="5397500"/>
            <a:ext cx="3760788" cy="538163"/>
          </a:xfrm>
          <a:prstGeom prst="rect">
            <a:avLst/>
          </a:prstGeom>
          <a:noFill/>
          <a:ln>
            <a:noFill/>
          </a:ln>
        </p:spPr>
        <p:txBody>
          <a:bodyPr wrap="none" lIns="108816" tIns="54408" rIns="108816" bIns="54408" rtlCol="0">
            <a:spAutoFit/>
          </a:bodyPr>
          <a:lstStyle/>
          <a:p>
            <a:pPr fontAlgn="auto"/>
            <a:r>
              <a:rPr lang="zh-CN" altLang="en-US" sz="2800" spc="300" noProof="1" dirty="0">
                <a:solidFill>
                  <a:schemeClr val="bg1"/>
                </a:solidFill>
                <a:latin typeface="微软雅黑" panose="020B0503020204020204" pitchFamily="34" charset="-122"/>
                <a:ea typeface="微软雅黑" panose="020B0503020204020204" pitchFamily="34" charset="-122"/>
                <a:cs typeface="+mn-cs"/>
              </a:rPr>
              <a:t>其他需要报告的事项</a:t>
            </a:r>
            <a:endParaRPr lang="zh-CN" altLang="en-US" sz="2800" spc="300" noProof="1" dirty="0">
              <a:solidFill>
                <a:schemeClr val="bg1"/>
              </a:solidFill>
              <a:latin typeface="微软雅黑" panose="020B0503020204020204" pitchFamily="34" charset="-122"/>
              <a:ea typeface="微软雅黑" panose="020B0503020204020204" pitchFamily="34" charset="-122"/>
            </a:endParaRPr>
          </a:p>
        </p:txBody>
      </p:sp>
      <p:sp>
        <p:nvSpPr>
          <p:cNvPr id="93" name="TextBox 92"/>
          <p:cNvSpPr txBox="1"/>
          <p:nvPr/>
        </p:nvSpPr>
        <p:spPr>
          <a:xfrm>
            <a:off x="4125913" y="839788"/>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1</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4" name="TextBox 93"/>
          <p:cNvSpPr txBox="1"/>
          <p:nvPr/>
        </p:nvSpPr>
        <p:spPr>
          <a:xfrm>
            <a:off x="4819650" y="1749425"/>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2</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5" name="TextBox 94"/>
          <p:cNvSpPr txBox="1"/>
          <p:nvPr/>
        </p:nvSpPr>
        <p:spPr>
          <a:xfrm>
            <a:off x="5011738" y="2654300"/>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3</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6" name="TextBox 95"/>
          <p:cNvSpPr txBox="1"/>
          <p:nvPr/>
        </p:nvSpPr>
        <p:spPr>
          <a:xfrm>
            <a:off x="4989513" y="3538538"/>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4</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7" name="TextBox 96"/>
          <p:cNvSpPr txBox="1"/>
          <p:nvPr/>
        </p:nvSpPr>
        <p:spPr>
          <a:xfrm>
            <a:off x="4824413" y="4464050"/>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5</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8" name="TextBox 97"/>
          <p:cNvSpPr txBox="1"/>
          <p:nvPr/>
        </p:nvSpPr>
        <p:spPr>
          <a:xfrm>
            <a:off x="4097338" y="5337175"/>
            <a:ext cx="504825" cy="663575"/>
          </a:xfrm>
          <a:prstGeom prst="rect">
            <a:avLst/>
          </a:prstGeom>
          <a:noFill/>
          <a:ln w="9525">
            <a:noFill/>
          </a:ln>
        </p:spPr>
        <p:txBody>
          <a:bodyPr wrap="none" lIns="108816" tIns="54408" rIns="108816" bIns="54408" anchor="t" anchorCtr="0">
            <a:spAutoFit/>
          </a:bodyPr>
          <a:p>
            <a:r>
              <a:rPr lang="en-US" altLang="zh-CN" sz="3600" b="1" dirty="0">
                <a:solidFill>
                  <a:schemeClr val="bg1"/>
                </a:solidFill>
                <a:latin typeface="微软雅黑" panose="020B0503020204020204" pitchFamily="34" charset="-122"/>
                <a:ea typeface="微软雅黑" panose="020B0503020204020204" pitchFamily="34" charset="-122"/>
              </a:rPr>
              <a:t>6</a:t>
            </a:r>
            <a:endParaRPr lang="zh-CN" altLang="en-US" sz="3600" b="1" dirty="0">
              <a:solidFill>
                <a:schemeClr val="bg1"/>
              </a:solidFill>
              <a:latin typeface="微软雅黑" panose="020B0503020204020204" pitchFamily="34" charset="-122"/>
              <a:ea typeface="微软雅黑" panose="020B0503020204020204" pitchFamily="34" charset="-122"/>
            </a:endParaRPr>
          </a:p>
        </p:txBody>
      </p:sp>
      <p:sp>
        <p:nvSpPr>
          <p:cNvPr id="99" name="Oval 14"/>
          <p:cNvSpPr/>
          <p:nvPr/>
        </p:nvSpPr>
        <p:spPr>
          <a:xfrm>
            <a:off x="1257300" y="1995488"/>
            <a:ext cx="2471738" cy="2416175"/>
          </a:xfrm>
          <a:prstGeom prst="ellipse">
            <a:avLst/>
          </a:prstGeom>
          <a:solidFill>
            <a:srgbClr val="0076A3"/>
          </a:solidFill>
          <a:ln w="9525">
            <a:noFill/>
          </a:ln>
        </p:spPr>
        <p:txBody>
          <a:bodyPr wrap="square" lIns="108816" tIns="54408" rIns="108816" bIns="54408" anchor="t" anchorCtr="0"/>
          <a:p>
            <a:endParaRPr lang="zh-CN" altLang="en-US" dirty="0">
              <a:solidFill>
                <a:schemeClr val="bg1"/>
              </a:solidFill>
              <a:latin typeface="Calibri" panose="020F0502020204030204" pitchFamily="34" charset="0"/>
              <a:ea typeface="微软雅黑" panose="020B0503020204020204" pitchFamily="34" charset="-122"/>
            </a:endParaRPr>
          </a:p>
        </p:txBody>
      </p:sp>
      <p:sp>
        <p:nvSpPr>
          <p:cNvPr id="101" name="TextBox 100"/>
          <p:cNvSpPr txBox="1"/>
          <p:nvPr/>
        </p:nvSpPr>
        <p:spPr>
          <a:xfrm>
            <a:off x="1857375" y="2360613"/>
            <a:ext cx="1217613" cy="1341437"/>
          </a:xfrm>
          <a:prstGeom prst="rect">
            <a:avLst/>
          </a:prstGeom>
          <a:noFill/>
          <a:ln w="9525">
            <a:noFill/>
          </a:ln>
        </p:spPr>
        <p:txBody>
          <a:bodyPr wrap="square" lIns="108816" tIns="54408" rIns="108816" bIns="54408" anchor="t" anchorCtr="0">
            <a:spAutoFit/>
          </a:bodyPr>
          <a:p>
            <a:pPr algn="dist"/>
            <a:r>
              <a:rPr lang="zh-CN" altLang="en-US" sz="4000" b="1" dirty="0">
                <a:solidFill>
                  <a:schemeClr val="bg1"/>
                </a:solidFill>
                <a:latin typeface="微软雅黑" panose="020B0503020204020204" pitchFamily="34" charset="-122"/>
                <a:ea typeface="微软雅黑" panose="020B0503020204020204" pitchFamily="34" charset="-122"/>
              </a:rPr>
              <a:t>目</a:t>
            </a:r>
            <a:endParaRPr lang="en-US" altLang="zh-CN" sz="4000" b="1" dirty="0">
              <a:solidFill>
                <a:schemeClr val="bg1"/>
              </a:solidFill>
              <a:latin typeface="微软雅黑" panose="020B0503020204020204" pitchFamily="34" charset="-122"/>
              <a:ea typeface="微软雅黑" panose="020B0503020204020204" pitchFamily="34" charset="-122"/>
            </a:endParaRPr>
          </a:p>
          <a:p>
            <a:pPr algn="dist"/>
            <a:r>
              <a:rPr lang="zh-CN" altLang="en-US" sz="4000" b="1" dirty="0">
                <a:solidFill>
                  <a:schemeClr val="bg1"/>
                </a:solidFill>
                <a:latin typeface="微软雅黑" panose="020B0503020204020204" pitchFamily="34" charset="-122"/>
                <a:ea typeface="微软雅黑" panose="020B0503020204020204" pitchFamily="34" charset="-122"/>
              </a:rPr>
              <a:t>录</a:t>
            </a:r>
            <a:endParaRPr lang="zh-CN" altLang="en-US" sz="4000" b="1" dirty="0">
              <a:solidFill>
                <a:schemeClr val="bg1"/>
              </a:solidFill>
              <a:latin typeface="微软雅黑" panose="020B0503020204020204" pitchFamily="34" charset="-122"/>
              <a:ea typeface="微软雅黑" panose="020B0503020204020204" pitchFamily="34" charset="-122"/>
            </a:endParaRPr>
          </a:p>
        </p:txBody>
      </p:sp>
      <p:sp>
        <p:nvSpPr>
          <p:cNvPr id="102" name="TextBox 101"/>
          <p:cNvSpPr txBox="1"/>
          <p:nvPr/>
        </p:nvSpPr>
        <p:spPr>
          <a:xfrm>
            <a:off x="1817688" y="3829050"/>
            <a:ext cx="1296987" cy="341313"/>
          </a:xfrm>
          <a:prstGeom prst="rect">
            <a:avLst/>
          </a:prstGeom>
          <a:noFill/>
          <a:ln w="9525">
            <a:noFill/>
          </a:ln>
        </p:spPr>
        <p:txBody>
          <a:bodyPr wrap="none" lIns="108816" tIns="54408" rIns="108816" bIns="54408" anchor="t" anchorCtr="0">
            <a:spAutoFit/>
          </a:bodyPr>
          <a:p>
            <a:r>
              <a:rPr lang="en-US" altLang="zh-CN" sz="1500" b="1" dirty="0">
                <a:solidFill>
                  <a:schemeClr val="bg1"/>
                </a:solidFill>
                <a:latin typeface="微软雅黑" panose="020B0503020204020204" pitchFamily="34" charset="-122"/>
                <a:ea typeface="微软雅黑" panose="020B0503020204020204" pitchFamily="34" charset="-122"/>
              </a:rPr>
              <a:t>CONTENTS</a:t>
            </a:r>
            <a:endParaRPr lang="zh-CN" altLang="en-US" sz="1500" b="1" dirty="0">
              <a:solidFill>
                <a:schemeClr val="bg1"/>
              </a:solidFill>
              <a:latin typeface="微软雅黑" panose="020B0503020204020204" pitchFamily="34" charset="-122"/>
              <a:ea typeface="微软雅黑" panose="020B0503020204020204" pitchFamily="34" charset="-122"/>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2" presetClass="entr" presetSubtype="8" fill="hold" grpId="0" nodeType="afterEffect">
                                  <p:stCondLst>
                                    <p:cond delay="0"/>
                                  </p:stCondLst>
                                  <p:childTnLst>
                                    <p:set>
                                      <p:cBhvr>
                                        <p:cTn id="6" dur="1" fill="hold">
                                          <p:stCondLst>
                                            <p:cond delay="0"/>
                                          </p:stCondLst>
                                        </p:cTn>
                                        <p:tgtEl>
                                          <p:spTgt spid="73"/>
                                        </p:tgtEl>
                                        <p:attrNameLst>
                                          <p:attrName>style.visibility</p:attrName>
                                        </p:attrNameLst>
                                      </p:cBhvr>
                                      <p:to>
                                        <p:strVal val="visible"/>
                                      </p:to>
                                    </p:set>
                                    <p:animEffect transition="in" filter="wipe(left)">
                                      <p:cBhvr>
                                        <p:cTn id="7" dur="500"/>
                                        <p:tgtEl>
                                          <p:spTgt spid="7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72"/>
                                        </p:tgtEl>
                                        <p:attrNameLst>
                                          <p:attrName>style.visibility</p:attrName>
                                        </p:attrNameLst>
                                      </p:cBhvr>
                                      <p:to>
                                        <p:strVal val="visible"/>
                                      </p:to>
                                    </p:set>
                                    <p:animEffect transition="in" filter="wipe(left)">
                                      <p:cBhvr>
                                        <p:cTn id="11" dur="500"/>
                                        <p:tgtEl>
                                          <p:spTgt spid="72"/>
                                        </p:tgtEl>
                                      </p:cBhvr>
                                    </p:animEffect>
                                  </p:childTnLst>
                                </p:cTn>
                              </p:par>
                            </p:childTnLst>
                          </p:cTn>
                        </p:par>
                        <p:par>
                          <p:cTn id="12" fill="hold">
                            <p:stCondLst>
                              <p:cond delay="1000"/>
                            </p:stCondLst>
                            <p:childTnLst>
                              <p:par>
                                <p:cTn id="13" presetID="31" presetClass="entr" presetSubtype="0" fill="hold" grpId="0" nodeType="afterEffect">
                                  <p:stCondLst>
                                    <p:cond delay="0"/>
                                  </p:stCondLst>
                                  <p:childTnLst>
                                    <p:set>
                                      <p:cBhvr>
                                        <p:cTn id="14" dur="1" fill="hold">
                                          <p:stCondLst>
                                            <p:cond delay="0"/>
                                          </p:stCondLst>
                                        </p:cTn>
                                        <p:tgtEl>
                                          <p:spTgt spid="101"/>
                                        </p:tgtEl>
                                        <p:attrNameLst>
                                          <p:attrName>style.visibility</p:attrName>
                                        </p:attrNameLst>
                                      </p:cBhvr>
                                      <p:to>
                                        <p:strVal val="visible"/>
                                      </p:to>
                                    </p:set>
                                    <p:anim calcmode="lin" valueType="num">
                                      <p:cBhvr>
                                        <p:cTn id="15" dur="500" fill="hold"/>
                                        <p:tgtEl>
                                          <p:spTgt spid="101"/>
                                        </p:tgtEl>
                                        <p:attrNameLst>
                                          <p:attrName>ppt_w</p:attrName>
                                        </p:attrNameLst>
                                      </p:cBhvr>
                                      <p:tavLst>
                                        <p:tav tm="0">
                                          <p:val>
                                            <p:fltVal val="0.000000"/>
                                          </p:val>
                                        </p:tav>
                                        <p:tav tm="100000">
                                          <p:val>
                                            <p:strVal val="#ppt_w"/>
                                          </p:val>
                                        </p:tav>
                                      </p:tavLst>
                                    </p:anim>
                                    <p:anim calcmode="lin" valueType="num">
                                      <p:cBhvr>
                                        <p:cTn id="16" dur="500" fill="hold"/>
                                        <p:tgtEl>
                                          <p:spTgt spid="101"/>
                                        </p:tgtEl>
                                        <p:attrNameLst>
                                          <p:attrName>ppt_h</p:attrName>
                                        </p:attrNameLst>
                                      </p:cBhvr>
                                      <p:tavLst>
                                        <p:tav tm="0">
                                          <p:val>
                                            <p:fltVal val="0.000000"/>
                                          </p:val>
                                        </p:tav>
                                        <p:tav tm="100000">
                                          <p:val>
                                            <p:strVal val="#ppt_h"/>
                                          </p:val>
                                        </p:tav>
                                      </p:tavLst>
                                    </p:anim>
                                    <p:anim calcmode="lin" valueType="num">
                                      <p:cBhvr>
                                        <p:cTn id="17" dur="500" fill="hold"/>
                                        <p:tgtEl>
                                          <p:spTgt spid="101"/>
                                        </p:tgtEl>
                                        <p:attrNameLst>
                                          <p:attrName>style.rotation</p:attrName>
                                        </p:attrNameLst>
                                      </p:cBhvr>
                                      <p:tavLst>
                                        <p:tav tm="0">
                                          <p:val>
                                            <p:fltVal val="90.000000"/>
                                          </p:val>
                                        </p:tav>
                                        <p:tav tm="100000">
                                          <p:val>
                                            <p:fltVal val="0.000000"/>
                                          </p:val>
                                        </p:tav>
                                      </p:tavLst>
                                    </p:anim>
                                    <p:animEffect transition="in" filter="fade">
                                      <p:cBhvr>
                                        <p:cTn id="18" dur="500"/>
                                        <p:tgtEl>
                                          <p:spTgt spid="101"/>
                                        </p:tgtEl>
                                      </p:cBhvr>
                                    </p:animEffect>
                                  </p:childTnLst>
                                </p:cTn>
                              </p:par>
                              <p:par>
                                <p:cTn id="19" presetID="31" presetClass="entr" presetSubtype="0" fill="hold" grpId="0" nodeType="withEffect">
                                  <p:stCondLst>
                                    <p:cond delay="0"/>
                                  </p:stCondLst>
                                  <p:childTnLst>
                                    <p:set>
                                      <p:cBhvr>
                                        <p:cTn id="20" dur="1" fill="hold">
                                          <p:stCondLst>
                                            <p:cond delay="0"/>
                                          </p:stCondLst>
                                        </p:cTn>
                                        <p:tgtEl>
                                          <p:spTgt spid="102"/>
                                        </p:tgtEl>
                                        <p:attrNameLst>
                                          <p:attrName>style.visibility</p:attrName>
                                        </p:attrNameLst>
                                      </p:cBhvr>
                                      <p:to>
                                        <p:strVal val="visible"/>
                                      </p:to>
                                    </p:set>
                                    <p:anim calcmode="lin" valueType="num">
                                      <p:cBhvr>
                                        <p:cTn id="21" dur="500" fill="hold"/>
                                        <p:tgtEl>
                                          <p:spTgt spid="102"/>
                                        </p:tgtEl>
                                        <p:attrNameLst>
                                          <p:attrName>ppt_w</p:attrName>
                                        </p:attrNameLst>
                                      </p:cBhvr>
                                      <p:tavLst>
                                        <p:tav tm="0">
                                          <p:val>
                                            <p:fltVal val="0.000000"/>
                                          </p:val>
                                        </p:tav>
                                        <p:tav tm="100000">
                                          <p:val>
                                            <p:strVal val="#ppt_w"/>
                                          </p:val>
                                        </p:tav>
                                      </p:tavLst>
                                    </p:anim>
                                    <p:anim calcmode="lin" valueType="num">
                                      <p:cBhvr>
                                        <p:cTn id="22" dur="500" fill="hold"/>
                                        <p:tgtEl>
                                          <p:spTgt spid="102"/>
                                        </p:tgtEl>
                                        <p:attrNameLst>
                                          <p:attrName>ppt_h</p:attrName>
                                        </p:attrNameLst>
                                      </p:cBhvr>
                                      <p:tavLst>
                                        <p:tav tm="0">
                                          <p:val>
                                            <p:fltVal val="0.000000"/>
                                          </p:val>
                                        </p:tav>
                                        <p:tav tm="100000">
                                          <p:val>
                                            <p:strVal val="#ppt_h"/>
                                          </p:val>
                                        </p:tav>
                                      </p:tavLst>
                                    </p:anim>
                                    <p:anim calcmode="lin" valueType="num">
                                      <p:cBhvr>
                                        <p:cTn id="23" dur="500" fill="hold"/>
                                        <p:tgtEl>
                                          <p:spTgt spid="102"/>
                                        </p:tgtEl>
                                        <p:attrNameLst>
                                          <p:attrName>style.rotation</p:attrName>
                                        </p:attrNameLst>
                                      </p:cBhvr>
                                      <p:tavLst>
                                        <p:tav tm="0">
                                          <p:val>
                                            <p:fltVal val="90.000000"/>
                                          </p:val>
                                        </p:tav>
                                        <p:tav tm="100000">
                                          <p:val>
                                            <p:fltVal val="0.000000"/>
                                          </p:val>
                                        </p:tav>
                                      </p:tavLst>
                                    </p:anim>
                                    <p:animEffect transition="in" filter="fade">
                                      <p:cBhvr>
                                        <p:cTn id="24" dur="500"/>
                                        <p:tgtEl>
                                          <p:spTgt spid="102"/>
                                        </p:tgtEl>
                                      </p:cBhvr>
                                    </p:animEffect>
                                  </p:childTnLst>
                                </p:cTn>
                              </p:par>
                              <p:par>
                                <p:cTn id="25" presetID="31" presetClass="entr" presetSubtype="0" fill="hold" grpId="0" nodeType="withEffect">
                                  <p:stCondLst>
                                    <p:cond delay="0"/>
                                  </p:stCondLst>
                                  <p:childTnLst>
                                    <p:set>
                                      <p:cBhvr>
                                        <p:cTn id="26" dur="1" fill="hold">
                                          <p:stCondLst>
                                            <p:cond delay="0"/>
                                          </p:stCondLst>
                                        </p:cTn>
                                        <p:tgtEl>
                                          <p:spTgt spid="99"/>
                                        </p:tgtEl>
                                        <p:attrNameLst>
                                          <p:attrName>style.visibility</p:attrName>
                                        </p:attrNameLst>
                                      </p:cBhvr>
                                      <p:to>
                                        <p:strVal val="visible"/>
                                      </p:to>
                                    </p:set>
                                    <p:anim calcmode="lin" valueType="num">
                                      <p:cBhvr>
                                        <p:cTn id="27" dur="500" fill="hold"/>
                                        <p:tgtEl>
                                          <p:spTgt spid="99"/>
                                        </p:tgtEl>
                                        <p:attrNameLst>
                                          <p:attrName>ppt_w</p:attrName>
                                        </p:attrNameLst>
                                      </p:cBhvr>
                                      <p:tavLst>
                                        <p:tav tm="0">
                                          <p:val>
                                            <p:fltVal val="0.000000"/>
                                          </p:val>
                                        </p:tav>
                                        <p:tav tm="100000">
                                          <p:val>
                                            <p:strVal val="#ppt_w"/>
                                          </p:val>
                                        </p:tav>
                                      </p:tavLst>
                                    </p:anim>
                                    <p:anim calcmode="lin" valueType="num">
                                      <p:cBhvr>
                                        <p:cTn id="28" dur="500" fill="hold"/>
                                        <p:tgtEl>
                                          <p:spTgt spid="99"/>
                                        </p:tgtEl>
                                        <p:attrNameLst>
                                          <p:attrName>ppt_h</p:attrName>
                                        </p:attrNameLst>
                                      </p:cBhvr>
                                      <p:tavLst>
                                        <p:tav tm="0">
                                          <p:val>
                                            <p:fltVal val="0.000000"/>
                                          </p:val>
                                        </p:tav>
                                        <p:tav tm="100000">
                                          <p:val>
                                            <p:strVal val="#ppt_h"/>
                                          </p:val>
                                        </p:tav>
                                      </p:tavLst>
                                    </p:anim>
                                    <p:anim calcmode="lin" valueType="num">
                                      <p:cBhvr>
                                        <p:cTn id="29" dur="500" fill="hold"/>
                                        <p:tgtEl>
                                          <p:spTgt spid="99"/>
                                        </p:tgtEl>
                                        <p:attrNameLst>
                                          <p:attrName>style.rotation</p:attrName>
                                        </p:attrNameLst>
                                      </p:cBhvr>
                                      <p:tavLst>
                                        <p:tav tm="0">
                                          <p:val>
                                            <p:fltVal val="90.000000"/>
                                          </p:val>
                                        </p:tav>
                                        <p:tav tm="100000">
                                          <p:val>
                                            <p:fltVal val="0.000000"/>
                                          </p:val>
                                        </p:tav>
                                      </p:tavLst>
                                    </p:anim>
                                    <p:animEffect transition="in" filter="fade">
                                      <p:cBhvr>
                                        <p:cTn id="30" dur="500"/>
                                        <p:tgtEl>
                                          <p:spTgt spid="99"/>
                                        </p:tgtEl>
                                      </p:cBhvr>
                                    </p:animEffect>
                                  </p:childTnLst>
                                </p:cTn>
                              </p:par>
                            </p:childTnLst>
                          </p:cTn>
                        </p:par>
                        <p:par>
                          <p:cTn id="31" fill="hold">
                            <p:stCondLst>
                              <p:cond delay="1500"/>
                            </p:stCondLst>
                            <p:childTnLst>
                              <p:par>
                                <p:cTn id="32" presetID="22" presetClass="entr" presetSubtype="1" fill="hold" grpId="0" nodeType="afterEffect">
                                  <p:stCondLst>
                                    <p:cond delay="0"/>
                                  </p:stCondLst>
                                  <p:childTnLst>
                                    <p:set>
                                      <p:cBhvr>
                                        <p:cTn id="33" dur="1" fill="hold">
                                          <p:stCondLst>
                                            <p:cond delay="0"/>
                                          </p:stCondLst>
                                        </p:cTn>
                                        <p:tgtEl>
                                          <p:spTgt spid="74"/>
                                        </p:tgtEl>
                                        <p:attrNameLst>
                                          <p:attrName>style.visibility</p:attrName>
                                        </p:attrNameLst>
                                      </p:cBhvr>
                                      <p:to>
                                        <p:strVal val="visible"/>
                                      </p:to>
                                    </p:set>
                                    <p:animEffect transition="in" filter="wipe(up)">
                                      <p:cBhvr>
                                        <p:cTn id="34" dur="1000"/>
                                        <p:tgtEl>
                                          <p:spTgt spid="74"/>
                                        </p:tgtEl>
                                      </p:cBhvr>
                                    </p:animEffect>
                                  </p:childTnLst>
                                </p:cTn>
                              </p:par>
                            </p:childTnLst>
                          </p:cTn>
                        </p:par>
                        <p:par>
                          <p:cTn id="35" fill="hold">
                            <p:stCondLst>
                              <p:cond delay="2500"/>
                            </p:stCondLst>
                            <p:childTnLst>
                              <p:par>
                                <p:cTn id="36" presetID="1" presetClass="entr" presetSubtype="0" fill="hold" grpId="1" nodeType="afterEffect">
                                  <p:stCondLst>
                                    <p:cond delay="0"/>
                                  </p:stCondLst>
                                  <p:childTnLst>
                                    <p:set>
                                      <p:cBhvr>
                                        <p:cTn id="37" dur="1" fill="hold">
                                          <p:stCondLst>
                                            <p:cond delay="0"/>
                                          </p:stCondLst>
                                        </p:cTn>
                                        <p:tgtEl>
                                          <p:spTgt spid="75"/>
                                        </p:tgtEl>
                                        <p:attrNameLst>
                                          <p:attrName>style.visibility</p:attrName>
                                        </p:attrNameLst>
                                      </p:cBhvr>
                                      <p:to>
                                        <p:strVal val="visible"/>
                                      </p:to>
                                    </p:set>
                                  </p:childTnLst>
                                </p:cTn>
                              </p:par>
                            </p:childTnLst>
                          </p:cTn>
                        </p:par>
                        <p:par>
                          <p:cTn id="38" fill="hold">
                            <p:stCondLst>
                              <p:cond delay="2500"/>
                            </p:stCondLst>
                            <p:childTnLst>
                              <p:par>
                                <p:cTn id="39" presetID="56" presetClass="path" presetSubtype="0" accel="50000" decel="50000" fill="hold" grpId="0" nodeType="afterEffect">
                                  <p:stCondLst>
                                    <p:cond delay="0"/>
                                  </p:stCondLst>
                                  <p:childTnLst>
                                    <p:animMotion origin="layout" path="M -0.1033 0.3321 L 4.44444E-6 4.75486E-6 " pathEditMode="relative" rAng="0" ptsTypes="AA">
                                      <p:cBhvr>
                                        <p:cTn id="40" dur="500" fill="hold"/>
                                        <p:tgtEl>
                                          <p:spTgt spid="75"/>
                                        </p:tgtEl>
                                        <p:attrNameLst>
                                          <p:attrName>ppt_x</p:attrName>
                                          <p:attrName>ppt_y</p:attrName>
                                        </p:attrNameLst>
                                      </p:cBhvr>
                                      <p:rCtr x="5100" y="-16600"/>
                                    </p:animMotion>
                                  </p:childTnLst>
                                </p:cTn>
                              </p:par>
                              <p:par>
                                <p:cTn id="41" presetID="1" presetClass="entr" presetSubtype="0" fill="hold" grpId="1" nodeType="withEffect">
                                  <p:stCondLst>
                                    <p:cond delay="200"/>
                                  </p:stCondLst>
                                  <p:childTnLst>
                                    <p:set>
                                      <p:cBhvr>
                                        <p:cTn id="42" dur="1" fill="hold">
                                          <p:stCondLst>
                                            <p:cond delay="0"/>
                                          </p:stCondLst>
                                        </p:cTn>
                                        <p:tgtEl>
                                          <p:spTgt spid="76"/>
                                        </p:tgtEl>
                                        <p:attrNameLst>
                                          <p:attrName>style.visibility</p:attrName>
                                        </p:attrNameLst>
                                      </p:cBhvr>
                                      <p:to>
                                        <p:strVal val="visible"/>
                                      </p:to>
                                    </p:set>
                                  </p:childTnLst>
                                </p:cTn>
                              </p:par>
                              <p:par>
                                <p:cTn id="43" presetID="56" presetClass="path" presetSubtype="0" accel="50000" decel="50000" fill="hold" grpId="0" nodeType="withEffect">
                                  <p:stCondLst>
                                    <p:cond delay="200"/>
                                  </p:stCondLst>
                                  <p:childTnLst>
                                    <p:animMotion origin="layout" path="M -0.14427 0.2174 L 2.22222E-6 -3.84829E-6 " pathEditMode="relative" rAng="0" ptsTypes="AA">
                                      <p:cBhvr>
                                        <p:cTn id="44" dur="500" fill="hold"/>
                                        <p:tgtEl>
                                          <p:spTgt spid="76"/>
                                        </p:tgtEl>
                                        <p:attrNameLst>
                                          <p:attrName>ppt_x</p:attrName>
                                          <p:attrName>ppt_y</p:attrName>
                                        </p:attrNameLst>
                                      </p:cBhvr>
                                      <p:rCtr x="7200" y="-10800"/>
                                    </p:animMotion>
                                  </p:childTnLst>
                                </p:cTn>
                              </p:par>
                              <p:par>
                                <p:cTn id="45" presetID="1" presetClass="entr" presetSubtype="0" fill="hold" grpId="1" nodeType="withEffect">
                                  <p:stCondLst>
                                    <p:cond delay="400"/>
                                  </p:stCondLst>
                                  <p:childTnLst>
                                    <p:set>
                                      <p:cBhvr>
                                        <p:cTn id="46" dur="1" fill="hold">
                                          <p:stCondLst>
                                            <p:cond delay="0"/>
                                          </p:stCondLst>
                                        </p:cTn>
                                        <p:tgtEl>
                                          <p:spTgt spid="77"/>
                                        </p:tgtEl>
                                        <p:attrNameLst>
                                          <p:attrName>style.visibility</p:attrName>
                                        </p:attrNameLst>
                                      </p:cBhvr>
                                      <p:to>
                                        <p:strVal val="visible"/>
                                      </p:to>
                                    </p:set>
                                  </p:childTnLst>
                                </p:cTn>
                              </p:par>
                              <p:par>
                                <p:cTn id="47" presetID="56" presetClass="path" presetSubtype="0" accel="50000" decel="50000" fill="hold" grpId="0" nodeType="withEffect">
                                  <p:stCondLst>
                                    <p:cond delay="400"/>
                                  </p:stCondLst>
                                  <p:childTnLst>
                                    <p:animMotion origin="layout" path="M -0.16632 0.09506 L 3.61111E-6 -4.27382E-6 " pathEditMode="relative" rAng="0" ptsTypes="AA">
                                      <p:cBhvr>
                                        <p:cTn id="48" dur="500" fill="hold"/>
                                        <p:tgtEl>
                                          <p:spTgt spid="77"/>
                                        </p:tgtEl>
                                        <p:attrNameLst>
                                          <p:attrName>ppt_x</p:attrName>
                                          <p:attrName>ppt_y</p:attrName>
                                        </p:attrNameLst>
                                      </p:cBhvr>
                                      <p:rCtr x="8300" y="-4700"/>
                                    </p:animMotion>
                                  </p:childTnLst>
                                </p:cTn>
                              </p:par>
                              <p:par>
                                <p:cTn id="49" presetID="1" presetClass="entr" presetSubtype="0" fill="hold" grpId="1" nodeType="withEffect">
                                  <p:stCondLst>
                                    <p:cond delay="600"/>
                                  </p:stCondLst>
                                  <p:childTnLst>
                                    <p:set>
                                      <p:cBhvr>
                                        <p:cTn id="50" dur="1" fill="hold">
                                          <p:stCondLst>
                                            <p:cond delay="0"/>
                                          </p:stCondLst>
                                        </p:cTn>
                                        <p:tgtEl>
                                          <p:spTgt spid="78"/>
                                        </p:tgtEl>
                                        <p:attrNameLst>
                                          <p:attrName>style.visibility</p:attrName>
                                        </p:attrNameLst>
                                      </p:cBhvr>
                                      <p:to>
                                        <p:strVal val="visible"/>
                                      </p:to>
                                    </p:set>
                                  </p:childTnLst>
                                </p:cTn>
                              </p:par>
                              <p:par>
                                <p:cTn id="51" presetID="56" presetClass="path" presetSubtype="0" accel="50000" decel="50000" fill="hold" grpId="0" nodeType="withEffect">
                                  <p:stCondLst>
                                    <p:cond delay="600"/>
                                  </p:stCondLst>
                                  <p:childTnLst>
                                    <p:animMotion origin="layout" path="M -0.16632 -0.02752 L 1.11111E-6 4.0333E-6 " pathEditMode="relative" rAng="0" ptsTypes="AA">
                                      <p:cBhvr>
                                        <p:cTn id="52" dur="500" fill="hold"/>
                                        <p:tgtEl>
                                          <p:spTgt spid="78"/>
                                        </p:tgtEl>
                                        <p:attrNameLst>
                                          <p:attrName>ppt_x</p:attrName>
                                          <p:attrName>ppt_y</p:attrName>
                                        </p:attrNameLst>
                                      </p:cBhvr>
                                      <p:rCtr x="8300" y="1300"/>
                                    </p:animMotion>
                                  </p:childTnLst>
                                </p:cTn>
                              </p:par>
                              <p:par>
                                <p:cTn id="53" presetID="1" presetClass="entr" presetSubtype="0" fill="hold" grpId="1" nodeType="withEffect">
                                  <p:stCondLst>
                                    <p:cond delay="800"/>
                                  </p:stCondLst>
                                  <p:childTnLst>
                                    <p:set>
                                      <p:cBhvr>
                                        <p:cTn id="54" dur="1" fill="hold">
                                          <p:stCondLst>
                                            <p:cond delay="0"/>
                                          </p:stCondLst>
                                        </p:cTn>
                                        <p:tgtEl>
                                          <p:spTgt spid="79"/>
                                        </p:tgtEl>
                                        <p:attrNameLst>
                                          <p:attrName>style.visibility</p:attrName>
                                        </p:attrNameLst>
                                      </p:cBhvr>
                                      <p:to>
                                        <p:strVal val="visible"/>
                                      </p:to>
                                    </p:set>
                                  </p:childTnLst>
                                </p:cTn>
                              </p:par>
                              <p:par>
                                <p:cTn id="55" presetID="56" presetClass="path" presetSubtype="0" accel="50000" decel="50000" fill="hold" grpId="0" nodeType="withEffect">
                                  <p:stCondLst>
                                    <p:cond delay="800"/>
                                  </p:stCondLst>
                                  <p:childTnLst>
                                    <p:animMotion origin="layout" path="M -0.1467 -0.15171 L 1.66667E-6 3.46901E-6 " pathEditMode="relative" rAng="0" ptsTypes="AA">
                                      <p:cBhvr>
                                        <p:cTn id="56" dur="500" fill="hold"/>
                                        <p:tgtEl>
                                          <p:spTgt spid="79"/>
                                        </p:tgtEl>
                                        <p:attrNameLst>
                                          <p:attrName>ppt_x</p:attrName>
                                          <p:attrName>ppt_y</p:attrName>
                                        </p:attrNameLst>
                                      </p:cBhvr>
                                      <p:rCtr x="7300" y="7500"/>
                                    </p:animMotion>
                                  </p:childTnLst>
                                </p:cTn>
                              </p:par>
                              <p:par>
                                <p:cTn id="57" presetID="1" presetClass="entr" presetSubtype="0" fill="hold" grpId="1" nodeType="withEffect">
                                  <p:stCondLst>
                                    <p:cond delay="1000"/>
                                  </p:stCondLst>
                                  <p:childTnLst>
                                    <p:set>
                                      <p:cBhvr>
                                        <p:cTn id="58" dur="1" fill="hold">
                                          <p:stCondLst>
                                            <p:cond delay="0"/>
                                          </p:stCondLst>
                                        </p:cTn>
                                        <p:tgtEl>
                                          <p:spTgt spid="80"/>
                                        </p:tgtEl>
                                        <p:attrNameLst>
                                          <p:attrName>style.visibility</p:attrName>
                                        </p:attrNameLst>
                                      </p:cBhvr>
                                      <p:to>
                                        <p:strVal val="visible"/>
                                      </p:to>
                                    </p:set>
                                  </p:childTnLst>
                                </p:cTn>
                              </p:par>
                              <p:par>
                                <p:cTn id="59" presetID="56" presetClass="path" presetSubtype="0" accel="50000" decel="50000" fill="hold" grpId="0" nodeType="withEffect">
                                  <p:stCondLst>
                                    <p:cond delay="1000"/>
                                  </p:stCondLst>
                                  <p:childTnLst>
                                    <p:animMotion origin="layout" path="M -0.11024 -0.27127 L -2.5E-6 -1.74838E-6 " pathEditMode="relative" rAng="0" ptsTypes="AA">
                                      <p:cBhvr>
                                        <p:cTn id="60" dur="500" fill="hold"/>
                                        <p:tgtEl>
                                          <p:spTgt spid="80"/>
                                        </p:tgtEl>
                                        <p:attrNameLst>
                                          <p:attrName>ppt_x</p:attrName>
                                          <p:attrName>ppt_y</p:attrName>
                                        </p:attrNameLst>
                                      </p:cBhvr>
                                      <p:rCtr x="5500" y="13500"/>
                                    </p:animMotion>
                                  </p:childTnLst>
                                </p:cTn>
                              </p:par>
                            </p:childTnLst>
                          </p:cTn>
                        </p:par>
                        <p:par>
                          <p:cTn id="61" fill="hold">
                            <p:stCondLst>
                              <p:cond delay="3000"/>
                            </p:stCondLst>
                            <p:childTnLst>
                              <p:par>
                                <p:cTn id="62" presetID="31" presetClass="entr" presetSubtype="0" fill="hold" grpId="0" nodeType="afterEffect">
                                  <p:stCondLst>
                                    <p:cond delay="0"/>
                                  </p:stCondLst>
                                  <p:childTnLst>
                                    <p:set>
                                      <p:cBhvr>
                                        <p:cTn id="63" dur="1" fill="hold">
                                          <p:stCondLst>
                                            <p:cond delay="0"/>
                                          </p:stCondLst>
                                        </p:cTn>
                                        <p:tgtEl>
                                          <p:spTgt spid="93"/>
                                        </p:tgtEl>
                                        <p:attrNameLst>
                                          <p:attrName>style.visibility</p:attrName>
                                        </p:attrNameLst>
                                      </p:cBhvr>
                                      <p:to>
                                        <p:strVal val="visible"/>
                                      </p:to>
                                    </p:set>
                                    <p:anim calcmode="lin" valueType="num">
                                      <p:cBhvr>
                                        <p:cTn id="64" dur="300" fill="hold"/>
                                        <p:tgtEl>
                                          <p:spTgt spid="93"/>
                                        </p:tgtEl>
                                        <p:attrNameLst>
                                          <p:attrName>ppt_w</p:attrName>
                                        </p:attrNameLst>
                                      </p:cBhvr>
                                      <p:tavLst>
                                        <p:tav tm="0">
                                          <p:val>
                                            <p:fltVal val="0.000000"/>
                                          </p:val>
                                        </p:tav>
                                        <p:tav tm="100000">
                                          <p:val>
                                            <p:strVal val="#ppt_w"/>
                                          </p:val>
                                        </p:tav>
                                      </p:tavLst>
                                    </p:anim>
                                    <p:anim calcmode="lin" valueType="num">
                                      <p:cBhvr>
                                        <p:cTn id="65" dur="300" fill="hold"/>
                                        <p:tgtEl>
                                          <p:spTgt spid="93"/>
                                        </p:tgtEl>
                                        <p:attrNameLst>
                                          <p:attrName>ppt_h</p:attrName>
                                        </p:attrNameLst>
                                      </p:cBhvr>
                                      <p:tavLst>
                                        <p:tav tm="0">
                                          <p:val>
                                            <p:fltVal val="0.000000"/>
                                          </p:val>
                                        </p:tav>
                                        <p:tav tm="100000">
                                          <p:val>
                                            <p:strVal val="#ppt_h"/>
                                          </p:val>
                                        </p:tav>
                                      </p:tavLst>
                                    </p:anim>
                                    <p:anim calcmode="lin" valueType="num">
                                      <p:cBhvr>
                                        <p:cTn id="66" dur="300" fill="hold"/>
                                        <p:tgtEl>
                                          <p:spTgt spid="93"/>
                                        </p:tgtEl>
                                        <p:attrNameLst>
                                          <p:attrName>style.rotation</p:attrName>
                                        </p:attrNameLst>
                                      </p:cBhvr>
                                      <p:tavLst>
                                        <p:tav tm="0">
                                          <p:val>
                                            <p:fltVal val="90.000000"/>
                                          </p:val>
                                        </p:tav>
                                        <p:tav tm="100000">
                                          <p:val>
                                            <p:fltVal val="0.000000"/>
                                          </p:val>
                                        </p:tav>
                                      </p:tavLst>
                                    </p:anim>
                                    <p:animEffect transition="in" filter="fade">
                                      <p:cBhvr>
                                        <p:cTn id="67" dur="300"/>
                                        <p:tgtEl>
                                          <p:spTgt spid="93"/>
                                        </p:tgtEl>
                                      </p:cBhvr>
                                    </p:animEffect>
                                  </p:childTnLst>
                                </p:cTn>
                              </p:par>
                            </p:childTnLst>
                          </p:cTn>
                        </p:par>
                        <p:par>
                          <p:cTn id="68" fill="hold">
                            <p:stCondLst>
                              <p:cond delay="3500"/>
                            </p:stCondLst>
                            <p:childTnLst>
                              <p:par>
                                <p:cTn id="69" presetID="22" presetClass="entr" presetSubtype="8" fill="hold" grpId="0" nodeType="afterEffect">
                                  <p:stCondLst>
                                    <p:cond delay="0"/>
                                  </p:stCondLst>
                                  <p:childTnLst>
                                    <p:set>
                                      <p:cBhvr>
                                        <p:cTn id="70" dur="1" fill="hold">
                                          <p:stCondLst>
                                            <p:cond delay="0"/>
                                          </p:stCondLst>
                                        </p:cTn>
                                        <p:tgtEl>
                                          <p:spTgt spid="81"/>
                                        </p:tgtEl>
                                        <p:attrNameLst>
                                          <p:attrName>style.visibility</p:attrName>
                                        </p:attrNameLst>
                                      </p:cBhvr>
                                      <p:to>
                                        <p:strVal val="visible"/>
                                      </p:to>
                                    </p:set>
                                    <p:animEffect transition="in" filter="wipe(left)">
                                      <p:cBhvr>
                                        <p:cTn id="71" dur="500"/>
                                        <p:tgtEl>
                                          <p:spTgt spid="81"/>
                                        </p:tgtEl>
                                      </p:cBhvr>
                                    </p:animEffect>
                                  </p:childTnLst>
                                </p:cTn>
                              </p:par>
                              <p:par>
                                <p:cTn id="72" presetID="22" presetClass="entr" presetSubtype="8" fill="hold" grpId="0" nodeType="withEffect">
                                  <p:stCondLst>
                                    <p:cond delay="0"/>
                                  </p:stCondLst>
                                  <p:childTnLst>
                                    <p:set>
                                      <p:cBhvr>
                                        <p:cTn id="73" dur="1" fill="hold">
                                          <p:stCondLst>
                                            <p:cond delay="0"/>
                                          </p:stCondLst>
                                        </p:cTn>
                                        <p:tgtEl>
                                          <p:spTgt spid="87"/>
                                        </p:tgtEl>
                                        <p:attrNameLst>
                                          <p:attrName>style.visibility</p:attrName>
                                        </p:attrNameLst>
                                      </p:cBhvr>
                                      <p:to>
                                        <p:strVal val="visible"/>
                                      </p:to>
                                    </p:set>
                                    <p:animEffect transition="in" filter="wipe(left)">
                                      <p:cBhvr>
                                        <p:cTn id="74" dur="500"/>
                                        <p:tgtEl>
                                          <p:spTgt spid="87"/>
                                        </p:tgtEl>
                                      </p:cBhvr>
                                    </p:animEffect>
                                  </p:childTnLst>
                                </p:cTn>
                              </p:par>
                            </p:childTnLst>
                          </p:cTn>
                        </p:par>
                        <p:par>
                          <p:cTn id="75" fill="hold">
                            <p:stCondLst>
                              <p:cond delay="4000"/>
                            </p:stCondLst>
                            <p:childTnLst>
                              <p:par>
                                <p:cTn id="76" presetID="31" presetClass="entr" presetSubtype="0" fill="hold" grpId="0" nodeType="afterEffect">
                                  <p:stCondLst>
                                    <p:cond delay="0"/>
                                  </p:stCondLst>
                                  <p:childTnLst>
                                    <p:set>
                                      <p:cBhvr>
                                        <p:cTn id="77" dur="1" fill="hold">
                                          <p:stCondLst>
                                            <p:cond delay="0"/>
                                          </p:stCondLst>
                                        </p:cTn>
                                        <p:tgtEl>
                                          <p:spTgt spid="94"/>
                                        </p:tgtEl>
                                        <p:attrNameLst>
                                          <p:attrName>style.visibility</p:attrName>
                                        </p:attrNameLst>
                                      </p:cBhvr>
                                      <p:to>
                                        <p:strVal val="visible"/>
                                      </p:to>
                                    </p:set>
                                    <p:anim calcmode="lin" valueType="num">
                                      <p:cBhvr>
                                        <p:cTn id="78" dur="300" fill="hold"/>
                                        <p:tgtEl>
                                          <p:spTgt spid="94"/>
                                        </p:tgtEl>
                                        <p:attrNameLst>
                                          <p:attrName>ppt_w</p:attrName>
                                        </p:attrNameLst>
                                      </p:cBhvr>
                                      <p:tavLst>
                                        <p:tav tm="0">
                                          <p:val>
                                            <p:fltVal val="0.000000"/>
                                          </p:val>
                                        </p:tav>
                                        <p:tav tm="100000">
                                          <p:val>
                                            <p:strVal val="#ppt_w"/>
                                          </p:val>
                                        </p:tav>
                                      </p:tavLst>
                                    </p:anim>
                                    <p:anim calcmode="lin" valueType="num">
                                      <p:cBhvr>
                                        <p:cTn id="79" dur="300" fill="hold"/>
                                        <p:tgtEl>
                                          <p:spTgt spid="94"/>
                                        </p:tgtEl>
                                        <p:attrNameLst>
                                          <p:attrName>ppt_h</p:attrName>
                                        </p:attrNameLst>
                                      </p:cBhvr>
                                      <p:tavLst>
                                        <p:tav tm="0">
                                          <p:val>
                                            <p:fltVal val="0.000000"/>
                                          </p:val>
                                        </p:tav>
                                        <p:tav tm="100000">
                                          <p:val>
                                            <p:strVal val="#ppt_h"/>
                                          </p:val>
                                        </p:tav>
                                      </p:tavLst>
                                    </p:anim>
                                    <p:anim calcmode="lin" valueType="num">
                                      <p:cBhvr>
                                        <p:cTn id="80" dur="300" fill="hold"/>
                                        <p:tgtEl>
                                          <p:spTgt spid="94"/>
                                        </p:tgtEl>
                                        <p:attrNameLst>
                                          <p:attrName>style.rotation</p:attrName>
                                        </p:attrNameLst>
                                      </p:cBhvr>
                                      <p:tavLst>
                                        <p:tav tm="0">
                                          <p:val>
                                            <p:fltVal val="90.000000"/>
                                          </p:val>
                                        </p:tav>
                                        <p:tav tm="100000">
                                          <p:val>
                                            <p:fltVal val="0.000000"/>
                                          </p:val>
                                        </p:tav>
                                      </p:tavLst>
                                    </p:anim>
                                    <p:animEffect transition="in" filter="fade">
                                      <p:cBhvr>
                                        <p:cTn id="81" dur="300"/>
                                        <p:tgtEl>
                                          <p:spTgt spid="94"/>
                                        </p:tgtEl>
                                      </p:cBhvr>
                                    </p:animEffect>
                                  </p:childTnLst>
                                </p:cTn>
                              </p:par>
                            </p:childTnLst>
                          </p:cTn>
                        </p:par>
                        <p:par>
                          <p:cTn id="82" fill="hold">
                            <p:stCondLst>
                              <p:cond delay="4500"/>
                            </p:stCondLst>
                            <p:childTnLst>
                              <p:par>
                                <p:cTn id="83" presetID="22" presetClass="entr" presetSubtype="8" fill="hold" grpId="0" nodeType="afterEffect">
                                  <p:stCondLst>
                                    <p:cond delay="0"/>
                                  </p:stCondLst>
                                  <p:childTnLst>
                                    <p:set>
                                      <p:cBhvr>
                                        <p:cTn id="84" dur="1" fill="hold">
                                          <p:stCondLst>
                                            <p:cond delay="0"/>
                                          </p:stCondLst>
                                        </p:cTn>
                                        <p:tgtEl>
                                          <p:spTgt spid="88"/>
                                        </p:tgtEl>
                                        <p:attrNameLst>
                                          <p:attrName>style.visibility</p:attrName>
                                        </p:attrNameLst>
                                      </p:cBhvr>
                                      <p:to>
                                        <p:strVal val="visible"/>
                                      </p:to>
                                    </p:set>
                                    <p:animEffect transition="in" filter="wipe(left)">
                                      <p:cBhvr>
                                        <p:cTn id="85" dur="500"/>
                                        <p:tgtEl>
                                          <p:spTgt spid="88"/>
                                        </p:tgtEl>
                                      </p:cBhvr>
                                    </p:animEffect>
                                  </p:childTnLst>
                                </p:cTn>
                              </p:par>
                              <p:par>
                                <p:cTn id="86" presetID="22" presetClass="entr" presetSubtype="8" fill="hold" grpId="0" nodeType="withEffect">
                                  <p:stCondLst>
                                    <p:cond delay="0"/>
                                  </p:stCondLst>
                                  <p:childTnLst>
                                    <p:set>
                                      <p:cBhvr>
                                        <p:cTn id="87" dur="1" fill="hold">
                                          <p:stCondLst>
                                            <p:cond delay="0"/>
                                          </p:stCondLst>
                                        </p:cTn>
                                        <p:tgtEl>
                                          <p:spTgt spid="82"/>
                                        </p:tgtEl>
                                        <p:attrNameLst>
                                          <p:attrName>style.visibility</p:attrName>
                                        </p:attrNameLst>
                                      </p:cBhvr>
                                      <p:to>
                                        <p:strVal val="visible"/>
                                      </p:to>
                                    </p:set>
                                    <p:animEffect transition="in" filter="wipe(left)">
                                      <p:cBhvr>
                                        <p:cTn id="88" dur="500"/>
                                        <p:tgtEl>
                                          <p:spTgt spid="82"/>
                                        </p:tgtEl>
                                      </p:cBhvr>
                                    </p:animEffect>
                                  </p:childTnLst>
                                </p:cTn>
                              </p:par>
                            </p:childTnLst>
                          </p:cTn>
                        </p:par>
                        <p:par>
                          <p:cTn id="89" fill="hold">
                            <p:stCondLst>
                              <p:cond delay="5000"/>
                            </p:stCondLst>
                            <p:childTnLst>
                              <p:par>
                                <p:cTn id="90" presetID="31" presetClass="entr" presetSubtype="0" fill="hold" grpId="0" nodeType="afterEffect">
                                  <p:stCondLst>
                                    <p:cond delay="0"/>
                                  </p:stCondLst>
                                  <p:childTnLst>
                                    <p:set>
                                      <p:cBhvr>
                                        <p:cTn id="91" dur="1" fill="hold">
                                          <p:stCondLst>
                                            <p:cond delay="0"/>
                                          </p:stCondLst>
                                        </p:cTn>
                                        <p:tgtEl>
                                          <p:spTgt spid="95"/>
                                        </p:tgtEl>
                                        <p:attrNameLst>
                                          <p:attrName>style.visibility</p:attrName>
                                        </p:attrNameLst>
                                      </p:cBhvr>
                                      <p:to>
                                        <p:strVal val="visible"/>
                                      </p:to>
                                    </p:set>
                                    <p:anim calcmode="lin" valueType="num">
                                      <p:cBhvr>
                                        <p:cTn id="92" dur="300" fill="hold"/>
                                        <p:tgtEl>
                                          <p:spTgt spid="95"/>
                                        </p:tgtEl>
                                        <p:attrNameLst>
                                          <p:attrName>ppt_w</p:attrName>
                                        </p:attrNameLst>
                                      </p:cBhvr>
                                      <p:tavLst>
                                        <p:tav tm="0">
                                          <p:val>
                                            <p:fltVal val="0.000000"/>
                                          </p:val>
                                        </p:tav>
                                        <p:tav tm="100000">
                                          <p:val>
                                            <p:strVal val="#ppt_w"/>
                                          </p:val>
                                        </p:tav>
                                      </p:tavLst>
                                    </p:anim>
                                    <p:anim calcmode="lin" valueType="num">
                                      <p:cBhvr>
                                        <p:cTn id="93" dur="300" fill="hold"/>
                                        <p:tgtEl>
                                          <p:spTgt spid="95"/>
                                        </p:tgtEl>
                                        <p:attrNameLst>
                                          <p:attrName>ppt_h</p:attrName>
                                        </p:attrNameLst>
                                      </p:cBhvr>
                                      <p:tavLst>
                                        <p:tav tm="0">
                                          <p:val>
                                            <p:fltVal val="0.000000"/>
                                          </p:val>
                                        </p:tav>
                                        <p:tav tm="100000">
                                          <p:val>
                                            <p:strVal val="#ppt_h"/>
                                          </p:val>
                                        </p:tav>
                                      </p:tavLst>
                                    </p:anim>
                                    <p:anim calcmode="lin" valueType="num">
                                      <p:cBhvr>
                                        <p:cTn id="94" dur="300" fill="hold"/>
                                        <p:tgtEl>
                                          <p:spTgt spid="95"/>
                                        </p:tgtEl>
                                        <p:attrNameLst>
                                          <p:attrName>style.rotation</p:attrName>
                                        </p:attrNameLst>
                                      </p:cBhvr>
                                      <p:tavLst>
                                        <p:tav tm="0">
                                          <p:val>
                                            <p:fltVal val="90.000000"/>
                                          </p:val>
                                        </p:tav>
                                        <p:tav tm="100000">
                                          <p:val>
                                            <p:fltVal val="0.000000"/>
                                          </p:val>
                                        </p:tav>
                                      </p:tavLst>
                                    </p:anim>
                                    <p:animEffect transition="in" filter="fade">
                                      <p:cBhvr>
                                        <p:cTn id="95" dur="300"/>
                                        <p:tgtEl>
                                          <p:spTgt spid="95"/>
                                        </p:tgtEl>
                                      </p:cBhvr>
                                    </p:animEffect>
                                  </p:childTnLst>
                                </p:cTn>
                              </p:par>
                            </p:childTnLst>
                          </p:cTn>
                        </p:par>
                        <p:par>
                          <p:cTn id="96" fill="hold">
                            <p:stCondLst>
                              <p:cond delay="5500"/>
                            </p:stCondLst>
                            <p:childTnLst>
                              <p:par>
                                <p:cTn id="97" presetID="22" presetClass="entr" presetSubtype="8" fill="hold" grpId="0" nodeType="afterEffect">
                                  <p:stCondLst>
                                    <p:cond delay="0"/>
                                  </p:stCondLst>
                                  <p:childTnLst>
                                    <p:set>
                                      <p:cBhvr>
                                        <p:cTn id="98" dur="1" fill="hold">
                                          <p:stCondLst>
                                            <p:cond delay="0"/>
                                          </p:stCondLst>
                                        </p:cTn>
                                        <p:tgtEl>
                                          <p:spTgt spid="89"/>
                                        </p:tgtEl>
                                        <p:attrNameLst>
                                          <p:attrName>style.visibility</p:attrName>
                                        </p:attrNameLst>
                                      </p:cBhvr>
                                      <p:to>
                                        <p:strVal val="visible"/>
                                      </p:to>
                                    </p:set>
                                    <p:animEffect transition="in" filter="wipe(left)">
                                      <p:cBhvr>
                                        <p:cTn id="99" dur="500"/>
                                        <p:tgtEl>
                                          <p:spTgt spid="89"/>
                                        </p:tgtEl>
                                      </p:cBhvr>
                                    </p:animEffect>
                                  </p:childTnLst>
                                </p:cTn>
                              </p:par>
                              <p:par>
                                <p:cTn id="100" presetID="22" presetClass="entr" presetSubtype="8" fill="hold" grpId="0" nodeType="withEffect">
                                  <p:stCondLst>
                                    <p:cond delay="0"/>
                                  </p:stCondLst>
                                  <p:childTnLst>
                                    <p:set>
                                      <p:cBhvr>
                                        <p:cTn id="101" dur="1" fill="hold">
                                          <p:stCondLst>
                                            <p:cond delay="0"/>
                                          </p:stCondLst>
                                        </p:cTn>
                                        <p:tgtEl>
                                          <p:spTgt spid="83"/>
                                        </p:tgtEl>
                                        <p:attrNameLst>
                                          <p:attrName>style.visibility</p:attrName>
                                        </p:attrNameLst>
                                      </p:cBhvr>
                                      <p:to>
                                        <p:strVal val="visible"/>
                                      </p:to>
                                    </p:set>
                                    <p:animEffect transition="in" filter="wipe(left)">
                                      <p:cBhvr>
                                        <p:cTn id="102" dur="500"/>
                                        <p:tgtEl>
                                          <p:spTgt spid="83"/>
                                        </p:tgtEl>
                                      </p:cBhvr>
                                    </p:animEffect>
                                  </p:childTnLst>
                                </p:cTn>
                              </p:par>
                            </p:childTnLst>
                          </p:cTn>
                        </p:par>
                        <p:par>
                          <p:cTn id="103" fill="hold">
                            <p:stCondLst>
                              <p:cond delay="6000"/>
                            </p:stCondLst>
                            <p:childTnLst>
                              <p:par>
                                <p:cTn id="104" presetID="31" presetClass="entr" presetSubtype="0" fill="hold" grpId="0" nodeType="afterEffect">
                                  <p:stCondLst>
                                    <p:cond delay="0"/>
                                  </p:stCondLst>
                                  <p:childTnLst>
                                    <p:set>
                                      <p:cBhvr>
                                        <p:cTn id="105" dur="1" fill="hold">
                                          <p:stCondLst>
                                            <p:cond delay="0"/>
                                          </p:stCondLst>
                                        </p:cTn>
                                        <p:tgtEl>
                                          <p:spTgt spid="96"/>
                                        </p:tgtEl>
                                        <p:attrNameLst>
                                          <p:attrName>style.visibility</p:attrName>
                                        </p:attrNameLst>
                                      </p:cBhvr>
                                      <p:to>
                                        <p:strVal val="visible"/>
                                      </p:to>
                                    </p:set>
                                    <p:anim calcmode="lin" valueType="num">
                                      <p:cBhvr>
                                        <p:cTn id="106" dur="300" fill="hold"/>
                                        <p:tgtEl>
                                          <p:spTgt spid="96"/>
                                        </p:tgtEl>
                                        <p:attrNameLst>
                                          <p:attrName>ppt_w</p:attrName>
                                        </p:attrNameLst>
                                      </p:cBhvr>
                                      <p:tavLst>
                                        <p:tav tm="0">
                                          <p:val>
                                            <p:fltVal val="0.000000"/>
                                          </p:val>
                                        </p:tav>
                                        <p:tav tm="100000">
                                          <p:val>
                                            <p:strVal val="#ppt_w"/>
                                          </p:val>
                                        </p:tav>
                                      </p:tavLst>
                                    </p:anim>
                                    <p:anim calcmode="lin" valueType="num">
                                      <p:cBhvr>
                                        <p:cTn id="107" dur="300" fill="hold"/>
                                        <p:tgtEl>
                                          <p:spTgt spid="96"/>
                                        </p:tgtEl>
                                        <p:attrNameLst>
                                          <p:attrName>ppt_h</p:attrName>
                                        </p:attrNameLst>
                                      </p:cBhvr>
                                      <p:tavLst>
                                        <p:tav tm="0">
                                          <p:val>
                                            <p:fltVal val="0.000000"/>
                                          </p:val>
                                        </p:tav>
                                        <p:tav tm="100000">
                                          <p:val>
                                            <p:strVal val="#ppt_h"/>
                                          </p:val>
                                        </p:tav>
                                      </p:tavLst>
                                    </p:anim>
                                    <p:anim calcmode="lin" valueType="num">
                                      <p:cBhvr>
                                        <p:cTn id="108" dur="300" fill="hold"/>
                                        <p:tgtEl>
                                          <p:spTgt spid="96"/>
                                        </p:tgtEl>
                                        <p:attrNameLst>
                                          <p:attrName>style.rotation</p:attrName>
                                        </p:attrNameLst>
                                      </p:cBhvr>
                                      <p:tavLst>
                                        <p:tav tm="0">
                                          <p:val>
                                            <p:fltVal val="90.000000"/>
                                          </p:val>
                                        </p:tav>
                                        <p:tav tm="100000">
                                          <p:val>
                                            <p:fltVal val="0.000000"/>
                                          </p:val>
                                        </p:tav>
                                      </p:tavLst>
                                    </p:anim>
                                    <p:animEffect transition="in" filter="fade">
                                      <p:cBhvr>
                                        <p:cTn id="109" dur="300"/>
                                        <p:tgtEl>
                                          <p:spTgt spid="96"/>
                                        </p:tgtEl>
                                      </p:cBhvr>
                                    </p:animEffect>
                                  </p:childTnLst>
                                </p:cTn>
                              </p:par>
                            </p:childTnLst>
                          </p:cTn>
                        </p:par>
                        <p:par>
                          <p:cTn id="110" fill="hold">
                            <p:stCondLst>
                              <p:cond delay="6500"/>
                            </p:stCondLst>
                            <p:childTnLst>
                              <p:par>
                                <p:cTn id="111" presetID="22" presetClass="entr" presetSubtype="8" fill="hold" grpId="0" nodeType="afterEffect">
                                  <p:stCondLst>
                                    <p:cond delay="0"/>
                                  </p:stCondLst>
                                  <p:childTnLst>
                                    <p:set>
                                      <p:cBhvr>
                                        <p:cTn id="112" dur="1" fill="hold">
                                          <p:stCondLst>
                                            <p:cond delay="0"/>
                                          </p:stCondLst>
                                        </p:cTn>
                                        <p:tgtEl>
                                          <p:spTgt spid="90"/>
                                        </p:tgtEl>
                                        <p:attrNameLst>
                                          <p:attrName>style.visibility</p:attrName>
                                        </p:attrNameLst>
                                      </p:cBhvr>
                                      <p:to>
                                        <p:strVal val="visible"/>
                                      </p:to>
                                    </p:set>
                                    <p:animEffect transition="in" filter="wipe(left)">
                                      <p:cBhvr>
                                        <p:cTn id="113" dur="500"/>
                                        <p:tgtEl>
                                          <p:spTgt spid="90"/>
                                        </p:tgtEl>
                                      </p:cBhvr>
                                    </p:animEffect>
                                  </p:childTnLst>
                                </p:cTn>
                              </p:par>
                              <p:par>
                                <p:cTn id="114" presetID="22" presetClass="entr" presetSubtype="8" fill="hold" grpId="0" nodeType="withEffect">
                                  <p:stCondLst>
                                    <p:cond delay="0"/>
                                  </p:stCondLst>
                                  <p:childTnLst>
                                    <p:set>
                                      <p:cBhvr>
                                        <p:cTn id="115" dur="1" fill="hold">
                                          <p:stCondLst>
                                            <p:cond delay="0"/>
                                          </p:stCondLst>
                                        </p:cTn>
                                        <p:tgtEl>
                                          <p:spTgt spid="84"/>
                                        </p:tgtEl>
                                        <p:attrNameLst>
                                          <p:attrName>style.visibility</p:attrName>
                                        </p:attrNameLst>
                                      </p:cBhvr>
                                      <p:to>
                                        <p:strVal val="visible"/>
                                      </p:to>
                                    </p:set>
                                    <p:animEffect transition="in" filter="wipe(left)">
                                      <p:cBhvr>
                                        <p:cTn id="116" dur="500"/>
                                        <p:tgtEl>
                                          <p:spTgt spid="84"/>
                                        </p:tgtEl>
                                      </p:cBhvr>
                                    </p:animEffect>
                                  </p:childTnLst>
                                </p:cTn>
                              </p:par>
                            </p:childTnLst>
                          </p:cTn>
                        </p:par>
                        <p:par>
                          <p:cTn id="117" fill="hold">
                            <p:stCondLst>
                              <p:cond delay="7000"/>
                            </p:stCondLst>
                            <p:childTnLst>
                              <p:par>
                                <p:cTn id="118" presetID="31" presetClass="entr" presetSubtype="0" fill="hold" grpId="0" nodeType="afterEffect">
                                  <p:stCondLst>
                                    <p:cond delay="0"/>
                                  </p:stCondLst>
                                  <p:childTnLst>
                                    <p:set>
                                      <p:cBhvr>
                                        <p:cTn id="119" dur="1" fill="hold">
                                          <p:stCondLst>
                                            <p:cond delay="0"/>
                                          </p:stCondLst>
                                        </p:cTn>
                                        <p:tgtEl>
                                          <p:spTgt spid="97"/>
                                        </p:tgtEl>
                                        <p:attrNameLst>
                                          <p:attrName>style.visibility</p:attrName>
                                        </p:attrNameLst>
                                      </p:cBhvr>
                                      <p:to>
                                        <p:strVal val="visible"/>
                                      </p:to>
                                    </p:set>
                                    <p:anim calcmode="lin" valueType="num">
                                      <p:cBhvr>
                                        <p:cTn id="120" dur="300" fill="hold"/>
                                        <p:tgtEl>
                                          <p:spTgt spid="97"/>
                                        </p:tgtEl>
                                        <p:attrNameLst>
                                          <p:attrName>ppt_w</p:attrName>
                                        </p:attrNameLst>
                                      </p:cBhvr>
                                      <p:tavLst>
                                        <p:tav tm="0">
                                          <p:val>
                                            <p:fltVal val="0.000000"/>
                                          </p:val>
                                        </p:tav>
                                        <p:tav tm="100000">
                                          <p:val>
                                            <p:strVal val="#ppt_w"/>
                                          </p:val>
                                        </p:tav>
                                      </p:tavLst>
                                    </p:anim>
                                    <p:anim calcmode="lin" valueType="num">
                                      <p:cBhvr>
                                        <p:cTn id="121" dur="300" fill="hold"/>
                                        <p:tgtEl>
                                          <p:spTgt spid="97"/>
                                        </p:tgtEl>
                                        <p:attrNameLst>
                                          <p:attrName>ppt_h</p:attrName>
                                        </p:attrNameLst>
                                      </p:cBhvr>
                                      <p:tavLst>
                                        <p:tav tm="0">
                                          <p:val>
                                            <p:fltVal val="0.000000"/>
                                          </p:val>
                                        </p:tav>
                                        <p:tav tm="100000">
                                          <p:val>
                                            <p:strVal val="#ppt_h"/>
                                          </p:val>
                                        </p:tav>
                                      </p:tavLst>
                                    </p:anim>
                                    <p:anim calcmode="lin" valueType="num">
                                      <p:cBhvr>
                                        <p:cTn id="122" dur="300" fill="hold"/>
                                        <p:tgtEl>
                                          <p:spTgt spid="97"/>
                                        </p:tgtEl>
                                        <p:attrNameLst>
                                          <p:attrName>style.rotation</p:attrName>
                                        </p:attrNameLst>
                                      </p:cBhvr>
                                      <p:tavLst>
                                        <p:tav tm="0">
                                          <p:val>
                                            <p:fltVal val="90.000000"/>
                                          </p:val>
                                        </p:tav>
                                        <p:tav tm="100000">
                                          <p:val>
                                            <p:fltVal val="0.000000"/>
                                          </p:val>
                                        </p:tav>
                                      </p:tavLst>
                                    </p:anim>
                                    <p:animEffect transition="in" filter="fade">
                                      <p:cBhvr>
                                        <p:cTn id="123" dur="300"/>
                                        <p:tgtEl>
                                          <p:spTgt spid="97"/>
                                        </p:tgtEl>
                                      </p:cBhvr>
                                    </p:animEffect>
                                  </p:childTnLst>
                                </p:cTn>
                              </p:par>
                            </p:childTnLst>
                          </p:cTn>
                        </p:par>
                        <p:par>
                          <p:cTn id="124" fill="hold">
                            <p:stCondLst>
                              <p:cond delay="7500"/>
                            </p:stCondLst>
                            <p:childTnLst>
                              <p:par>
                                <p:cTn id="125" presetID="22" presetClass="entr" presetSubtype="8" fill="hold" grpId="0" nodeType="afterEffect">
                                  <p:stCondLst>
                                    <p:cond delay="0"/>
                                  </p:stCondLst>
                                  <p:childTnLst>
                                    <p:set>
                                      <p:cBhvr>
                                        <p:cTn id="126" dur="1" fill="hold">
                                          <p:stCondLst>
                                            <p:cond delay="0"/>
                                          </p:stCondLst>
                                        </p:cTn>
                                        <p:tgtEl>
                                          <p:spTgt spid="91"/>
                                        </p:tgtEl>
                                        <p:attrNameLst>
                                          <p:attrName>style.visibility</p:attrName>
                                        </p:attrNameLst>
                                      </p:cBhvr>
                                      <p:to>
                                        <p:strVal val="visible"/>
                                      </p:to>
                                    </p:set>
                                    <p:animEffect transition="in" filter="wipe(left)">
                                      <p:cBhvr>
                                        <p:cTn id="127" dur="500"/>
                                        <p:tgtEl>
                                          <p:spTgt spid="91"/>
                                        </p:tgtEl>
                                      </p:cBhvr>
                                    </p:animEffect>
                                  </p:childTnLst>
                                </p:cTn>
                              </p:par>
                              <p:par>
                                <p:cTn id="128" presetID="22" presetClass="entr" presetSubtype="8" fill="hold" grpId="0" nodeType="withEffect">
                                  <p:stCondLst>
                                    <p:cond delay="0"/>
                                  </p:stCondLst>
                                  <p:childTnLst>
                                    <p:set>
                                      <p:cBhvr>
                                        <p:cTn id="129" dur="1" fill="hold">
                                          <p:stCondLst>
                                            <p:cond delay="0"/>
                                          </p:stCondLst>
                                        </p:cTn>
                                        <p:tgtEl>
                                          <p:spTgt spid="85"/>
                                        </p:tgtEl>
                                        <p:attrNameLst>
                                          <p:attrName>style.visibility</p:attrName>
                                        </p:attrNameLst>
                                      </p:cBhvr>
                                      <p:to>
                                        <p:strVal val="visible"/>
                                      </p:to>
                                    </p:set>
                                    <p:animEffect transition="in" filter="wipe(left)">
                                      <p:cBhvr>
                                        <p:cTn id="130" dur="500"/>
                                        <p:tgtEl>
                                          <p:spTgt spid="85"/>
                                        </p:tgtEl>
                                      </p:cBhvr>
                                    </p:animEffect>
                                  </p:childTnLst>
                                </p:cTn>
                              </p:par>
                            </p:childTnLst>
                          </p:cTn>
                        </p:par>
                        <p:par>
                          <p:cTn id="131" fill="hold">
                            <p:stCondLst>
                              <p:cond delay="8000"/>
                            </p:stCondLst>
                            <p:childTnLst>
                              <p:par>
                                <p:cTn id="132" presetID="31" presetClass="entr" presetSubtype="0" fill="hold" grpId="0" nodeType="afterEffect">
                                  <p:stCondLst>
                                    <p:cond delay="0"/>
                                  </p:stCondLst>
                                  <p:childTnLst>
                                    <p:set>
                                      <p:cBhvr>
                                        <p:cTn id="133" dur="1" fill="hold">
                                          <p:stCondLst>
                                            <p:cond delay="0"/>
                                          </p:stCondLst>
                                        </p:cTn>
                                        <p:tgtEl>
                                          <p:spTgt spid="98"/>
                                        </p:tgtEl>
                                        <p:attrNameLst>
                                          <p:attrName>style.visibility</p:attrName>
                                        </p:attrNameLst>
                                      </p:cBhvr>
                                      <p:to>
                                        <p:strVal val="visible"/>
                                      </p:to>
                                    </p:set>
                                    <p:anim calcmode="lin" valueType="num">
                                      <p:cBhvr>
                                        <p:cTn id="134" dur="300" fill="hold"/>
                                        <p:tgtEl>
                                          <p:spTgt spid="98"/>
                                        </p:tgtEl>
                                        <p:attrNameLst>
                                          <p:attrName>ppt_w</p:attrName>
                                        </p:attrNameLst>
                                      </p:cBhvr>
                                      <p:tavLst>
                                        <p:tav tm="0">
                                          <p:val>
                                            <p:fltVal val="0.000000"/>
                                          </p:val>
                                        </p:tav>
                                        <p:tav tm="100000">
                                          <p:val>
                                            <p:strVal val="#ppt_w"/>
                                          </p:val>
                                        </p:tav>
                                      </p:tavLst>
                                    </p:anim>
                                    <p:anim calcmode="lin" valueType="num">
                                      <p:cBhvr>
                                        <p:cTn id="135" dur="300" fill="hold"/>
                                        <p:tgtEl>
                                          <p:spTgt spid="98"/>
                                        </p:tgtEl>
                                        <p:attrNameLst>
                                          <p:attrName>ppt_h</p:attrName>
                                        </p:attrNameLst>
                                      </p:cBhvr>
                                      <p:tavLst>
                                        <p:tav tm="0">
                                          <p:val>
                                            <p:fltVal val="0.000000"/>
                                          </p:val>
                                        </p:tav>
                                        <p:tav tm="100000">
                                          <p:val>
                                            <p:strVal val="#ppt_h"/>
                                          </p:val>
                                        </p:tav>
                                      </p:tavLst>
                                    </p:anim>
                                    <p:anim calcmode="lin" valueType="num">
                                      <p:cBhvr>
                                        <p:cTn id="136" dur="300" fill="hold"/>
                                        <p:tgtEl>
                                          <p:spTgt spid="98"/>
                                        </p:tgtEl>
                                        <p:attrNameLst>
                                          <p:attrName>style.rotation</p:attrName>
                                        </p:attrNameLst>
                                      </p:cBhvr>
                                      <p:tavLst>
                                        <p:tav tm="0">
                                          <p:val>
                                            <p:fltVal val="90.000000"/>
                                          </p:val>
                                        </p:tav>
                                        <p:tav tm="100000">
                                          <p:val>
                                            <p:fltVal val="0.000000"/>
                                          </p:val>
                                        </p:tav>
                                      </p:tavLst>
                                    </p:anim>
                                    <p:animEffect transition="in" filter="fade">
                                      <p:cBhvr>
                                        <p:cTn id="137" dur="300"/>
                                        <p:tgtEl>
                                          <p:spTgt spid="98"/>
                                        </p:tgtEl>
                                      </p:cBhvr>
                                    </p:animEffect>
                                  </p:childTnLst>
                                </p:cTn>
                              </p:par>
                            </p:childTnLst>
                          </p:cTn>
                        </p:par>
                        <p:par>
                          <p:cTn id="138" fill="hold">
                            <p:stCondLst>
                              <p:cond delay="8500"/>
                            </p:stCondLst>
                            <p:childTnLst>
                              <p:par>
                                <p:cTn id="139" presetID="22" presetClass="entr" presetSubtype="8" fill="hold" grpId="0" nodeType="afterEffect">
                                  <p:stCondLst>
                                    <p:cond delay="0"/>
                                  </p:stCondLst>
                                  <p:childTnLst>
                                    <p:set>
                                      <p:cBhvr>
                                        <p:cTn id="140" dur="1" fill="hold">
                                          <p:stCondLst>
                                            <p:cond delay="0"/>
                                          </p:stCondLst>
                                        </p:cTn>
                                        <p:tgtEl>
                                          <p:spTgt spid="92"/>
                                        </p:tgtEl>
                                        <p:attrNameLst>
                                          <p:attrName>style.visibility</p:attrName>
                                        </p:attrNameLst>
                                      </p:cBhvr>
                                      <p:to>
                                        <p:strVal val="visible"/>
                                      </p:to>
                                    </p:set>
                                    <p:animEffect transition="in" filter="wipe(left)">
                                      <p:cBhvr>
                                        <p:cTn id="141" dur="500"/>
                                        <p:tgtEl>
                                          <p:spTgt spid="92"/>
                                        </p:tgtEl>
                                      </p:cBhvr>
                                    </p:animEffect>
                                  </p:childTnLst>
                                </p:cTn>
                              </p:par>
                              <p:par>
                                <p:cTn id="142" presetID="22" presetClass="entr" presetSubtype="8" fill="hold" grpId="0" nodeType="withEffect">
                                  <p:stCondLst>
                                    <p:cond delay="0"/>
                                  </p:stCondLst>
                                  <p:childTnLst>
                                    <p:set>
                                      <p:cBhvr>
                                        <p:cTn id="143" dur="1" fill="hold">
                                          <p:stCondLst>
                                            <p:cond delay="0"/>
                                          </p:stCondLst>
                                        </p:cTn>
                                        <p:tgtEl>
                                          <p:spTgt spid="86"/>
                                        </p:tgtEl>
                                        <p:attrNameLst>
                                          <p:attrName>style.visibility</p:attrName>
                                        </p:attrNameLst>
                                      </p:cBhvr>
                                      <p:to>
                                        <p:strVal val="visible"/>
                                      </p:to>
                                    </p:set>
                                    <p:animEffect transition="in" filter="wipe(left)">
                                      <p:cBhvr>
                                        <p:cTn id="144" dur="500"/>
                                        <p:tgtEl>
                                          <p:spTgt spid="86"/>
                                        </p:tgtEl>
                                      </p:cBhvr>
                                    </p:animEffect>
                                  </p:childTnLst>
                                </p:cTn>
                              </p:par>
                            </p:childTnLst>
                          </p:cTn>
                        </p:par>
                      </p:childTnLst>
                    </p:cTn>
                  </p:par>
                  <p:par>
                    <p:cTn id="145" fill="hold">
                      <p:stCondLst>
                        <p:cond delay="indefinite"/>
                      </p:stCondLst>
                      <p:childTnLst>
                        <p:par>
                          <p:cTn id="146" fill="hold">
                            <p:stCondLst>
                              <p:cond delay="0"/>
                            </p:stCondLst>
                            <p:childTnLst>
                              <p:par>
                                <p:cTn id="147" presetID="10" presetClass="entr" presetSubtype="0" fill="hold" grpId="0" nodeType="clickEffect">
                                  <p:stCondLst>
                                    <p:cond delay="0"/>
                                  </p:stCondLst>
                                  <p:childTnLst>
                                    <p:set>
                                      <p:cBhvr>
                                        <p:cTn id="148" dur="1" fill="hold">
                                          <p:stCondLst>
                                            <p:cond delay="0"/>
                                          </p:stCondLst>
                                        </p:cTn>
                                        <p:tgtEl>
                                          <p:spTgt spid="2"/>
                                        </p:tgtEl>
                                        <p:attrNameLst>
                                          <p:attrName>style.visibility</p:attrName>
                                        </p:attrNameLst>
                                      </p:cBhvr>
                                      <p:to>
                                        <p:strVal val="visible"/>
                                      </p:to>
                                    </p:set>
                                    <p:animEffect transition="in" filter="fade">
                                      <p:cBhvr>
                                        <p:cTn id="149" dur="500"/>
                                        <p:tgtEl>
                                          <p:spTgt spid="2"/>
                                        </p:tgtEl>
                                      </p:cBhvr>
                                    </p:animEffect>
                                  </p:childTnLst>
                                </p:cTn>
                              </p:par>
                              <p:par>
                                <p:cTn id="150" presetID="56" presetClass="path" presetSubtype="0" accel="50000" decel="50000" fill="hold" grpId="1" nodeType="withEffect">
                                  <p:stCondLst>
                                    <p:cond delay="0"/>
                                  </p:stCondLst>
                                  <p:childTnLst>
                                    <p:animMotion origin="layout" path="M -0.05793 0.11273 L -9.06014E-7 2.96296E-6 " pathEditMode="relative" rAng="0" ptsTypes="AA">
                                      <p:cBhvr>
                                        <p:cTn id="151" dur="2000" fill="hold"/>
                                        <p:tgtEl>
                                          <p:spTgt spid="2"/>
                                        </p:tgtEl>
                                        <p:attrNameLst>
                                          <p:attrName>ppt_x</p:attrName>
                                          <p:attrName>ppt_y</p:attrName>
                                        </p:attrNameLst>
                                      </p:cBhvr>
                                      <p:rCtr x="2800" y="-5600"/>
                                    </p:animMotion>
                                  </p:childTnLst>
                                </p:cTn>
                              </p:par>
                            </p:childTnLst>
                          </p:cTn>
                        </p:par>
                        <p:par>
                          <p:cTn id="152" fill="hold">
                            <p:stCondLst>
                              <p:cond delay="500"/>
                            </p:stCondLst>
                            <p:childTnLst>
                              <p:par>
                                <p:cTn id="153" presetID="26" presetClass="emph" presetSubtype="0" repeatCount="2000" fill="hold" grpId="2" nodeType="afterEffect">
                                  <p:stCondLst>
                                    <p:cond delay="0"/>
                                  </p:stCondLst>
                                  <p:childTnLst>
                                    <p:animEffect transition="out" filter="fade">
                                      <p:cBhvr>
                                        <p:cTn id="154" dur="500" tmFilter="0, 0; .2, .5; .8, .5; 1, 0"/>
                                        <p:tgtEl>
                                          <p:spTgt spid="75"/>
                                        </p:tgtEl>
                                      </p:cBhvr>
                                    </p:animEffect>
                                    <p:animScale>
                                      <p:cBhvr>
                                        <p:cTn id="155" dur="250" autoRev="1" fill="hold"/>
                                        <p:tgtEl>
                                          <p:spTgt spid="75"/>
                                        </p:tgtEl>
                                      </p:cBhvr>
                                      <p:by x="105000" y="105000"/>
                                    </p:animScale>
                                  </p:childTnLst>
                                </p:cTn>
                              </p:par>
                              <p:par>
                                <p:cTn id="156" presetID="26" presetClass="emph" presetSubtype="0" repeatCount="2000" fill="hold" grpId="1" nodeType="withEffect">
                                  <p:stCondLst>
                                    <p:cond delay="0"/>
                                  </p:stCondLst>
                                  <p:childTnLst>
                                    <p:animEffect transition="out" filter="fade">
                                      <p:cBhvr>
                                        <p:cTn id="157" dur="500" tmFilter="0, 0; .2, .5; .8, .5; 1, 0"/>
                                        <p:tgtEl>
                                          <p:spTgt spid="81"/>
                                        </p:tgtEl>
                                      </p:cBhvr>
                                    </p:animEffect>
                                    <p:animScale>
                                      <p:cBhvr>
                                        <p:cTn id="158" dur="250" autoRev="1" fill="hold"/>
                                        <p:tgtEl>
                                          <p:spTgt spid="81"/>
                                        </p:tgtEl>
                                      </p:cBhvr>
                                      <p:by x="105000" y="105000"/>
                                    </p:animScale>
                                  </p:childTnLst>
                                </p:cTn>
                              </p:par>
                              <p:par>
                                <p:cTn id="159" presetID="26" presetClass="emph" presetSubtype="0" repeatCount="2000" fill="hold" grpId="1" nodeType="withEffect">
                                  <p:stCondLst>
                                    <p:cond delay="0"/>
                                  </p:stCondLst>
                                  <p:childTnLst>
                                    <p:animEffect transition="out" filter="fade">
                                      <p:cBhvr>
                                        <p:cTn id="160" dur="500" tmFilter="0, 0; .2, .5; .8, .5; 1, 0"/>
                                        <p:tgtEl>
                                          <p:spTgt spid="87"/>
                                        </p:tgtEl>
                                      </p:cBhvr>
                                    </p:animEffect>
                                    <p:animScale>
                                      <p:cBhvr>
                                        <p:cTn id="161" dur="250" autoRev="1" fill="hold"/>
                                        <p:tgtEl>
                                          <p:spTgt spid="87"/>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2" grpId="1" animBg="1"/>
      <p:bldP spid="72" grpId="0" animBg="1"/>
      <p:bldP spid="73" grpId="0" animBg="1"/>
      <p:bldP spid="74" grpId="0" animBg="1"/>
      <p:bldP spid="75" grpId="0" animBg="1"/>
      <p:bldP spid="75" grpId="1" animBg="1"/>
      <p:bldP spid="75" grpId="2" animBg="1"/>
      <p:bldP spid="76" grpId="0" animBg="1"/>
      <p:bldP spid="76" grpId="1" animBg="1"/>
      <p:bldP spid="77" grpId="0" animBg="1"/>
      <p:bldP spid="77" grpId="1" animBg="1"/>
      <p:bldP spid="78" grpId="0" animBg="1"/>
      <p:bldP spid="78" grpId="1" animBg="1"/>
      <p:bldP spid="79" grpId="0" animBg="1"/>
      <p:bldP spid="79" grpId="1" animBg="1"/>
      <p:bldP spid="80" grpId="0" animBg="1"/>
      <p:bldP spid="80" grpId="1" animBg="1"/>
      <p:bldP spid="81" grpId="0" animBg="1"/>
      <p:bldP spid="81" grpId="1" animBg="1"/>
      <p:bldP spid="82" grpId="0" animBg="1"/>
      <p:bldP spid="83" grpId="0" animBg="1"/>
      <p:bldP spid="84" grpId="0" animBg="1"/>
      <p:bldP spid="85" grpId="0" animBg="1"/>
      <p:bldP spid="86" grpId="0" animBg="1"/>
      <p:bldP spid="87" grpId="0"/>
      <p:bldP spid="87" grpId="1"/>
      <p:bldP spid="88" grpId="0"/>
      <p:bldP spid="89" grpId="0"/>
      <p:bldP spid="90" grpId="0"/>
      <p:bldP spid="91" grpId="0"/>
      <p:bldP spid="92" grpId="0"/>
      <p:bldP spid="93" grpId="0"/>
      <p:bldP spid="94" grpId="0"/>
      <p:bldP spid="95" grpId="0"/>
      <p:bldP spid="96" grpId="0"/>
      <p:bldP spid="97" grpId="0"/>
      <p:bldP spid="98" grpId="0"/>
      <p:bldP spid="99" grpId="0" animBg="1"/>
      <p:bldP spid="101" grpId="0"/>
      <p:bldP spid="10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stretch>
            <a:fillRect/>
          </a:stretch>
        </a:blipFill>
        <a:effectLst/>
      </p:bgPr>
    </p:bg>
    <p:spTree>
      <p:nvGrpSpPr>
        <p:cNvPr id="1" name=""/>
        <p:cNvGrpSpPr/>
        <p:nvPr/>
      </p:nvGrpSpPr>
      <p:grpSpPr/>
      <p:sp>
        <p:nvSpPr>
          <p:cNvPr id="2" name="矩形 3"/>
          <p:cNvSpPr>
            <a:spLocks noChangeArrowheads="1"/>
          </p:cNvSpPr>
          <p:nvPr/>
        </p:nvSpPr>
        <p:spPr bwMode="auto">
          <a:xfrm>
            <a:off x="4763977" y="456820"/>
            <a:ext cx="1675130" cy="54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Impact" panose="020B0806030902050204" pitchFamily="34" charset="0"/>
              </a:rPr>
              <a:t>总体情况</a:t>
            </a:r>
            <a:endParaRPr lang="zh-CN" altLang="en-US" sz="2930" b="1" strike="noStrike" noProof="1" dirty="0">
              <a:solidFill>
                <a:schemeClr val="tx1">
                  <a:lumMod val="95000"/>
                  <a:lumOff val="5000"/>
                </a:schemeClr>
              </a:solidFill>
              <a:cs typeface="Arial" panose="020B0604020202020204" pitchFamily="34" charset="0"/>
            </a:endParaRPr>
          </a:p>
        </p:txBody>
      </p:sp>
      <p:grpSp>
        <p:nvGrpSpPr>
          <p:cNvPr id="3" name="组合 2"/>
          <p:cNvGrpSpPr/>
          <p:nvPr/>
        </p:nvGrpSpPr>
        <p:grpSpPr>
          <a:xfrm>
            <a:off x="4140200"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grpSp>
        <p:nvGrpSpPr>
          <p:cNvPr id="135" name="组合 134"/>
          <p:cNvGrpSpPr/>
          <p:nvPr/>
        </p:nvGrpSpPr>
        <p:grpSpPr>
          <a:xfrm>
            <a:off x="4638675" y="1146175"/>
            <a:ext cx="1920875" cy="1587500"/>
            <a:chOff x="6416419" y="1571349"/>
            <a:chExt cx="1031953" cy="860599"/>
          </a:xfrm>
        </p:grpSpPr>
        <p:sp>
          <p:nvSpPr>
            <p:cNvPr id="77" name="Teardrop 58"/>
            <p:cNvSpPr/>
            <p:nvPr/>
          </p:nvSpPr>
          <p:spPr>
            <a:xfrm rot="8100000">
              <a:off x="6487891" y="1571349"/>
              <a:ext cx="882869" cy="860599"/>
            </a:xfrm>
            <a:prstGeom prst="teardrop">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z="1400" strike="noStrike" noProof="1" dirty="0">
                <a:solidFill>
                  <a:schemeClr val="accent2">
                    <a:lumMod val="75000"/>
                  </a:schemeClr>
                </a:solidFill>
                <a:latin typeface="微软雅黑" panose="020B0503020204020204" pitchFamily="34" charset="-122"/>
                <a:ea typeface="微软雅黑" panose="020B0503020204020204" pitchFamily="34" charset="-122"/>
              </a:endParaRPr>
            </a:p>
          </p:txBody>
        </p:sp>
        <p:sp>
          <p:nvSpPr>
            <p:cNvPr id="15368" name="TextBox 117"/>
            <p:cNvSpPr txBox="1"/>
            <p:nvPr/>
          </p:nvSpPr>
          <p:spPr>
            <a:xfrm>
              <a:off x="6416419" y="1816552"/>
              <a:ext cx="1031953" cy="499836"/>
            </a:xfrm>
            <a:prstGeom prst="rect">
              <a:avLst/>
            </a:prstGeom>
            <a:noFill/>
            <a:ln w="9525">
              <a:noFill/>
            </a:ln>
          </p:spPr>
          <p:txBody>
            <a:bodyPr wrap="square" anchor="t" anchorCtr="0">
              <a:spAutoFit/>
            </a:bodyPr>
            <a:p>
              <a:pPr algn="ctr"/>
              <a:r>
                <a:rPr lang="zh-CN" altLang="zh-CN" b="1" dirty="0">
                  <a:solidFill>
                    <a:schemeClr val="bg1"/>
                  </a:solidFill>
                  <a:latin typeface="微软雅黑" panose="020B0503020204020204" pitchFamily="34" charset="-122"/>
                  <a:ea typeface="微软雅黑" panose="020B0503020204020204" pitchFamily="34" charset="-122"/>
                </a:rPr>
                <a:t>主动公开</a:t>
              </a:r>
              <a:endParaRPr lang="zh-CN" altLang="zh-CN" b="1" dirty="0">
                <a:solidFill>
                  <a:schemeClr val="bg1"/>
                </a:solidFill>
                <a:latin typeface="微软雅黑" panose="020B0503020204020204" pitchFamily="34" charset="-122"/>
                <a:ea typeface="微软雅黑" panose="020B0503020204020204" pitchFamily="34" charset="-122"/>
              </a:endParaRPr>
            </a:p>
            <a:p>
              <a:pPr algn="ctr"/>
              <a:endParaRPr lang="zh-CN" altLang="zh-CN" b="1" dirty="0">
                <a:solidFill>
                  <a:schemeClr val="bg1"/>
                </a:solidFill>
                <a:latin typeface="微软雅黑" panose="020B0503020204020204" pitchFamily="34" charset="-122"/>
                <a:ea typeface="微软雅黑" panose="020B0503020204020204" pitchFamily="34" charset="-122"/>
              </a:endParaRPr>
            </a:p>
            <a:p>
              <a:pPr algn="ctr"/>
              <a:r>
                <a:rPr lang="zh-CN" altLang="zh-CN" b="1" dirty="0">
                  <a:solidFill>
                    <a:schemeClr val="bg1"/>
                  </a:solidFill>
                  <a:latin typeface="微软雅黑" panose="020B0503020204020204" pitchFamily="34" charset="-122"/>
                  <a:ea typeface="微软雅黑" panose="020B0503020204020204" pitchFamily="34" charset="-122"/>
                </a:rPr>
                <a:t>情况</a:t>
              </a:r>
              <a:endParaRPr lang="zh-CN" altLang="zh-CN" dirty="0">
                <a:solidFill>
                  <a:schemeClr val="bg1"/>
                </a:solidFill>
                <a:latin typeface="Calibri" panose="020F0502020204030204" pitchFamily="34" charset="0"/>
                <a:ea typeface="宋体" panose="02010600030101010101" pitchFamily="2" charset="-122"/>
              </a:endParaRPr>
            </a:p>
          </p:txBody>
        </p:sp>
      </p:grpSp>
      <p:sp>
        <p:nvSpPr>
          <p:cNvPr id="15370" name="文本框 5"/>
          <p:cNvSpPr txBox="1"/>
          <p:nvPr/>
        </p:nvSpPr>
        <p:spPr>
          <a:xfrm>
            <a:off x="502285" y="3232785"/>
            <a:ext cx="4390390" cy="2861310"/>
          </a:xfrm>
          <a:prstGeom prst="rect">
            <a:avLst/>
          </a:prstGeom>
          <a:noFill/>
          <a:ln w="9525" cap="flat" cmpd="sng">
            <a:solidFill>
              <a:schemeClr val="tx2"/>
            </a:solidFill>
            <a:prstDash val="solid"/>
            <a:round/>
            <a:headEnd type="none" w="med" len="med"/>
            <a:tailEnd type="none" w="med" len="med"/>
          </a:ln>
        </p:spPr>
        <p:txBody>
          <a:bodyPr wrap="square" anchor="t" anchorCtr="0">
            <a:spAutoFit/>
          </a:bodyPr>
          <a:p>
            <a:r>
              <a:rPr lang="zh-CN" altLang="en-US">
                <a:latin typeface="黑体" panose="02010609060101010101" charset="-122"/>
                <a:ea typeface="黑体" panose="02010609060101010101" charset="-122"/>
              </a:rPr>
              <a:t>济宁市地震监测中心充分发挥政府信息公开平台的作用，聚焦法定主动公开内容，聚焦主责主业，着力推进地震领域重点信息公开。全年主动公开政府信息39项，其中具体发布情况为：法规文件14项，占35.90%；部门会议6项，占15.38%；财政预算4项，占10.26%；公共服务12项，占30.77%；人事信息1项，占2.56%；建议提案1项，占2.56%；其他法定信息1项，占2.56%。</a:t>
            </a:r>
            <a:endParaRPr lang="zh-CN" altLang="en-US">
              <a:latin typeface="黑体" panose="02010609060101010101" charset="-122"/>
              <a:ea typeface="黑体" panose="02010609060101010101" charset="-122"/>
            </a:endParaRPr>
          </a:p>
        </p:txBody>
      </p:sp>
      <p:pic>
        <p:nvPicPr>
          <p:cNvPr id="6" name="图片 5"/>
          <p:cNvPicPr>
            <a:picLocks noChangeAspect="1"/>
          </p:cNvPicPr>
          <p:nvPr/>
        </p:nvPicPr>
        <p:blipFill>
          <a:blip r:embed="rId2"/>
          <a:stretch>
            <a:fillRect/>
          </a:stretch>
        </p:blipFill>
        <p:spPr>
          <a:xfrm>
            <a:off x="6946900" y="2618105"/>
            <a:ext cx="4645025" cy="3790950"/>
          </a:xfrm>
          <a:prstGeom prst="rect">
            <a:avLst/>
          </a:prstGeom>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par>
                                <p:cTn id="12" presetID="47" presetClass="entr" presetSubtype="0" fill="hold" nodeType="withEffect">
                                  <p:stCondLst>
                                    <p:cond delay="0"/>
                                  </p:stCondLst>
                                  <p:childTnLst>
                                    <p:set>
                                      <p:cBhvr>
                                        <p:cTn id="13" dur="1" fill="hold">
                                          <p:stCondLst>
                                            <p:cond delay="0"/>
                                          </p:stCondLst>
                                        </p:cTn>
                                        <p:tgtEl>
                                          <p:spTgt spid="135"/>
                                        </p:tgtEl>
                                        <p:attrNameLst>
                                          <p:attrName>style.visibility</p:attrName>
                                        </p:attrNameLst>
                                      </p:cBhvr>
                                      <p:to>
                                        <p:strVal val="visible"/>
                                      </p:to>
                                    </p:set>
                                    <p:animEffect transition="in" filter="fade">
                                      <p:cBhvr>
                                        <p:cTn id="14" dur="500"/>
                                        <p:tgtEl>
                                          <p:spTgt spid="135"/>
                                        </p:tgtEl>
                                      </p:cBhvr>
                                    </p:animEffect>
                                    <p:anim calcmode="lin" valueType="num">
                                      <p:cBhvr>
                                        <p:cTn id="15" dur="500" fill="hold"/>
                                        <p:tgtEl>
                                          <p:spTgt spid="135"/>
                                        </p:tgtEl>
                                        <p:attrNameLst>
                                          <p:attrName>ppt_x</p:attrName>
                                        </p:attrNameLst>
                                      </p:cBhvr>
                                      <p:tavLst>
                                        <p:tav tm="0">
                                          <p:val>
                                            <p:strVal val="#ppt_x"/>
                                          </p:val>
                                        </p:tav>
                                        <p:tav tm="100000">
                                          <p:val>
                                            <p:strVal val="#ppt_x"/>
                                          </p:val>
                                        </p:tav>
                                      </p:tavLst>
                                    </p:anim>
                                    <p:anim calcmode="lin" valueType="num">
                                      <p:cBhvr>
                                        <p:cTn id="16" dur="500" fill="hold"/>
                                        <p:tgtEl>
                                          <p:spTgt spid="1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矩形 3"/>
          <p:cNvSpPr>
            <a:spLocks noChangeArrowheads="1"/>
          </p:cNvSpPr>
          <p:nvPr/>
        </p:nvSpPr>
        <p:spPr bwMode="auto">
          <a:xfrm>
            <a:off x="4763977" y="456820"/>
            <a:ext cx="1675130" cy="54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Impact" panose="020B0806030902050204" pitchFamily="34" charset="0"/>
              </a:rPr>
              <a:t>总体情况</a:t>
            </a:r>
            <a:endParaRPr lang="zh-CN" altLang="en-US" sz="2935" strike="noStrike" noProof="1">
              <a:ln w="22225">
                <a:solidFill>
                  <a:schemeClr val="accent2"/>
                </a:solidFill>
                <a:prstDash val="solid"/>
              </a:ln>
              <a:solidFill>
                <a:schemeClr val="accent2">
                  <a:lumMod val="40000"/>
                  <a:lumOff val="60000"/>
                </a:schemeClr>
              </a:solidFill>
            </a:endParaRPr>
          </a:p>
        </p:txBody>
      </p:sp>
      <p:grpSp>
        <p:nvGrpSpPr>
          <p:cNvPr id="3" name="组合 2"/>
          <p:cNvGrpSpPr/>
          <p:nvPr/>
        </p:nvGrpSpPr>
        <p:grpSpPr>
          <a:xfrm>
            <a:off x="4140200"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grpSp>
        <p:nvGrpSpPr>
          <p:cNvPr id="135" name="组合 134"/>
          <p:cNvGrpSpPr/>
          <p:nvPr/>
        </p:nvGrpSpPr>
        <p:grpSpPr>
          <a:xfrm>
            <a:off x="4638675" y="1146175"/>
            <a:ext cx="1920875" cy="1587500"/>
            <a:chOff x="6416419" y="1571349"/>
            <a:chExt cx="1031953" cy="860599"/>
          </a:xfrm>
        </p:grpSpPr>
        <p:sp>
          <p:nvSpPr>
            <p:cNvPr id="77" name="Teardrop 58"/>
            <p:cNvSpPr/>
            <p:nvPr/>
          </p:nvSpPr>
          <p:spPr>
            <a:xfrm rot="8100000">
              <a:off x="6487891" y="1571349"/>
              <a:ext cx="882869" cy="860599"/>
            </a:xfrm>
            <a:prstGeom prst="teardrop">
              <a:avLst/>
            </a:prstGeom>
            <a:solidFill>
              <a:schemeClr val="accent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en-US" sz="1400" strike="noStrike" noProof="1" dirty="0">
                <a:solidFill>
                  <a:schemeClr val="accent2">
                    <a:lumMod val="75000"/>
                  </a:schemeClr>
                </a:solidFill>
                <a:latin typeface="微软雅黑" panose="020B0503020204020204" pitchFamily="34" charset="-122"/>
                <a:ea typeface="微软雅黑" panose="020B0503020204020204" pitchFamily="34" charset="-122"/>
              </a:endParaRPr>
            </a:p>
          </p:txBody>
        </p:sp>
        <p:sp>
          <p:nvSpPr>
            <p:cNvPr id="17416" name="TextBox 117"/>
            <p:cNvSpPr txBox="1"/>
            <p:nvPr/>
          </p:nvSpPr>
          <p:spPr>
            <a:xfrm>
              <a:off x="6416419" y="1816552"/>
              <a:ext cx="1031953" cy="499836"/>
            </a:xfrm>
            <a:prstGeom prst="rect">
              <a:avLst/>
            </a:prstGeom>
            <a:noFill/>
            <a:ln w="9525">
              <a:noFill/>
            </a:ln>
          </p:spPr>
          <p:txBody>
            <a:bodyPr wrap="square" anchor="t" anchorCtr="0">
              <a:spAutoFit/>
            </a:bodyPr>
            <a:p>
              <a:pPr algn="ctr"/>
              <a:r>
                <a:rPr lang="zh-CN" altLang="zh-CN" b="1" dirty="0">
                  <a:solidFill>
                    <a:schemeClr val="bg1"/>
                  </a:solidFill>
                  <a:latin typeface="微软雅黑" panose="020B0503020204020204" pitchFamily="34" charset="-122"/>
                  <a:ea typeface="微软雅黑" panose="020B0503020204020204" pitchFamily="34" charset="-122"/>
                </a:rPr>
                <a:t>依申请公开</a:t>
              </a:r>
              <a:endParaRPr lang="zh-CN" altLang="zh-CN" b="1" dirty="0">
                <a:solidFill>
                  <a:schemeClr val="bg1"/>
                </a:solidFill>
                <a:latin typeface="微软雅黑" panose="020B0503020204020204" pitchFamily="34" charset="-122"/>
                <a:ea typeface="微软雅黑" panose="020B0503020204020204" pitchFamily="34" charset="-122"/>
              </a:endParaRPr>
            </a:p>
            <a:p>
              <a:pPr algn="ctr"/>
              <a:endParaRPr lang="zh-CN" altLang="zh-CN" b="1" dirty="0">
                <a:solidFill>
                  <a:schemeClr val="bg1"/>
                </a:solidFill>
                <a:latin typeface="微软雅黑" panose="020B0503020204020204" pitchFamily="34" charset="-122"/>
                <a:ea typeface="微软雅黑" panose="020B0503020204020204" pitchFamily="34" charset="-122"/>
              </a:endParaRPr>
            </a:p>
            <a:p>
              <a:pPr algn="ctr"/>
              <a:r>
                <a:rPr lang="zh-CN" altLang="zh-CN" b="1" dirty="0">
                  <a:solidFill>
                    <a:schemeClr val="bg1"/>
                  </a:solidFill>
                  <a:latin typeface="微软雅黑" panose="020B0503020204020204" pitchFamily="34" charset="-122"/>
                  <a:ea typeface="微软雅黑" panose="020B0503020204020204" pitchFamily="34" charset="-122"/>
                </a:rPr>
                <a:t>情况</a:t>
              </a:r>
              <a:endParaRPr lang="zh-CN" altLang="zh-CN" dirty="0">
                <a:solidFill>
                  <a:schemeClr val="bg1"/>
                </a:solidFill>
                <a:latin typeface="Calibri" panose="020F0502020204030204" pitchFamily="34" charset="0"/>
                <a:ea typeface="宋体" panose="02010600030101010101" pitchFamily="2" charset="-122"/>
              </a:endParaRPr>
            </a:p>
          </p:txBody>
        </p:sp>
      </p:grpSp>
      <p:sp>
        <p:nvSpPr>
          <p:cNvPr id="17417" name="文本框 6"/>
          <p:cNvSpPr txBox="1"/>
          <p:nvPr/>
        </p:nvSpPr>
        <p:spPr>
          <a:xfrm>
            <a:off x="1737995" y="3406775"/>
            <a:ext cx="8715375" cy="2553335"/>
          </a:xfrm>
          <a:prstGeom prst="rect">
            <a:avLst/>
          </a:prstGeom>
          <a:noFill/>
          <a:ln w="9525" cap="flat" cmpd="sng">
            <a:solidFill>
              <a:schemeClr val="tx2"/>
            </a:solidFill>
            <a:prstDash val="solid"/>
            <a:round/>
            <a:headEnd type="none" w="med" len="med"/>
            <a:tailEnd type="none" w="med" len="med"/>
          </a:ln>
        </p:spPr>
        <p:txBody>
          <a:bodyPr wrap="square" anchor="t" anchorCtr="0">
            <a:spAutoFit/>
          </a:bodyPr>
          <a:p>
            <a:pPr algn="just"/>
            <a:r>
              <a:rPr sz="3200">
                <a:latin typeface="黑体" panose="02010609060101010101" charset="-122"/>
                <a:ea typeface="黑体" panose="02010609060101010101" charset="-122"/>
              </a:rPr>
              <a:t>持续完善依申请公开的受理途径和办理机制,严格依法规范办理依申请信息公开，充分保障群众知情权，在法律和政策允许的范围，尽最大可能满足申请人的信息需求。2023年，我中心未收到关于政府信息公开的申请。</a:t>
            </a:r>
            <a:endParaRPr sz="3200">
              <a:latin typeface="黑体" panose="02010609060101010101" charset="-122"/>
              <a:ea typeface="黑体" panose="02010609060101010101" charset="-122"/>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par>
                                <p:cTn id="12" presetID="47" presetClass="entr" presetSubtype="0" fill="hold" nodeType="withEffect">
                                  <p:stCondLst>
                                    <p:cond delay="0"/>
                                  </p:stCondLst>
                                  <p:childTnLst>
                                    <p:set>
                                      <p:cBhvr>
                                        <p:cTn id="13" dur="1" fill="hold">
                                          <p:stCondLst>
                                            <p:cond delay="0"/>
                                          </p:stCondLst>
                                        </p:cTn>
                                        <p:tgtEl>
                                          <p:spTgt spid="135"/>
                                        </p:tgtEl>
                                        <p:attrNameLst>
                                          <p:attrName>style.visibility</p:attrName>
                                        </p:attrNameLst>
                                      </p:cBhvr>
                                      <p:to>
                                        <p:strVal val="visible"/>
                                      </p:to>
                                    </p:set>
                                    <p:animEffect transition="in" filter="fade">
                                      <p:cBhvr>
                                        <p:cTn id="14" dur="500"/>
                                        <p:tgtEl>
                                          <p:spTgt spid="135"/>
                                        </p:tgtEl>
                                      </p:cBhvr>
                                    </p:animEffect>
                                    <p:anim calcmode="lin" valueType="num">
                                      <p:cBhvr>
                                        <p:cTn id="15" dur="500" fill="hold"/>
                                        <p:tgtEl>
                                          <p:spTgt spid="135"/>
                                        </p:tgtEl>
                                        <p:attrNameLst>
                                          <p:attrName>ppt_x</p:attrName>
                                        </p:attrNameLst>
                                      </p:cBhvr>
                                      <p:tavLst>
                                        <p:tav tm="0">
                                          <p:val>
                                            <p:strVal val="#ppt_x"/>
                                          </p:val>
                                        </p:tav>
                                        <p:tav tm="100000">
                                          <p:val>
                                            <p:strVal val="#ppt_x"/>
                                          </p:val>
                                        </p:tav>
                                      </p:tavLst>
                                    </p:anim>
                                    <p:anim calcmode="lin" valueType="num">
                                      <p:cBhvr>
                                        <p:cTn id="16" dur="500" fill="hold"/>
                                        <p:tgtEl>
                                          <p:spTgt spid="13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1"/>
          <a:srcRect/>
          <a:stretch>
            <a:fillRect t="-6000" b="-6000"/>
          </a:stretch>
        </a:blipFill>
        <a:effectLst/>
      </p:bgPr>
    </p:bg>
    <p:spTree>
      <p:nvGrpSpPr>
        <p:cNvPr id="1" name=""/>
        <p:cNvGrpSpPr/>
        <p:nvPr/>
      </p:nvGrpSpPr>
      <p:grpSpPr/>
      <p:sp>
        <p:nvSpPr>
          <p:cNvPr id="2" name="矩形 3"/>
          <p:cNvSpPr>
            <a:spLocks noChangeArrowheads="1"/>
          </p:cNvSpPr>
          <p:nvPr/>
        </p:nvSpPr>
        <p:spPr bwMode="auto">
          <a:xfrm>
            <a:off x="4763977" y="456820"/>
            <a:ext cx="1675130" cy="54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Impact" panose="020B0806030902050204" pitchFamily="34" charset="0"/>
              </a:rPr>
              <a:t>总体情况</a:t>
            </a:r>
            <a:endParaRPr lang="zh-CN" altLang="en-US" sz="2935" b="1" strike="noStrike" noProof="1" dirty="0">
              <a:solidFill>
                <a:schemeClr val="tx1">
                  <a:lumMod val="95000"/>
                  <a:lumOff val="5000"/>
                </a:schemeClr>
              </a:solidFill>
              <a:latin typeface="Arial" panose="020B0604020202020204" pitchFamily="34" charset="0"/>
              <a:cs typeface="Arial" panose="020B0604020202020204" pitchFamily="34" charset="0"/>
            </a:endParaRPr>
          </a:p>
        </p:txBody>
      </p:sp>
      <p:grpSp>
        <p:nvGrpSpPr>
          <p:cNvPr id="3" name="组合 2"/>
          <p:cNvGrpSpPr/>
          <p:nvPr/>
        </p:nvGrpSpPr>
        <p:grpSpPr>
          <a:xfrm>
            <a:off x="4140200"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sp>
        <p:nvSpPr>
          <p:cNvPr id="6" name="箭头3"/>
          <p:cNvSpPr/>
          <p:nvPr/>
        </p:nvSpPr>
        <p:spPr bwMode="gray">
          <a:xfrm flipV="1">
            <a:off x="2925763" y="3808413"/>
            <a:ext cx="1206500" cy="1677988"/>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2">
              <a:lumMod val="75000"/>
            </a:schemeClr>
          </a:solidFill>
          <a:ln>
            <a:noFill/>
          </a:ln>
          <a:effectLst/>
        </p:spPr>
        <p:txBody>
          <a:bodyPr wrap="none" anchor="ctr">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defRPr/>
            </a:pPr>
            <a:endParaRPr lang="zh-CN" altLang="en-US" sz="1350" strike="noStrike" noProof="1">
              <a:solidFill>
                <a:sysClr val="windowText" lastClr="000000"/>
              </a:solidFill>
              <a:latin typeface="Calibri" panose="020F0502020204030204"/>
              <a:ea typeface="宋体" panose="02010600030101010101" pitchFamily="2" charset="-122"/>
            </a:endParaRPr>
          </a:p>
        </p:txBody>
      </p:sp>
      <p:sp>
        <p:nvSpPr>
          <p:cNvPr id="7" name="箭头2"/>
          <p:cNvSpPr/>
          <p:nvPr/>
        </p:nvSpPr>
        <p:spPr bwMode="gray">
          <a:xfrm rot="16200000">
            <a:off x="3243263" y="3109913"/>
            <a:ext cx="358775" cy="1435100"/>
          </a:xfrm>
          <a:custGeom>
            <a:avLst/>
            <a:gdLst>
              <a:gd name="T0" fmla="*/ 37 w 142"/>
              <a:gd name="T1" fmla="*/ 1 h 604"/>
              <a:gd name="T2" fmla="*/ 45 w 142"/>
              <a:gd name="T3" fmla="*/ 472 h 604"/>
              <a:gd name="T4" fmla="*/ 0 w 142"/>
              <a:gd name="T5" fmla="*/ 474 h 604"/>
              <a:gd name="T6" fmla="*/ 72 w 142"/>
              <a:gd name="T7" fmla="*/ 604 h 604"/>
              <a:gd name="T8" fmla="*/ 142 w 142"/>
              <a:gd name="T9" fmla="*/ 474 h 604"/>
              <a:gd name="T10" fmla="*/ 100 w 142"/>
              <a:gd name="T11" fmla="*/ 474 h 604"/>
              <a:gd name="T12" fmla="*/ 99 w 142"/>
              <a:gd name="T13" fmla="*/ 0 h 604"/>
              <a:gd name="T14" fmla="*/ 37 w 142"/>
              <a:gd name="T15" fmla="*/ 1 h 604"/>
            </a:gdLst>
            <a:ahLst/>
            <a:cxnLst>
              <a:cxn ang="0">
                <a:pos x="T0" y="T1"/>
              </a:cxn>
              <a:cxn ang="0">
                <a:pos x="T2" y="T3"/>
              </a:cxn>
              <a:cxn ang="0">
                <a:pos x="T4" y="T5"/>
              </a:cxn>
              <a:cxn ang="0">
                <a:pos x="T6" y="T7"/>
              </a:cxn>
              <a:cxn ang="0">
                <a:pos x="T8" y="T9"/>
              </a:cxn>
              <a:cxn ang="0">
                <a:pos x="T10" y="T11"/>
              </a:cxn>
              <a:cxn ang="0">
                <a:pos x="T12" y="T13"/>
              </a:cxn>
              <a:cxn ang="0">
                <a:pos x="T14" y="T15"/>
              </a:cxn>
            </a:cxnLst>
            <a:rect l="0" t="0" r="r" b="b"/>
            <a:pathLst>
              <a:path w="142" h="604">
                <a:moveTo>
                  <a:pt x="37" y="1"/>
                </a:moveTo>
                <a:lnTo>
                  <a:pt x="45" y="472"/>
                </a:lnTo>
                <a:lnTo>
                  <a:pt x="0" y="474"/>
                </a:lnTo>
                <a:lnTo>
                  <a:pt x="72" y="604"/>
                </a:lnTo>
                <a:lnTo>
                  <a:pt x="142" y="474"/>
                </a:lnTo>
                <a:lnTo>
                  <a:pt x="100" y="474"/>
                </a:lnTo>
                <a:lnTo>
                  <a:pt x="99" y="0"/>
                </a:lnTo>
                <a:lnTo>
                  <a:pt x="37" y="1"/>
                </a:lnTo>
                <a:close/>
              </a:path>
            </a:pathLst>
          </a:custGeom>
          <a:solidFill>
            <a:schemeClr val="accent2">
              <a:lumMod val="75000"/>
            </a:schemeClr>
          </a:solidFill>
          <a:ln>
            <a:noFill/>
          </a:ln>
          <a:effectLst/>
        </p:spPr>
        <p:txBody>
          <a:bodyPr wrap="none" anchor="ctr">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defRPr/>
            </a:pPr>
            <a:endParaRPr lang="zh-CN" altLang="en-US" sz="1350" strike="noStrike" noProof="1">
              <a:solidFill>
                <a:sysClr val="windowText" lastClr="000000"/>
              </a:solidFill>
              <a:latin typeface="Calibri" panose="020F0502020204030204"/>
              <a:ea typeface="宋体" panose="02010600030101010101" pitchFamily="2" charset="-122"/>
            </a:endParaRPr>
          </a:p>
        </p:txBody>
      </p:sp>
      <p:sp>
        <p:nvSpPr>
          <p:cNvPr id="8" name="箭头1"/>
          <p:cNvSpPr/>
          <p:nvPr/>
        </p:nvSpPr>
        <p:spPr bwMode="gray">
          <a:xfrm>
            <a:off x="2917825" y="1976438"/>
            <a:ext cx="1206500" cy="1943100"/>
          </a:xfrm>
          <a:custGeom>
            <a:avLst/>
            <a:gdLst>
              <a:gd name="T0" fmla="*/ 118 w 933"/>
              <a:gd name="T1" fmla="*/ 1044 h 1182"/>
              <a:gd name="T2" fmla="*/ 128 w 933"/>
              <a:gd name="T3" fmla="*/ 340 h 1182"/>
              <a:gd name="T4" fmla="*/ 264 w 933"/>
              <a:gd name="T5" fmla="*/ 210 h 1182"/>
              <a:gd name="T6" fmla="*/ 720 w 933"/>
              <a:gd name="T7" fmla="*/ 202 h 1182"/>
              <a:gd name="T8" fmla="*/ 720 w 933"/>
              <a:gd name="T9" fmla="*/ 320 h 1182"/>
              <a:gd name="T10" fmla="*/ 933 w 933"/>
              <a:gd name="T11" fmla="*/ 153 h 1182"/>
              <a:gd name="T12" fmla="*/ 712 w 933"/>
              <a:gd name="T13" fmla="*/ 0 h 1182"/>
              <a:gd name="T14" fmla="*/ 714 w 933"/>
              <a:gd name="T15" fmla="*/ 92 h 1182"/>
              <a:gd name="T16" fmla="*/ 234 w 933"/>
              <a:gd name="T17" fmla="*/ 94 h 1182"/>
              <a:gd name="T18" fmla="*/ 0 w 933"/>
              <a:gd name="T19" fmla="*/ 298 h 1182"/>
              <a:gd name="T20" fmla="*/ 0 w 933"/>
              <a:gd name="T21" fmla="*/ 1058 h 1182"/>
              <a:gd name="T22" fmla="*/ 118 w 933"/>
              <a:gd name="T23" fmla="*/ 1044 h 118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Lst>
            <a:rect l="0" t="0" r="r" b="b"/>
            <a:pathLst>
              <a:path w="933" h="1182">
                <a:moveTo>
                  <a:pt x="118" y="1044"/>
                </a:moveTo>
                <a:lnTo>
                  <a:pt x="128" y="340"/>
                </a:lnTo>
                <a:cubicBezTo>
                  <a:pt x="134" y="214"/>
                  <a:pt x="182" y="212"/>
                  <a:pt x="264" y="210"/>
                </a:cubicBezTo>
                <a:lnTo>
                  <a:pt x="720" y="202"/>
                </a:lnTo>
                <a:lnTo>
                  <a:pt x="720" y="320"/>
                </a:lnTo>
                <a:lnTo>
                  <a:pt x="933" y="153"/>
                </a:lnTo>
                <a:lnTo>
                  <a:pt x="712" y="0"/>
                </a:lnTo>
                <a:lnTo>
                  <a:pt x="714" y="92"/>
                </a:lnTo>
                <a:cubicBezTo>
                  <a:pt x="714" y="92"/>
                  <a:pt x="406" y="94"/>
                  <a:pt x="234" y="94"/>
                </a:cubicBezTo>
                <a:cubicBezTo>
                  <a:pt x="60" y="96"/>
                  <a:pt x="2" y="156"/>
                  <a:pt x="0" y="298"/>
                </a:cubicBezTo>
                <a:lnTo>
                  <a:pt x="0" y="1058"/>
                </a:lnTo>
                <a:cubicBezTo>
                  <a:pt x="20" y="1182"/>
                  <a:pt x="93" y="1170"/>
                  <a:pt x="118" y="1044"/>
                </a:cubicBezTo>
                <a:close/>
              </a:path>
            </a:pathLst>
          </a:custGeom>
          <a:solidFill>
            <a:schemeClr val="accent2">
              <a:lumMod val="75000"/>
            </a:schemeClr>
          </a:solidFill>
          <a:ln>
            <a:noFill/>
          </a:ln>
          <a:effectLst/>
        </p:spPr>
        <p:txBody>
          <a:bodyPr wrap="none" anchor="ctr">
            <a:noAutofit/>
          </a:bodyPr>
          <a:ls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fontAlgn="auto">
              <a:defRPr/>
            </a:pPr>
            <a:endParaRPr lang="zh-CN" altLang="en-US" sz="1350" strike="noStrike" noProof="1">
              <a:solidFill>
                <a:sysClr val="windowText" lastClr="000000"/>
              </a:solidFill>
              <a:latin typeface="Calibri" panose="020F0502020204030204"/>
              <a:ea typeface="宋体" panose="02010600030101010101" pitchFamily="2" charset="-122"/>
            </a:endParaRPr>
          </a:p>
        </p:txBody>
      </p:sp>
      <p:sp>
        <p:nvSpPr>
          <p:cNvPr id="9" name="文本1"/>
          <p:cNvSpPr/>
          <p:nvPr/>
        </p:nvSpPr>
        <p:spPr>
          <a:xfrm>
            <a:off x="5643563" y="1547813"/>
            <a:ext cx="4699000" cy="1319212"/>
          </a:xfrm>
          <a:prstGeom prst="roundRect">
            <a:avLst>
              <a:gd name="adj" fmla="val 11505"/>
            </a:avLst>
          </a:prstGeom>
          <a:noFill/>
          <a:ln w="28575" cap="flat" cmpd="sng">
            <a:solidFill>
              <a:srgbClr val="0076A3"/>
            </a:solidFill>
            <a:prstDash val="solid"/>
            <a:round/>
            <a:headEnd type="none" w="med" len="med"/>
            <a:tailEnd type="none" w="med" len="med"/>
          </a:ln>
        </p:spPr>
        <p:txBody>
          <a:bodyPr anchor="ctr" anchorCtr="0"/>
          <a:p>
            <a:pPr>
              <a:lnSpc>
                <a:spcPct val="120000"/>
              </a:lnSpc>
            </a:pPr>
            <a:r>
              <a:rPr sz="1400" dirty="0">
                <a:solidFill>
                  <a:srgbClr val="314865"/>
                </a:solidFill>
                <a:latin typeface="微软雅黑" panose="020B0503020204020204" pitchFamily="34" charset="-122"/>
                <a:ea typeface="微软雅黑" panose="020B0503020204020204" pitchFamily="34" charset="-122"/>
              </a:rPr>
              <a:t>严格按照“谁公开、谁审查、谁负责”的原则规范审查程序，落实审查责任，确保政务公开内容无涉及国家秘密和无违反保密法律法规规定的事项，严格执行政府信息公开发布程序和渠道，切实做到信息源头可溯、风险可控，确保发布及时、准确、安全。</a:t>
            </a:r>
            <a:endParaRPr sz="1400" dirty="0">
              <a:solidFill>
                <a:srgbClr val="314865"/>
              </a:solidFill>
              <a:latin typeface="微软雅黑" panose="020B0503020204020204" pitchFamily="34" charset="-122"/>
              <a:ea typeface="微软雅黑" panose="020B0503020204020204" pitchFamily="34" charset="-122"/>
            </a:endParaRPr>
          </a:p>
        </p:txBody>
      </p:sp>
      <p:sp>
        <p:nvSpPr>
          <p:cNvPr id="10" name="标题1"/>
          <p:cNvSpPr/>
          <p:nvPr/>
        </p:nvSpPr>
        <p:spPr>
          <a:xfrm>
            <a:off x="4271963" y="1539875"/>
            <a:ext cx="1371600" cy="1327150"/>
          </a:xfrm>
          <a:prstGeom prst="roundRect">
            <a:avLst>
              <a:gd name="adj" fmla="val 11921"/>
            </a:avLst>
          </a:prstGeom>
          <a:solidFill>
            <a:srgbClr val="0076A3"/>
          </a:solidFill>
          <a:ln w="25400">
            <a:noFill/>
          </a:ln>
        </p:spPr>
        <p:txBody>
          <a:bodyPr anchor="ctr" anchorCtr="0"/>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信息管理</a:t>
            </a:r>
            <a:endParaRPr lang="zh-CN" altLang="en-US" sz="1600" b="1" dirty="0">
              <a:solidFill>
                <a:srgbClr val="F2F2F2"/>
              </a:solidFill>
              <a:latin typeface="微软雅黑" panose="020B0503020204020204" pitchFamily="34" charset="-122"/>
              <a:ea typeface="微软雅黑" panose="020B0503020204020204" pitchFamily="34" charset="-122"/>
            </a:endParaRPr>
          </a:p>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情况</a:t>
            </a:r>
            <a:endParaRPr lang="zh-CN" altLang="en-US" sz="1600" b="1" dirty="0">
              <a:solidFill>
                <a:srgbClr val="F2F2F2"/>
              </a:solidFill>
              <a:latin typeface="微软雅黑" panose="020B0503020204020204" pitchFamily="34" charset="-122"/>
              <a:ea typeface="微软雅黑" panose="020B0503020204020204" pitchFamily="34" charset="-122"/>
            </a:endParaRPr>
          </a:p>
        </p:txBody>
      </p:sp>
      <p:sp>
        <p:nvSpPr>
          <p:cNvPr id="11" name="文本2"/>
          <p:cNvSpPr/>
          <p:nvPr/>
        </p:nvSpPr>
        <p:spPr>
          <a:xfrm>
            <a:off x="5613400" y="3048000"/>
            <a:ext cx="4759960" cy="1715770"/>
          </a:xfrm>
          <a:prstGeom prst="roundRect">
            <a:avLst>
              <a:gd name="adj" fmla="val 11505"/>
            </a:avLst>
          </a:prstGeom>
          <a:noFill/>
          <a:ln w="28575" cap="flat" cmpd="sng">
            <a:solidFill>
              <a:srgbClr val="0076A3"/>
            </a:solidFill>
            <a:prstDash val="solid"/>
            <a:round/>
            <a:headEnd type="none" w="med" len="med"/>
            <a:tailEnd type="none" w="med" len="med"/>
          </a:ln>
        </p:spPr>
        <p:txBody>
          <a:bodyPr anchor="ctr" anchorCtr="0"/>
          <a:p>
            <a:pPr>
              <a:lnSpc>
                <a:spcPct val="120000"/>
              </a:lnSpc>
            </a:pPr>
            <a:r>
              <a:rPr lang="zh-CN" altLang="en-US" sz="1400" dirty="0">
                <a:solidFill>
                  <a:srgbClr val="314865"/>
                </a:solidFill>
                <a:latin typeface="微软雅黑" panose="020B0503020204020204" pitchFamily="34" charset="-122"/>
                <a:ea typeface="微软雅黑" panose="020B0503020204020204" pitchFamily="34" charset="-122"/>
              </a:rPr>
              <a:t>我中心现有政务新媒体账号1个（济宁市地震监测中心），正常运营并按照政务新媒体规定及时发布转发和原创信息。</a:t>
            </a:r>
            <a:endParaRPr lang="zh-CN" altLang="en-US" sz="1400" dirty="0">
              <a:solidFill>
                <a:srgbClr val="314865"/>
              </a:solidFill>
              <a:latin typeface="微软雅黑" panose="020B0503020204020204" pitchFamily="34" charset="-122"/>
              <a:ea typeface="微软雅黑" panose="020B0503020204020204" pitchFamily="34" charset="-122"/>
            </a:endParaRPr>
          </a:p>
        </p:txBody>
      </p:sp>
      <p:sp>
        <p:nvSpPr>
          <p:cNvPr id="12" name="标题2"/>
          <p:cNvSpPr/>
          <p:nvPr/>
        </p:nvSpPr>
        <p:spPr>
          <a:xfrm>
            <a:off x="4271963" y="3151188"/>
            <a:ext cx="1371600" cy="1314450"/>
          </a:xfrm>
          <a:prstGeom prst="roundRect">
            <a:avLst>
              <a:gd name="adj" fmla="val 11921"/>
            </a:avLst>
          </a:prstGeom>
          <a:solidFill>
            <a:srgbClr val="0076A3"/>
          </a:solidFill>
          <a:ln w="25400">
            <a:noFill/>
          </a:ln>
        </p:spPr>
        <p:txBody>
          <a:bodyPr anchor="ctr" anchorCtr="0"/>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平台建设</a:t>
            </a:r>
            <a:endParaRPr lang="zh-CN" altLang="en-US" sz="1600" b="1" dirty="0">
              <a:solidFill>
                <a:srgbClr val="F2F2F2"/>
              </a:solidFill>
              <a:latin typeface="微软雅黑" panose="020B0503020204020204" pitchFamily="34" charset="-122"/>
              <a:ea typeface="微软雅黑" panose="020B0503020204020204" pitchFamily="34" charset="-122"/>
            </a:endParaRPr>
          </a:p>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情况</a:t>
            </a:r>
            <a:endParaRPr lang="zh-CN" altLang="zh-CN" sz="1600" b="1" dirty="0">
              <a:solidFill>
                <a:srgbClr val="F2F2F2"/>
              </a:solidFill>
              <a:latin typeface="微软雅黑" panose="020B0503020204020204" pitchFamily="34" charset="-122"/>
              <a:ea typeface="微软雅黑" panose="020B0503020204020204" pitchFamily="34" charset="-122"/>
            </a:endParaRPr>
          </a:p>
        </p:txBody>
      </p:sp>
      <p:sp>
        <p:nvSpPr>
          <p:cNvPr id="13" name="文本3"/>
          <p:cNvSpPr/>
          <p:nvPr/>
        </p:nvSpPr>
        <p:spPr>
          <a:xfrm>
            <a:off x="5643880" y="4945380"/>
            <a:ext cx="4699000" cy="1711325"/>
          </a:xfrm>
          <a:prstGeom prst="roundRect">
            <a:avLst>
              <a:gd name="adj" fmla="val 11505"/>
            </a:avLst>
          </a:prstGeom>
          <a:noFill/>
          <a:ln w="28575" cap="flat" cmpd="sng">
            <a:solidFill>
              <a:srgbClr val="0076A3"/>
            </a:solidFill>
            <a:prstDash val="solid"/>
            <a:round/>
            <a:headEnd type="none" w="med" len="med"/>
            <a:tailEnd type="none" w="med" len="med"/>
          </a:ln>
        </p:spPr>
        <p:txBody>
          <a:bodyPr anchor="ctr" anchorCtr="0"/>
          <a:p>
            <a:pPr>
              <a:lnSpc>
                <a:spcPct val="120000"/>
              </a:lnSpc>
            </a:pPr>
            <a:r>
              <a:rPr lang="zh-CN" altLang="en-US" sz="1400" dirty="0">
                <a:solidFill>
                  <a:srgbClr val="314865"/>
                </a:solidFill>
                <a:latin typeface="微软雅黑" panose="020B0503020204020204" pitchFamily="34" charset="-122"/>
                <a:ea typeface="微软雅黑" panose="020B0503020204020204" pitchFamily="34" charset="-122"/>
              </a:rPr>
              <a:t>2023年，市地震监测中心成立了由主要负责同志为组长，其他班子成员为副组长，各科室负责人为成员的政府信息公开工作领导小组，为政府信息公开提供了有力的组织保障。进一步加强政府信息公开平台的业务培训和交流，要求经办人员熟练掌握依申请公开办理流程，严格按照登记、审核、办理的步骤办理业务。</a:t>
            </a:r>
            <a:endParaRPr lang="zh-CN" altLang="en-US" sz="1400" dirty="0">
              <a:solidFill>
                <a:srgbClr val="314865"/>
              </a:solidFill>
              <a:latin typeface="微软雅黑" panose="020B0503020204020204" pitchFamily="34" charset="-122"/>
              <a:ea typeface="微软雅黑" panose="020B0503020204020204" pitchFamily="34" charset="-122"/>
            </a:endParaRPr>
          </a:p>
        </p:txBody>
      </p:sp>
      <p:sp>
        <p:nvSpPr>
          <p:cNvPr id="14" name="标题3"/>
          <p:cNvSpPr/>
          <p:nvPr/>
        </p:nvSpPr>
        <p:spPr>
          <a:xfrm>
            <a:off x="4272280" y="4836160"/>
            <a:ext cx="1371600" cy="1197610"/>
          </a:xfrm>
          <a:prstGeom prst="roundRect">
            <a:avLst>
              <a:gd name="adj" fmla="val 11921"/>
            </a:avLst>
          </a:prstGeom>
          <a:solidFill>
            <a:srgbClr val="0076A3"/>
          </a:solidFill>
          <a:ln w="25400">
            <a:noFill/>
          </a:ln>
        </p:spPr>
        <p:txBody>
          <a:bodyPr anchor="ctr" anchorCtr="0"/>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监督保障</a:t>
            </a:r>
            <a:endParaRPr lang="zh-CN" altLang="en-US" sz="1600" b="1" dirty="0">
              <a:solidFill>
                <a:srgbClr val="F2F2F2"/>
              </a:solidFill>
              <a:latin typeface="微软雅黑" panose="020B0503020204020204" pitchFamily="34" charset="-122"/>
              <a:ea typeface="微软雅黑" panose="020B0503020204020204" pitchFamily="34" charset="-122"/>
            </a:endParaRPr>
          </a:p>
          <a:p>
            <a:pPr algn="ctr">
              <a:lnSpc>
                <a:spcPct val="120000"/>
              </a:lnSpc>
            </a:pPr>
            <a:r>
              <a:rPr lang="zh-CN" altLang="en-US" sz="1600" b="1" dirty="0">
                <a:solidFill>
                  <a:srgbClr val="F2F2F2"/>
                </a:solidFill>
                <a:latin typeface="微软雅黑" panose="020B0503020204020204" pitchFamily="34" charset="-122"/>
                <a:ea typeface="微软雅黑" panose="020B0503020204020204" pitchFamily="34" charset="-122"/>
              </a:rPr>
              <a:t>情况</a:t>
            </a:r>
            <a:endParaRPr lang="zh-CN" altLang="zh-CN" sz="1600" b="1" dirty="0">
              <a:solidFill>
                <a:srgbClr val="F2F2F2"/>
              </a:solidFill>
              <a:latin typeface="微软雅黑" panose="020B0503020204020204" pitchFamily="34" charset="-122"/>
              <a:ea typeface="微软雅黑" panose="020B0503020204020204" pitchFamily="34" charset="-122"/>
            </a:endParaRPr>
          </a:p>
        </p:txBody>
      </p:sp>
      <p:sp>
        <p:nvSpPr>
          <p:cNvPr id="15" name="Oval 19"/>
          <p:cNvSpPr/>
          <p:nvPr/>
        </p:nvSpPr>
        <p:spPr>
          <a:xfrm>
            <a:off x="2297113" y="3149600"/>
            <a:ext cx="1323975" cy="1316038"/>
          </a:xfrm>
          <a:prstGeom prst="ellipse">
            <a:avLst/>
          </a:prstGeom>
          <a:solidFill>
            <a:srgbClr val="0076A3"/>
          </a:solidFill>
          <a:ln w="9525">
            <a:noFill/>
          </a:ln>
        </p:spPr>
        <p:txBody>
          <a:bodyPr anchor="ctr" anchorCtr="0"/>
          <a:p>
            <a:pPr algn="ctr">
              <a:lnSpc>
                <a:spcPct val="120000"/>
              </a:lnSpc>
            </a:pPr>
            <a:r>
              <a:rPr lang="zh-CN" altLang="en-US" sz="1700" b="1" dirty="0">
                <a:solidFill>
                  <a:schemeClr val="bg1"/>
                </a:solidFill>
                <a:latin typeface="Arial" panose="020B0604020202020204" pitchFamily="34" charset="0"/>
                <a:ea typeface="微软雅黑" panose="020B0503020204020204" pitchFamily="34" charset="-122"/>
              </a:rPr>
              <a:t>总体</a:t>
            </a:r>
            <a:endParaRPr lang="zh-CN" altLang="en-US" sz="1700" b="1" dirty="0">
              <a:solidFill>
                <a:schemeClr val="bg1"/>
              </a:solidFill>
              <a:latin typeface="Arial" panose="020B0604020202020204" pitchFamily="34" charset="0"/>
              <a:ea typeface="微软雅黑" panose="020B0503020204020204" pitchFamily="34" charset="-122"/>
            </a:endParaRPr>
          </a:p>
          <a:p>
            <a:pPr algn="ctr">
              <a:lnSpc>
                <a:spcPct val="120000"/>
              </a:lnSpc>
            </a:pPr>
            <a:r>
              <a:rPr lang="zh-CN" altLang="en-US" sz="1700" b="1" dirty="0">
                <a:solidFill>
                  <a:schemeClr val="bg1"/>
                </a:solidFill>
                <a:latin typeface="Arial" panose="020B0604020202020204" pitchFamily="34" charset="0"/>
                <a:ea typeface="微软雅黑" panose="020B0503020204020204" pitchFamily="34" charset="-122"/>
              </a:rPr>
              <a:t>情况</a:t>
            </a:r>
            <a:endParaRPr lang="zh-CN" altLang="en-US" sz="1700" b="1" dirty="0">
              <a:solidFill>
                <a:schemeClr val="bg1"/>
              </a:solidFill>
              <a:latin typeface="Arial" panose="020B0604020202020204" pitchFamily="34" charset="0"/>
              <a:ea typeface="微软雅黑" panose="020B0503020204020204" pitchFamily="34" charset="-122"/>
            </a:endParaRPr>
          </a:p>
        </p:txBody>
      </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par>
                          <p:cTn id="12" fill="hold">
                            <p:stCondLst>
                              <p:cond delay="1000"/>
                            </p:stCondLst>
                            <p:childTnLst>
                              <p:par>
                                <p:cTn id="13" presetID="53" presetClass="entr" presetSubtype="16" fill="hold" grpId="0" nodeType="afterEffect">
                                  <p:stCondLst>
                                    <p:cond delay="0"/>
                                  </p:stCondLst>
                                  <p:childTnLst>
                                    <p:set>
                                      <p:cBhvr>
                                        <p:cTn id="14" dur="1" fill="hold">
                                          <p:stCondLst>
                                            <p:cond delay="0"/>
                                          </p:stCondLst>
                                        </p:cTn>
                                        <p:tgtEl>
                                          <p:spTgt spid="15"/>
                                        </p:tgtEl>
                                        <p:attrNameLst>
                                          <p:attrName>style.visibility</p:attrName>
                                        </p:attrNameLst>
                                      </p:cBhvr>
                                      <p:to>
                                        <p:strVal val="visible"/>
                                      </p:to>
                                    </p:set>
                                    <p:anim calcmode="lin" valueType="num">
                                      <p:cBhvr>
                                        <p:cTn id="15" dur="500" fill="hold"/>
                                        <p:tgtEl>
                                          <p:spTgt spid="15"/>
                                        </p:tgtEl>
                                        <p:attrNameLst>
                                          <p:attrName>ppt_w</p:attrName>
                                        </p:attrNameLst>
                                      </p:cBhvr>
                                      <p:tavLst>
                                        <p:tav tm="0">
                                          <p:val>
                                            <p:fltVal val="0.000000"/>
                                          </p:val>
                                        </p:tav>
                                        <p:tav tm="100000">
                                          <p:val>
                                            <p:strVal val="#ppt_w"/>
                                          </p:val>
                                        </p:tav>
                                      </p:tavLst>
                                    </p:anim>
                                    <p:anim calcmode="lin" valueType="num">
                                      <p:cBhvr>
                                        <p:cTn id="16" dur="500" fill="hold"/>
                                        <p:tgtEl>
                                          <p:spTgt spid="15"/>
                                        </p:tgtEl>
                                        <p:attrNameLst>
                                          <p:attrName>ppt_h</p:attrName>
                                        </p:attrNameLst>
                                      </p:cBhvr>
                                      <p:tavLst>
                                        <p:tav tm="0">
                                          <p:val>
                                            <p:fltVal val="0.000000"/>
                                          </p:val>
                                        </p:tav>
                                        <p:tav tm="100000">
                                          <p:val>
                                            <p:strVal val="#ppt_h"/>
                                          </p:val>
                                        </p:tav>
                                      </p:tavLst>
                                    </p:anim>
                                    <p:animEffect transition="in" filter="fade">
                                      <p:cBhvr>
                                        <p:cTn id="17" dur="500"/>
                                        <p:tgtEl>
                                          <p:spTgt spid="15"/>
                                        </p:tgtEl>
                                      </p:cBhvr>
                                    </p:animEffect>
                                  </p:childTnLst>
                                </p:cTn>
                              </p:par>
                            </p:childTnLst>
                          </p:cTn>
                        </p:par>
                        <p:par>
                          <p:cTn id="18" fill="hold">
                            <p:stCondLst>
                              <p:cond delay="1500"/>
                            </p:stCondLst>
                            <p:childTnLst>
                              <p:par>
                                <p:cTn id="19" presetID="22" presetClass="entr" presetSubtype="8" fill="hold" grpId="0" nodeType="afterEffect">
                                  <p:stCondLst>
                                    <p:cond delay="0"/>
                                  </p:stCondLst>
                                  <p:childTnLst>
                                    <p:set>
                                      <p:cBhvr>
                                        <p:cTn id="20" dur="1" fill="hold">
                                          <p:stCondLst>
                                            <p:cond delay="0"/>
                                          </p:stCondLst>
                                        </p:cTn>
                                        <p:tgtEl>
                                          <p:spTgt spid="8"/>
                                        </p:tgtEl>
                                        <p:attrNameLst>
                                          <p:attrName>style.visibility</p:attrName>
                                        </p:attrNameLst>
                                      </p:cBhvr>
                                      <p:to>
                                        <p:strVal val="visible"/>
                                      </p:to>
                                    </p:set>
                                    <p:animEffect transition="in" filter="wipe(left)">
                                      <p:cBhvr>
                                        <p:cTn id="21" dur="500"/>
                                        <p:tgtEl>
                                          <p:spTgt spid="8"/>
                                        </p:tgtEl>
                                      </p:cBhvr>
                                    </p:animEffect>
                                  </p:childTnLst>
                                </p:cTn>
                              </p:par>
                            </p:childTnLst>
                          </p:cTn>
                        </p:par>
                        <p:par>
                          <p:cTn id="22" fill="hold">
                            <p:stCondLst>
                              <p:cond delay="2000"/>
                            </p:stCondLst>
                            <p:childTnLst>
                              <p:par>
                                <p:cTn id="23" presetID="22" presetClass="entr" presetSubtype="8" fill="hold" grpId="0" nodeType="afterEffect">
                                  <p:stCondLst>
                                    <p:cond delay="0"/>
                                  </p:stCondLst>
                                  <p:childTnLst>
                                    <p:set>
                                      <p:cBhvr>
                                        <p:cTn id="24" dur="1" fill="hold">
                                          <p:stCondLst>
                                            <p:cond delay="0"/>
                                          </p:stCondLst>
                                        </p:cTn>
                                        <p:tgtEl>
                                          <p:spTgt spid="10"/>
                                        </p:tgtEl>
                                        <p:attrNameLst>
                                          <p:attrName>style.visibility</p:attrName>
                                        </p:attrNameLst>
                                      </p:cBhvr>
                                      <p:to>
                                        <p:strVal val="visible"/>
                                      </p:to>
                                    </p:set>
                                    <p:animEffect transition="in" filter="wipe(left)">
                                      <p:cBhvr>
                                        <p:cTn id="25" dur="500"/>
                                        <p:tgtEl>
                                          <p:spTgt spid="10"/>
                                        </p:tgtEl>
                                      </p:cBhvr>
                                    </p:animEffect>
                                  </p:childTnLst>
                                </p:cTn>
                              </p:par>
                            </p:childTnLst>
                          </p:cTn>
                        </p:par>
                        <p:par>
                          <p:cTn id="26" fill="hold">
                            <p:stCondLst>
                              <p:cond delay="2500"/>
                            </p:stCondLst>
                            <p:childTnLst>
                              <p:par>
                                <p:cTn id="27" presetID="22" presetClass="entr" presetSubtype="8" fill="hold" grpId="0" nodeType="after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wipe(left)">
                                      <p:cBhvr>
                                        <p:cTn id="29" dur="500"/>
                                        <p:tgtEl>
                                          <p:spTgt spid="9"/>
                                        </p:tgtEl>
                                      </p:cBhvr>
                                    </p:animEffect>
                                  </p:childTnLst>
                                </p:cTn>
                              </p:par>
                            </p:childTnLst>
                          </p:cTn>
                        </p:par>
                        <p:par>
                          <p:cTn id="30" fill="hold">
                            <p:stCondLst>
                              <p:cond delay="3000"/>
                            </p:stCondLst>
                            <p:childTnLst>
                              <p:par>
                                <p:cTn id="31" presetID="22" presetClass="entr" presetSubtype="8" fill="hold" grpId="0" nodeType="afterEffect">
                                  <p:stCondLst>
                                    <p:cond delay="0"/>
                                  </p:stCondLst>
                                  <p:childTnLst>
                                    <p:set>
                                      <p:cBhvr>
                                        <p:cTn id="32" dur="1" fill="hold">
                                          <p:stCondLst>
                                            <p:cond delay="0"/>
                                          </p:stCondLst>
                                        </p:cTn>
                                        <p:tgtEl>
                                          <p:spTgt spid="7"/>
                                        </p:tgtEl>
                                        <p:attrNameLst>
                                          <p:attrName>style.visibility</p:attrName>
                                        </p:attrNameLst>
                                      </p:cBhvr>
                                      <p:to>
                                        <p:strVal val="visible"/>
                                      </p:to>
                                    </p:set>
                                    <p:animEffect transition="in" filter="wipe(left)">
                                      <p:cBhvr>
                                        <p:cTn id="33" dur="500"/>
                                        <p:tgtEl>
                                          <p:spTgt spid="7"/>
                                        </p:tgtEl>
                                      </p:cBhvr>
                                    </p:animEffect>
                                  </p:childTnLst>
                                </p:cTn>
                              </p:par>
                            </p:childTnLst>
                          </p:cTn>
                        </p:par>
                        <p:par>
                          <p:cTn id="34" fill="hold">
                            <p:stCondLst>
                              <p:cond delay="3500"/>
                            </p:stCondLst>
                            <p:childTnLst>
                              <p:par>
                                <p:cTn id="35" presetID="22" presetClass="entr" presetSubtype="8" fill="hold" grpId="0" nodeType="afterEffect">
                                  <p:stCondLst>
                                    <p:cond delay="0"/>
                                  </p:stCondLst>
                                  <p:childTnLst>
                                    <p:set>
                                      <p:cBhvr>
                                        <p:cTn id="36" dur="1" fill="hold">
                                          <p:stCondLst>
                                            <p:cond delay="0"/>
                                          </p:stCondLst>
                                        </p:cTn>
                                        <p:tgtEl>
                                          <p:spTgt spid="12"/>
                                        </p:tgtEl>
                                        <p:attrNameLst>
                                          <p:attrName>style.visibility</p:attrName>
                                        </p:attrNameLst>
                                      </p:cBhvr>
                                      <p:to>
                                        <p:strVal val="visible"/>
                                      </p:to>
                                    </p:set>
                                    <p:animEffect transition="in" filter="wipe(left)">
                                      <p:cBhvr>
                                        <p:cTn id="37" dur="500"/>
                                        <p:tgtEl>
                                          <p:spTgt spid="12"/>
                                        </p:tgtEl>
                                      </p:cBhvr>
                                    </p:animEffect>
                                  </p:childTnLst>
                                </p:cTn>
                              </p:par>
                            </p:childTnLst>
                          </p:cTn>
                        </p:par>
                        <p:par>
                          <p:cTn id="38" fill="hold">
                            <p:stCondLst>
                              <p:cond delay="4000"/>
                            </p:stCondLst>
                            <p:childTnLst>
                              <p:par>
                                <p:cTn id="39" presetID="22" presetClass="entr" presetSubtype="8" fill="hold" grpId="0" nodeType="afterEffect">
                                  <p:stCondLst>
                                    <p:cond delay="0"/>
                                  </p:stCondLst>
                                  <p:childTnLst>
                                    <p:set>
                                      <p:cBhvr>
                                        <p:cTn id="40" dur="1" fill="hold">
                                          <p:stCondLst>
                                            <p:cond delay="0"/>
                                          </p:stCondLst>
                                        </p:cTn>
                                        <p:tgtEl>
                                          <p:spTgt spid="11"/>
                                        </p:tgtEl>
                                        <p:attrNameLst>
                                          <p:attrName>style.visibility</p:attrName>
                                        </p:attrNameLst>
                                      </p:cBhvr>
                                      <p:to>
                                        <p:strVal val="visible"/>
                                      </p:to>
                                    </p:set>
                                    <p:animEffect transition="in" filter="wipe(left)">
                                      <p:cBhvr>
                                        <p:cTn id="41" dur="500"/>
                                        <p:tgtEl>
                                          <p:spTgt spid="11"/>
                                        </p:tgtEl>
                                      </p:cBhvr>
                                    </p:animEffect>
                                  </p:childTnLst>
                                </p:cTn>
                              </p:par>
                            </p:childTnLst>
                          </p:cTn>
                        </p:par>
                        <p:par>
                          <p:cTn id="42" fill="hold">
                            <p:stCondLst>
                              <p:cond delay="4500"/>
                            </p:stCondLst>
                            <p:childTnLst>
                              <p:par>
                                <p:cTn id="43" presetID="22" presetClass="entr" presetSubtype="8" fill="hold" grpId="0" nodeType="afterEffect">
                                  <p:stCondLst>
                                    <p:cond delay="0"/>
                                  </p:stCondLst>
                                  <p:childTnLst>
                                    <p:set>
                                      <p:cBhvr>
                                        <p:cTn id="44" dur="1" fill="hold">
                                          <p:stCondLst>
                                            <p:cond delay="0"/>
                                          </p:stCondLst>
                                        </p:cTn>
                                        <p:tgtEl>
                                          <p:spTgt spid="6"/>
                                        </p:tgtEl>
                                        <p:attrNameLst>
                                          <p:attrName>style.visibility</p:attrName>
                                        </p:attrNameLst>
                                      </p:cBhvr>
                                      <p:to>
                                        <p:strVal val="visible"/>
                                      </p:to>
                                    </p:set>
                                    <p:animEffect transition="in" filter="wipe(left)">
                                      <p:cBhvr>
                                        <p:cTn id="45" dur="500"/>
                                        <p:tgtEl>
                                          <p:spTgt spid="6"/>
                                        </p:tgtEl>
                                      </p:cBhvr>
                                    </p:animEffect>
                                  </p:childTnLst>
                                </p:cTn>
                              </p:par>
                            </p:childTnLst>
                          </p:cTn>
                        </p:par>
                        <p:par>
                          <p:cTn id="46" fill="hold">
                            <p:stCondLst>
                              <p:cond delay="5000"/>
                            </p:stCondLst>
                            <p:childTnLst>
                              <p:par>
                                <p:cTn id="47" presetID="22" presetClass="entr" presetSubtype="8" fill="hold" grpId="0" nodeType="afterEffect">
                                  <p:stCondLst>
                                    <p:cond delay="0"/>
                                  </p:stCondLst>
                                  <p:childTnLst>
                                    <p:set>
                                      <p:cBhvr>
                                        <p:cTn id="48" dur="1" fill="hold">
                                          <p:stCondLst>
                                            <p:cond delay="0"/>
                                          </p:stCondLst>
                                        </p:cTn>
                                        <p:tgtEl>
                                          <p:spTgt spid="14"/>
                                        </p:tgtEl>
                                        <p:attrNameLst>
                                          <p:attrName>style.visibility</p:attrName>
                                        </p:attrNameLst>
                                      </p:cBhvr>
                                      <p:to>
                                        <p:strVal val="visible"/>
                                      </p:to>
                                    </p:set>
                                    <p:animEffect transition="in" filter="wipe(left)">
                                      <p:cBhvr>
                                        <p:cTn id="49" dur="500"/>
                                        <p:tgtEl>
                                          <p:spTgt spid="14"/>
                                        </p:tgtEl>
                                      </p:cBhvr>
                                    </p:animEffect>
                                  </p:childTnLst>
                                </p:cTn>
                              </p:par>
                            </p:childTnLst>
                          </p:cTn>
                        </p:par>
                        <p:par>
                          <p:cTn id="50" fill="hold">
                            <p:stCondLst>
                              <p:cond delay="5500"/>
                            </p:stCondLst>
                            <p:childTnLst>
                              <p:par>
                                <p:cTn id="51" presetID="22" presetClass="entr" presetSubtype="8" fill="hold" grpId="0" nodeType="afterEffect">
                                  <p:stCondLst>
                                    <p:cond delay="0"/>
                                  </p:stCondLst>
                                  <p:childTnLst>
                                    <p:set>
                                      <p:cBhvr>
                                        <p:cTn id="52" dur="1" fill="hold">
                                          <p:stCondLst>
                                            <p:cond delay="0"/>
                                          </p:stCondLst>
                                        </p:cTn>
                                        <p:tgtEl>
                                          <p:spTgt spid="13"/>
                                        </p:tgtEl>
                                        <p:attrNameLst>
                                          <p:attrName>style.visibility</p:attrName>
                                        </p:attrNameLst>
                                      </p:cBhvr>
                                      <p:to>
                                        <p:strVal val="visible"/>
                                      </p:to>
                                    </p:set>
                                    <p:animEffect transition="in" filter="wipe(left)">
                                      <p:cBhvr>
                                        <p:cTn id="53"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6" grpId="0" animBg="1"/>
      <p:bldP spid="7" grpId="0" animBg="1"/>
      <p:bldP spid="8" grpId="0" animBg="1"/>
      <p:bldP spid="9" grpId="0" animBg="1"/>
      <p:bldP spid="10" grpId="0" animBg="1"/>
      <p:bldP spid="11" grpId="0" bldLvl="0" animBg="1"/>
      <p:bldP spid="12" grpId="0" animBg="1"/>
      <p:bldP spid="13" grpId="0" bldLvl="0" animBg="1"/>
      <p:bldP spid="14" grpId="0" bldLvl="0" animBg="1"/>
      <p:bldP spid="15" grpId="0" bldLvl="0"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矩形 3"/>
          <p:cNvSpPr>
            <a:spLocks noChangeArrowheads="1"/>
          </p:cNvSpPr>
          <p:nvPr/>
        </p:nvSpPr>
        <p:spPr bwMode="auto">
          <a:xfrm>
            <a:off x="4763978" y="456820"/>
            <a:ext cx="3915410" cy="5416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l"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mn-ea"/>
              </a:rPr>
              <a:t>主动公开政府信息情况</a:t>
            </a:r>
            <a:endParaRPr lang="zh-CN" altLang="en-US" sz="2935" b="1" strike="noStrike" noProof="1" dirty="0">
              <a:solidFill>
                <a:schemeClr val="tx1">
                  <a:lumMod val="95000"/>
                  <a:lumOff val="5000"/>
                </a:schemeClr>
              </a:solidFill>
              <a:latin typeface="Arial" panose="020B0604020202020204" pitchFamily="34" charset="0"/>
              <a:cs typeface="Arial" panose="020B0604020202020204" pitchFamily="34" charset="0"/>
            </a:endParaRPr>
          </a:p>
        </p:txBody>
      </p:sp>
      <p:grpSp>
        <p:nvGrpSpPr>
          <p:cNvPr id="3" name="组合 2"/>
          <p:cNvGrpSpPr/>
          <p:nvPr/>
        </p:nvGrpSpPr>
        <p:grpSpPr>
          <a:xfrm>
            <a:off x="4140200"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pic>
        <p:nvPicPr>
          <p:cNvPr id="8" name="图片 7"/>
          <p:cNvPicPr>
            <a:picLocks noChangeAspect="1"/>
          </p:cNvPicPr>
          <p:nvPr/>
        </p:nvPicPr>
        <p:blipFill>
          <a:blip r:embed="rId2"/>
          <a:stretch>
            <a:fillRect/>
          </a:stretch>
        </p:blipFill>
        <p:spPr>
          <a:xfrm>
            <a:off x="3465195" y="1125855"/>
            <a:ext cx="6315075" cy="5706745"/>
          </a:xfrm>
          <a:prstGeom prst="rect">
            <a:avLst/>
          </a:prstGeom>
        </p:spPr>
      </p:pic>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矩形 3"/>
          <p:cNvSpPr>
            <a:spLocks noChangeArrowheads="1"/>
          </p:cNvSpPr>
          <p:nvPr/>
        </p:nvSpPr>
        <p:spPr bwMode="auto">
          <a:xfrm>
            <a:off x="3449528" y="456820"/>
            <a:ext cx="578231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l"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mn-ea"/>
              </a:rPr>
              <a:t>收到和处理政府信息公开申请情况</a:t>
            </a:r>
            <a:endParaRPr lang="zh-CN" altLang="en-US" sz="2935" strike="noStrike" noProof="1">
              <a:ln w="22225">
                <a:solidFill>
                  <a:schemeClr val="accent2"/>
                </a:solidFill>
                <a:prstDash val="solid"/>
              </a:ln>
              <a:solidFill>
                <a:schemeClr val="accent2">
                  <a:lumMod val="40000"/>
                  <a:lumOff val="60000"/>
                </a:schemeClr>
              </a:solidFill>
              <a:sym typeface="+mn-ea"/>
            </a:endParaRPr>
          </a:p>
          <a:p>
            <a:pPr algn="l" fontAlgn="auto">
              <a:spcBef>
                <a:spcPct val="0"/>
              </a:spcBef>
              <a:buNone/>
            </a:pPr>
            <a:endParaRPr lang="zh-CN" altLang="en-US" sz="2935" b="1" strike="noStrike" noProof="1" dirty="0">
              <a:solidFill>
                <a:schemeClr val="tx1">
                  <a:lumMod val="95000"/>
                  <a:lumOff val="5000"/>
                </a:schemeClr>
              </a:solidFill>
              <a:latin typeface="Arial" panose="020B0604020202020204" pitchFamily="34" charset="0"/>
              <a:cs typeface="Arial" panose="020B0604020202020204" pitchFamily="34" charset="0"/>
            </a:endParaRPr>
          </a:p>
        </p:txBody>
      </p:sp>
      <p:grpSp>
        <p:nvGrpSpPr>
          <p:cNvPr id="3" name="组合 2"/>
          <p:cNvGrpSpPr/>
          <p:nvPr/>
        </p:nvGrpSpPr>
        <p:grpSpPr>
          <a:xfrm>
            <a:off x="3016250"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graphicFrame>
        <p:nvGraphicFramePr>
          <p:cNvPr id="7" name="表格 6"/>
          <p:cNvGraphicFramePr/>
          <p:nvPr>
            <p:custDataLst>
              <p:tags r:id="rId2"/>
            </p:custDataLst>
          </p:nvPr>
        </p:nvGraphicFramePr>
        <p:xfrm>
          <a:off x="3895090" y="1106805"/>
          <a:ext cx="4589145" cy="5750560"/>
        </p:xfrm>
        <a:graphic>
          <a:graphicData uri="http://schemas.openxmlformats.org/drawingml/2006/table">
            <a:tbl>
              <a:tblPr/>
              <a:tblGrid>
                <a:gridCol w="191770"/>
                <a:gridCol w="787400"/>
                <a:gridCol w="1379855"/>
                <a:gridCol w="382270"/>
                <a:gridCol w="262890"/>
                <a:gridCol w="262890"/>
                <a:gridCol w="337820"/>
                <a:gridCol w="328295"/>
                <a:gridCol w="262890"/>
                <a:gridCol w="393065"/>
              </a:tblGrid>
              <a:tr h="184785">
                <a:tc rowSpan="3" gridSpan="3">
                  <a:txBody>
                    <a:bodyPr/>
                    <a:p>
                      <a:pPr indent="0" algn="ctr">
                        <a:buNone/>
                      </a:pPr>
                      <a:r>
                        <a:rPr lang="en-US" sz="600" b="0">
                          <a:latin typeface="Times New Roman" panose="02020603050405020304" charset="0"/>
                          <a:cs typeface="Times New Roman" panose="02020603050405020304" charset="0"/>
                        </a:rPr>
                        <a:t>（本列数据的勾稽关系为：第一项加第二项之和，等于第三项加第四项之和）</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3" hMerge="1">
                  <a:tcPr>
                    <a:lnT w="12700" cap="flat" cmpd="sng">
                      <a:solidFill>
                        <a:srgbClr val="080000"/>
                      </a:solidFill>
                      <a:prstDash val="solid"/>
                      <a:headEnd type="none" w="med" len="med"/>
                      <a:tailEnd type="none" w="med" len="med"/>
                    </a:lnT>
                  </a:tcPr>
                </a:tc>
                <a:tc rowSpan="3"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tcPr>
                </a:tc>
                <a:tc gridSpan="7">
                  <a:txBody>
                    <a:bodyPr/>
                    <a:p>
                      <a:pPr indent="0" algn="ctr">
                        <a:buNone/>
                      </a:pPr>
                      <a:r>
                        <a:rPr lang="en-US" sz="600" b="0">
                          <a:latin typeface="Times New Roman" panose="02020603050405020304" charset="0"/>
                          <a:cs typeface="Times New Roman" panose="02020603050405020304" charset="0"/>
                        </a:rPr>
                        <a:t>申请人情况</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194945">
                <a:tc vMerge="1" gridSpan="3">
                  <a:tcPr>
                    <a:lnL w="12700" cap="flat" cmpd="sng">
                      <a:solidFill>
                        <a:srgbClr val="080000"/>
                      </a:solidFill>
                      <a:prstDash val="solid"/>
                      <a:headEnd type="none" w="med" len="med"/>
                      <a:tailEnd type="none" w="med" len="med"/>
                    </a:lnL>
                  </a:tcPr>
                </a:tc>
                <a:tc vMerge="1" hMerge="1">
                  <a:tcPr/>
                </a:tc>
                <a:tc vMerge="1" hMerge="1">
                  <a:tcPr>
                    <a:lnR w="12700" cap="flat" cmpd="sng">
                      <a:solidFill>
                        <a:srgbClr val="080000"/>
                      </a:solidFill>
                      <a:prstDash val="solid"/>
                      <a:headEnd type="none" w="med" len="med"/>
                      <a:tailEnd type="none" w="med" len="med"/>
                    </a:lnR>
                  </a:tcPr>
                </a:tc>
                <a:tc rowSpan="2">
                  <a:txBody>
                    <a:bodyPr/>
                    <a:p>
                      <a:pPr indent="0" algn="ctr">
                        <a:buNone/>
                      </a:pPr>
                      <a:r>
                        <a:rPr lang="en-US" sz="600" b="0">
                          <a:latin typeface="Times New Roman" panose="02020603050405020304" charset="0"/>
                          <a:cs typeface="Times New Roman" panose="02020603050405020304" charset="0"/>
                        </a:rPr>
                        <a:t>自然人</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600" b="0">
                          <a:latin typeface="Times New Roman" panose="02020603050405020304" charset="0"/>
                          <a:cs typeface="Times New Roman" panose="02020603050405020304" charset="0"/>
                        </a:rPr>
                        <a:t>法人或其他组织</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rowSpan="2">
                  <a:txBody>
                    <a:bodyPr/>
                    <a:p>
                      <a:pPr indent="0" algn="ctr">
                        <a:buNone/>
                      </a:pPr>
                      <a:r>
                        <a:rPr lang="en-US" sz="600" b="0">
                          <a:latin typeface="Times New Roman" panose="02020603050405020304" charset="0"/>
                          <a:cs typeface="Times New Roman" panose="02020603050405020304" charset="0"/>
                        </a:rPr>
                        <a:t>总计</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669290">
                <a:tc vMerge="1" gridSpan="3">
                  <a:tcPr>
                    <a:lnL w="12700" cap="flat" cmpd="sng">
                      <a:solidFill>
                        <a:srgbClr val="080000"/>
                      </a:solidFill>
                      <a:prstDash val="solid"/>
                      <a:headEnd type="none" w="med" len="med"/>
                      <a:tailEnd type="none" w="med" len="med"/>
                    </a:lnL>
                    <a:lnB w="12700" cap="flat" cmpd="sng">
                      <a:solidFill>
                        <a:srgbClr val="080000"/>
                      </a:solidFill>
                      <a:prstDash val="solid"/>
                      <a:headEnd type="none" w="med" len="med"/>
                      <a:tailEnd type="none" w="med" len="med"/>
                    </a:lnB>
                  </a:tcPr>
                </a:tc>
                <a:tc vMerge="1" hMerge="1">
                  <a:tcPr>
                    <a:lnB w="12700" cap="flat" cmpd="sng">
                      <a:solidFill>
                        <a:srgbClr val="080000"/>
                      </a:solidFill>
                      <a:prstDash val="solid"/>
                      <a:headEnd type="none" w="med" len="med"/>
                      <a:tailEnd type="none" w="med" len="med"/>
                    </a:lnB>
                  </a:tcPr>
                </a:tc>
                <a:tc vMerge="1" hMerge="1">
                  <a:tcPr>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600" b="0">
                          <a:latin typeface="Times New Roman" panose="02020603050405020304" charset="0"/>
                          <a:cs typeface="Times New Roman" panose="02020603050405020304" charset="0"/>
                        </a:rPr>
                        <a:t>商业企业</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Times New Roman" panose="02020603050405020304" charset="0"/>
                          <a:cs typeface="Times New Roman" panose="02020603050405020304" charset="0"/>
                        </a:rPr>
                        <a:t>科研机构</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Times New Roman" panose="02020603050405020304" charset="0"/>
                          <a:cs typeface="Times New Roman" panose="02020603050405020304" charset="0"/>
                        </a:rPr>
                        <a:t>社会公益组织</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Times New Roman" panose="02020603050405020304" charset="0"/>
                          <a:cs typeface="Times New Roman" panose="02020603050405020304" charset="0"/>
                        </a:rPr>
                        <a:t>法律服务机构</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Times New Roman" panose="02020603050405020304" charset="0"/>
                          <a:cs typeface="Times New Roman" panose="02020603050405020304" charset="0"/>
                        </a:rPr>
                        <a:t>其他</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r>
              <a:tr h="0">
                <a:tc gridSpan="3">
                  <a:txBody>
                    <a:bodyPr/>
                    <a:p>
                      <a:pPr indent="0">
                        <a:buNone/>
                      </a:pPr>
                      <a:r>
                        <a:rPr lang="en-US" sz="600" b="0">
                          <a:latin typeface="Times New Roman" panose="02020603050405020304" charset="0"/>
                          <a:cs typeface="Times New Roman" panose="02020603050405020304" charset="0"/>
                        </a:rPr>
                        <a:t>一、</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gridSpan="3">
                  <a:txBody>
                    <a:bodyPr/>
                    <a:p>
                      <a:pPr indent="0">
                        <a:buNone/>
                      </a:pPr>
                      <a:r>
                        <a:rPr lang="en-US" sz="600" b="0">
                          <a:latin typeface="Times New Roman" panose="02020603050405020304" charset="0"/>
                          <a:cs typeface="Times New Roman" panose="02020603050405020304" charset="0"/>
                        </a:rPr>
                        <a:t>二、上年结转政府信息公开申请数量</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rowSpan="22">
                  <a:txBody>
                    <a:bodyPr/>
                    <a:p>
                      <a:pPr indent="0">
                        <a:buNone/>
                      </a:pPr>
                      <a:r>
                        <a:rPr lang="en-US" sz="600" b="0">
                          <a:latin typeface="Times New Roman" panose="02020603050405020304" charset="0"/>
                          <a:cs typeface="Times New Roman" panose="02020603050405020304" charset="0"/>
                        </a:rPr>
                        <a:t>三、本年度办理结果</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2">
                  <a:txBody>
                    <a:bodyPr/>
                    <a:p>
                      <a:pPr indent="0">
                        <a:buNone/>
                      </a:pPr>
                      <a:r>
                        <a:rPr lang="en-US" sz="600" b="0">
                          <a:latin typeface="Times New Roman" panose="02020603050405020304" charset="0"/>
                          <a:cs typeface="Times New Roman" panose="02020603050405020304" charset="0"/>
                        </a:rPr>
                        <a:t>（一）予以公开</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gridSpan="2">
                  <a:txBody>
                    <a:bodyPr/>
                    <a:p>
                      <a:pPr indent="0">
                        <a:buNone/>
                      </a:pPr>
                      <a:r>
                        <a:rPr lang="en-US" sz="600" b="0">
                          <a:latin typeface="Times New Roman" panose="02020603050405020304" charset="0"/>
                          <a:cs typeface="Times New Roman" panose="02020603050405020304" charset="0"/>
                        </a:rPr>
                        <a:t>（二）部分公开（</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44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8">
                  <a:txBody>
                    <a:bodyPr/>
                    <a:p>
                      <a:pPr indent="0">
                        <a:buNone/>
                      </a:pPr>
                      <a:r>
                        <a:rPr lang="en-US" sz="600" b="0">
                          <a:latin typeface="Times New Roman" panose="02020603050405020304" charset="0"/>
                          <a:cs typeface="Times New Roman" panose="02020603050405020304" charset="0"/>
                        </a:rPr>
                        <a:t>（三）不予公开</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600" b="0">
                          <a:latin typeface="Times New Roman" panose="02020603050405020304" charset="0"/>
                          <a:cs typeface="Times New Roman" panose="02020603050405020304" charset="0"/>
                        </a:rPr>
                        <a:t>1.属于国家秘密</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2.</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44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3.危及“三安全一稳定”</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4.</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8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5.属于三类内部事务信息</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8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6.</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8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7.属于行政执法案卷</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600" b="0">
                          <a:latin typeface="Times New Roman" panose="02020603050405020304" charset="0"/>
                          <a:cs typeface="Times New Roman" panose="02020603050405020304" charset="0"/>
                        </a:rPr>
                        <a:t>8.</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510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600" b="0">
                          <a:latin typeface="Times New Roman" panose="02020603050405020304" charset="0"/>
                          <a:cs typeface="Times New Roman" panose="02020603050405020304" charset="0"/>
                        </a:rPr>
                        <a:t>（四）无法提供</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600" b="0">
                          <a:latin typeface="Times New Roman" panose="02020603050405020304" charset="0"/>
                          <a:cs typeface="Times New Roman" panose="02020603050405020304" charset="0"/>
                        </a:rPr>
                        <a:t>1.本机关不掌握相关政府信息</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2.</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600" b="0">
                          <a:latin typeface="Times New Roman" panose="02020603050405020304" charset="0"/>
                          <a:cs typeface="Times New Roman" panose="02020603050405020304" charset="0"/>
                        </a:rPr>
                        <a:t>3.</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447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5">
                  <a:txBody>
                    <a:bodyPr/>
                    <a:p>
                      <a:pPr indent="0">
                        <a:buNone/>
                      </a:pPr>
                      <a:r>
                        <a:rPr lang="en-US" sz="600" b="0">
                          <a:latin typeface="Times New Roman" panose="02020603050405020304" charset="0"/>
                          <a:cs typeface="Times New Roman" panose="02020603050405020304" charset="0"/>
                        </a:rPr>
                        <a:t>（五）不予处理</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600" b="0">
                          <a:latin typeface="Times New Roman" panose="02020603050405020304" charset="0"/>
                          <a:cs typeface="Times New Roman" panose="02020603050405020304" charset="0"/>
                        </a:rPr>
                        <a:t>1.</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20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2.重复申请</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0383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3.要求提供公开出版物</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17589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4.无正当理由大量反复申请</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2288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600" b="0">
                          <a:latin typeface="Times New Roman" panose="02020603050405020304" charset="0"/>
                          <a:cs typeface="Times New Roman" panose="02020603050405020304" charset="0"/>
                        </a:rPr>
                        <a:t>5.要求行政机关确认或重新出具已获取信息</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528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rowSpan="3">
                  <a:txBody>
                    <a:bodyPr/>
                    <a:p>
                      <a:pPr indent="0">
                        <a:buNone/>
                      </a:pPr>
                      <a:r>
                        <a:rPr lang="en-US" sz="600" b="0">
                          <a:latin typeface="Times New Roman" panose="02020603050405020304" charset="0"/>
                          <a:cs typeface="Times New Roman" panose="02020603050405020304" charset="0"/>
                        </a:rPr>
                        <a:t>（六）其他处理</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600" b="0">
                          <a:latin typeface="Times New Roman" panose="02020603050405020304" charset="0"/>
                          <a:cs typeface="Times New Roman" panose="02020603050405020304" charset="0"/>
                        </a:rPr>
                        <a:t>1.申请人无正当理由逾期不补正、行政机关不再处理其政府信息公开申请</a:t>
                      </a:r>
                      <a:endParaRPr lang="en-US" altLang="en-US" sz="600" b="0">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33401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a:txBody>
                    <a:bodyPr/>
                    <a:p>
                      <a:pPr indent="0">
                        <a:buNone/>
                      </a:pPr>
                      <a:r>
                        <a:rPr lang="en-US" sz="600" b="0">
                          <a:latin typeface="Times New Roman" panose="02020603050405020304" charset="0"/>
                          <a:cs typeface="Times New Roman" panose="02020603050405020304" charset="0"/>
                        </a:rPr>
                        <a:t>2.申请人逾期未按收费通知要求缴纳费用、行政机关不再处理其政府信息公开申请</a:t>
                      </a:r>
                      <a:endParaRPr lang="en-US" altLang="en-US" sz="600" b="0">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buNone/>
                      </a:pPr>
                      <a:r>
                        <a:rPr lang="en-US" sz="600" b="0">
                          <a:latin typeface="Times New Roman" panose="02020603050405020304" charset="0"/>
                          <a:cs typeface="Times New Roman" panose="02020603050405020304" charset="0"/>
                        </a:rPr>
                        <a:t>3.其他</a:t>
                      </a:r>
                      <a:endParaRPr lang="en-US" altLang="en-US" sz="600" b="0">
                        <a:latin typeface="Times New Roman" panose="02020603050405020304" charset="0"/>
                        <a:ea typeface="Times New Roman" panose="02020603050405020304" charset="0"/>
                        <a:cs typeface="Times New Roman" panose="02020603050405020304" charset="0"/>
                      </a:endParaRPr>
                    </a:p>
                  </a:txBody>
                  <a:tcPr marL="0" marR="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gridSpan="2">
                  <a:txBody>
                    <a:bodyPr/>
                    <a:p>
                      <a:pPr indent="0">
                        <a:buNone/>
                      </a:pPr>
                      <a:r>
                        <a:rPr lang="en-US" sz="600" b="0">
                          <a:latin typeface="Times New Roman" panose="02020603050405020304" charset="0"/>
                          <a:cs typeface="Times New Roman" panose="02020603050405020304" charset="0"/>
                        </a:rPr>
                        <a:t>（七）总计</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0">
                <a:tc gridSpan="3">
                  <a:txBody>
                    <a:bodyPr/>
                    <a:p>
                      <a:pPr indent="0">
                        <a:buNone/>
                      </a:pPr>
                      <a:r>
                        <a:rPr lang="en-US" sz="600" b="0">
                          <a:latin typeface="Times New Roman" panose="02020603050405020304" charset="0"/>
                          <a:cs typeface="Times New Roman" panose="02020603050405020304" charset="0"/>
                        </a:rPr>
                        <a:t>四、结转下年度继续办理</a:t>
                      </a:r>
                      <a:endParaRPr lang="en-US" altLang="en-US" sz="6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600" b="0">
                          <a:latin typeface="方正仿宋简体" panose="03000509000000000000" charset="-122"/>
                          <a:ea typeface="方正仿宋简体" panose="03000509000000000000" charset="-122"/>
                          <a:cs typeface="方正仿宋简体" panose="03000509000000000000" charset="-122"/>
                        </a:rPr>
                        <a:t>0</a:t>
                      </a:r>
                      <a:endParaRPr lang="en-US" altLang="en-US" sz="600" b="0">
                        <a:latin typeface="方正仿宋简体" panose="03000509000000000000" charset="-122"/>
                        <a:ea typeface="方正仿宋简体" panose="03000509000000000000" charset="-122"/>
                        <a:cs typeface="方正仿宋简体" panose="03000509000000000000"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2" name="矩形 3"/>
          <p:cNvSpPr>
            <a:spLocks noChangeArrowheads="1"/>
          </p:cNvSpPr>
          <p:nvPr/>
        </p:nvSpPr>
        <p:spPr bwMode="auto">
          <a:xfrm>
            <a:off x="3573352" y="456820"/>
            <a:ext cx="6529070" cy="993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l" fontAlgn="auto">
              <a:spcBef>
                <a:spcPct val="0"/>
              </a:spcBef>
              <a:buNone/>
            </a:pPr>
            <a:r>
              <a:rPr lang="zh-CN" altLang="en-US" sz="2935"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mn-ea"/>
              </a:rPr>
              <a:t>政府信息公开行政复议、行政诉讼情况</a:t>
            </a:r>
            <a:endParaRPr lang="zh-CN" altLang="en-US" sz="2935" strike="noStrike" noProof="1">
              <a:ln w="22225">
                <a:solidFill>
                  <a:schemeClr val="accent2"/>
                </a:solidFill>
                <a:prstDash val="solid"/>
              </a:ln>
              <a:solidFill>
                <a:schemeClr val="accent2">
                  <a:lumMod val="40000"/>
                  <a:lumOff val="60000"/>
                </a:schemeClr>
              </a:solidFill>
              <a:sym typeface="+mn-ea"/>
            </a:endParaRPr>
          </a:p>
          <a:p>
            <a:pPr algn="l" fontAlgn="auto">
              <a:spcBef>
                <a:spcPct val="0"/>
              </a:spcBef>
              <a:buNone/>
            </a:pPr>
            <a:endParaRPr lang="zh-CN" altLang="en-US" sz="2935" b="1" strike="noStrike" noProof="1" dirty="0">
              <a:solidFill>
                <a:schemeClr val="tx1">
                  <a:lumMod val="95000"/>
                  <a:lumOff val="5000"/>
                </a:schemeClr>
              </a:solidFill>
              <a:latin typeface="Arial" panose="020B0604020202020204" pitchFamily="34" charset="0"/>
              <a:cs typeface="Arial" panose="020B0604020202020204" pitchFamily="34" charset="0"/>
            </a:endParaRPr>
          </a:p>
        </p:txBody>
      </p:sp>
      <p:grpSp>
        <p:nvGrpSpPr>
          <p:cNvPr id="3" name="组合 2"/>
          <p:cNvGrpSpPr/>
          <p:nvPr/>
        </p:nvGrpSpPr>
        <p:grpSpPr>
          <a:xfrm>
            <a:off x="3216275" y="511175"/>
            <a:ext cx="263525" cy="395288"/>
            <a:chOff x="5284519" y="1508166"/>
            <a:chExt cx="213756" cy="427512"/>
          </a:xfrm>
        </p:grpSpPr>
        <p:cxnSp>
          <p:nvCxnSpPr>
            <p:cNvPr id="4" name="直接连接符 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graphicFrame>
        <p:nvGraphicFramePr>
          <p:cNvPr id="6" name="表格 5"/>
          <p:cNvGraphicFramePr/>
          <p:nvPr>
            <p:custDataLst>
              <p:tags r:id="rId2"/>
            </p:custDataLst>
          </p:nvPr>
        </p:nvGraphicFramePr>
        <p:xfrm>
          <a:off x="2305050" y="2554605"/>
          <a:ext cx="9064625" cy="2218690"/>
        </p:xfrm>
        <a:graphic>
          <a:graphicData uri="http://schemas.openxmlformats.org/drawingml/2006/table">
            <a:tbl>
              <a:tblPr/>
              <a:tblGrid>
                <a:gridCol w="604520"/>
                <a:gridCol w="602615"/>
                <a:gridCol w="604520"/>
                <a:gridCol w="601980"/>
                <a:gridCol w="659765"/>
                <a:gridCol w="549275"/>
                <a:gridCol w="604520"/>
                <a:gridCol w="605155"/>
                <a:gridCol w="604520"/>
                <a:gridCol w="604520"/>
                <a:gridCol w="604520"/>
                <a:gridCol w="604520"/>
                <a:gridCol w="605155"/>
                <a:gridCol w="604520"/>
                <a:gridCol w="604520"/>
              </a:tblGrid>
              <a:tr h="479425">
                <a:tc gridSpan="5">
                  <a:txBody>
                    <a:bodyPr/>
                    <a:p>
                      <a:pPr indent="0" algn="ctr">
                        <a:buNone/>
                      </a:pPr>
                      <a:r>
                        <a:rPr lang="en-US" sz="1000" b="0">
                          <a:latin typeface="Times New Roman" panose="02020603050405020304" charset="0"/>
                          <a:cs typeface="Times New Roman" panose="02020603050405020304" charset="0"/>
                        </a:rPr>
                        <a:t>行政复议</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10">
                  <a:txBody>
                    <a:bodyPr/>
                    <a:p>
                      <a:pPr indent="0" algn="ctr">
                        <a:buNone/>
                      </a:pPr>
                      <a:r>
                        <a:rPr lang="en-US" sz="1000" b="0">
                          <a:latin typeface="Times New Roman" panose="02020603050405020304" charset="0"/>
                          <a:cs typeface="Times New Roman" panose="02020603050405020304" charset="0"/>
                        </a:rPr>
                        <a:t>行政诉讼</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539750">
                <a:tc rowSpan="2">
                  <a:txBody>
                    <a:bodyPr/>
                    <a:p>
                      <a:pPr indent="0" algn="ctr">
                        <a:buNone/>
                      </a:pPr>
                      <a:r>
                        <a:rPr lang="en-US" sz="1000" b="0">
                          <a:latin typeface="Times New Roman" panose="02020603050405020304" charset="0"/>
                          <a:cs typeface="Times New Roman" panose="02020603050405020304" charset="0"/>
                        </a:rPr>
                        <a:t>结果维持</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0">
                          <a:latin typeface="Times New Roman" panose="02020603050405020304" charset="0"/>
                          <a:cs typeface="Times New Roman" panose="02020603050405020304" charset="0"/>
                        </a:rPr>
                        <a:t>结果纠正</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0">
                          <a:latin typeface="Times New Roman" panose="02020603050405020304" charset="0"/>
                          <a:cs typeface="Times New Roman" panose="02020603050405020304" charset="0"/>
                        </a:rPr>
                        <a:t>其他结果</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0">
                          <a:latin typeface="Times New Roman" panose="02020603050405020304" charset="0"/>
                          <a:cs typeface="Times New Roman" panose="02020603050405020304" charset="0"/>
                        </a:rPr>
                        <a:t>尚未审结</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rowSpan="2">
                  <a:txBody>
                    <a:bodyPr/>
                    <a:p>
                      <a:pPr indent="0" algn="ctr">
                        <a:buNone/>
                      </a:pPr>
                      <a:r>
                        <a:rPr lang="en-US" sz="1000" b="0">
                          <a:latin typeface="Times New Roman" panose="02020603050405020304" charset="0"/>
                          <a:cs typeface="Times New Roman" panose="02020603050405020304" charset="0"/>
                        </a:rPr>
                        <a:t>总计</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gridSpan="5">
                  <a:txBody>
                    <a:bodyPr/>
                    <a:p>
                      <a:pPr indent="0" algn="ctr">
                        <a:buNone/>
                      </a:pPr>
                      <a:r>
                        <a:rPr lang="en-US" sz="1000" b="0">
                          <a:latin typeface="Times New Roman" panose="02020603050405020304" charset="0"/>
                          <a:cs typeface="Times New Roman" panose="02020603050405020304" charset="0"/>
                        </a:rPr>
                        <a:t>未经复议直接起诉</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gridSpan="5">
                  <a:txBody>
                    <a:bodyPr/>
                    <a:p>
                      <a:pPr indent="0" algn="ctr">
                        <a:buNone/>
                      </a:pP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c hMerge="1">
                  <a:tcPr>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tcPr>
                </a:tc>
              </a:tr>
              <a:tr h="959485">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vMerge="1">
                  <a:tcPr>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B w="12700" cap="flat" cmpd="sng">
                      <a:solidFill>
                        <a:srgbClr val="080000"/>
                      </a:solidFill>
                      <a:prstDash val="solid"/>
                      <a:headEnd type="none" w="med" len="med"/>
                      <a:tailEnd type="none" w="med" len="med"/>
                    </a:lnB>
                  </a:tcPr>
                </a:tc>
                <a:tc>
                  <a:txBody>
                    <a:bodyPr/>
                    <a:p>
                      <a:pPr indent="0" algn="ctr">
                        <a:buNone/>
                      </a:pPr>
                      <a:r>
                        <a:rPr lang="en-US" sz="1000" b="0">
                          <a:latin typeface="Times New Roman" panose="02020603050405020304" charset="0"/>
                          <a:cs typeface="Times New Roman" panose="02020603050405020304" charset="0"/>
                        </a:rPr>
                        <a:t>结果维持</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结果纠正</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其他结果</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尚未审结</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总计</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结果维持</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结果纠正</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其他结果</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尚未审结</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Times New Roman" panose="02020603050405020304" charset="0"/>
                          <a:cs typeface="Times New Roman" panose="02020603050405020304" charset="0"/>
                        </a:rPr>
                        <a:t>总计</a:t>
                      </a:r>
                      <a:endParaRPr lang="en-US" altLang="en-US" sz="1000" b="0">
                        <a:latin typeface="Times New Roman" panose="02020603050405020304" charset="0"/>
                        <a:ea typeface="Times New Roman" panose="02020603050405020304" charset="0"/>
                        <a:cs typeface="Times New Roman" panose="02020603050405020304" charset="0"/>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r h="240030">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c>
                  <a:txBody>
                    <a:bodyPr/>
                    <a:p>
                      <a:pPr indent="0" algn="ctr">
                        <a:buNone/>
                      </a:pPr>
                      <a:r>
                        <a:rPr lang="en-US" sz="1000" b="0">
                          <a:latin typeface="等线" panose="02010600030101010101" charset="-122"/>
                          <a:ea typeface="等线" panose="02010600030101010101" charset="-122"/>
                          <a:cs typeface="等线" panose="02010600030101010101" charset="-122"/>
                        </a:rPr>
                        <a:t>0</a:t>
                      </a:r>
                      <a:endParaRPr lang="en-US" altLang="en-US" sz="1000" b="0">
                        <a:latin typeface="等线" panose="02010600030101010101" charset="-122"/>
                        <a:ea typeface="等线" panose="02010600030101010101" charset="-122"/>
                        <a:cs typeface="等线" panose="02010600030101010101" charset="-122"/>
                      </a:endParaRPr>
                    </a:p>
                  </a:txBody>
                  <a:tcPr marL="68580" marR="68580" marT="0" marB="0" vert="horz" anchor="ctr" anchorCtr="0">
                    <a:lnL w="12700" cap="flat" cmpd="sng">
                      <a:solidFill>
                        <a:srgbClr val="080000"/>
                      </a:solidFill>
                      <a:prstDash val="solid"/>
                      <a:headEnd type="none" w="med" len="med"/>
                      <a:tailEnd type="none" w="med" len="med"/>
                    </a:lnL>
                    <a:lnR w="12700" cap="flat" cmpd="sng">
                      <a:solidFill>
                        <a:srgbClr val="080000"/>
                      </a:solidFill>
                      <a:prstDash val="solid"/>
                      <a:headEnd type="none" w="med" len="med"/>
                      <a:tailEnd type="none" w="med" len="med"/>
                    </a:lnR>
                    <a:lnT w="12700" cap="flat" cmpd="sng">
                      <a:solidFill>
                        <a:srgbClr val="080000"/>
                      </a:solidFill>
                      <a:prstDash val="solid"/>
                      <a:headEnd type="none" w="med" len="med"/>
                      <a:tailEnd type="none" w="med" len="med"/>
                    </a:lnT>
                    <a:lnB w="12700" cap="flat" cmpd="sng">
                      <a:solidFill>
                        <a:srgbClr val="080000"/>
                      </a:solidFill>
                      <a:prstDash val="solid"/>
                      <a:headEnd type="none" w="med" len="med"/>
                      <a:tailEnd type="none" w="med" len="med"/>
                    </a:lnB>
                    <a:lnTlToBr>
                      <a:noFill/>
                    </a:lnTlToBr>
                    <a:lnBlToTr>
                      <a:noFill/>
                    </a:lnBlToTr>
                    <a:noFill/>
                  </a:tcPr>
                </a:tc>
              </a:tr>
            </a:tbl>
          </a:graphicData>
        </a:graphic>
      </p:graphicFrame>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2"/>
                                        </p:tgtEl>
                                        <p:attrNameLst>
                                          <p:attrName>style.visibility</p:attrName>
                                        </p:attrNameLst>
                                      </p:cBhvr>
                                      <p:to>
                                        <p:strVal val="visible"/>
                                      </p:to>
                                    </p:set>
                                    <p:animEffect transition="in" filter="wipe(left)">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sp>
        <p:nvSpPr>
          <p:cNvPr id="132" name="矩形 3"/>
          <p:cNvSpPr>
            <a:spLocks noChangeArrowheads="1"/>
          </p:cNvSpPr>
          <p:nvPr/>
        </p:nvSpPr>
        <p:spPr bwMode="auto">
          <a:xfrm>
            <a:off x="4763977" y="456820"/>
            <a:ext cx="2786380" cy="540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91431" tIns="45716" rIns="91431" bIns="45716">
            <a:spAutoFit/>
          </a:bodyPr>
          <a:lstStyle>
            <a:lvl1pPr>
              <a:spcBef>
                <a:spcPct val="20000"/>
              </a:spcBef>
              <a:buFont typeface="Arial" panose="020B0604020202020204" pitchFamily="34" charset="0"/>
              <a:buChar char="•"/>
              <a:defRPr sz="32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1pPr>
            <a:lvl2pPr marL="742950" indent="-285750">
              <a:spcBef>
                <a:spcPct val="20000"/>
              </a:spcBef>
              <a:buFont typeface="Arial" panose="020B0604020202020204" pitchFamily="34" charset="0"/>
              <a:buChar char="–"/>
              <a:defRPr sz="28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2pPr>
            <a:lvl3pPr marL="1143000" indent="-228600">
              <a:spcBef>
                <a:spcPct val="20000"/>
              </a:spcBef>
              <a:buFont typeface="Arial" panose="020B0604020202020204" pitchFamily="34" charset="0"/>
              <a:buChar char="•"/>
              <a:defRPr sz="24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3pPr>
            <a:lvl4pPr marL="16002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4pPr>
            <a:lvl5pPr marL="2057400" indent="-228600">
              <a:spcBef>
                <a:spcPct val="20000"/>
              </a:spcBef>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5pPr>
            <a:lvl6pPr marL="25146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6pPr>
            <a:lvl7pPr marL="29718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7pPr>
            <a:lvl8pPr marL="34290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8pPr>
            <a:lvl9pPr marL="3886200" indent="-228600" eaLnBrk="0" fontAlgn="base" hangingPunct="0">
              <a:spcBef>
                <a:spcPct val="20000"/>
              </a:spcBef>
              <a:spcAft>
                <a:spcPct val="0"/>
              </a:spcAft>
              <a:buFont typeface="Arial" panose="020B0604020202020204" pitchFamily="34" charset="0"/>
              <a:buChar char="»"/>
              <a:defRPr sz="2000">
                <a:solidFill>
                  <a:schemeClr val="tx1"/>
                </a:solidFill>
                <a:latin typeface="微软雅黑" panose="020B0503020204020204" pitchFamily="34" charset="-122"/>
                <a:ea typeface="微软雅黑" panose="020B0503020204020204" pitchFamily="34" charset="-122"/>
                <a:sym typeface="Calibri" panose="020F0502020204030204" pitchFamily="34" charset="0"/>
              </a:defRPr>
            </a:lvl9pPr>
          </a:lstStyle>
          <a:p>
            <a:pPr algn="l" fontAlgn="auto">
              <a:spcBef>
                <a:spcPct val="0"/>
              </a:spcBef>
              <a:buNone/>
            </a:pPr>
            <a:r>
              <a:rPr lang="zh-CN" altLang="en-US" sz="2930" strike="noStrike" noProof="1">
                <a:ln w="22225">
                  <a:solidFill>
                    <a:schemeClr val="accent2"/>
                  </a:solidFill>
                  <a:prstDash val="solid"/>
                </a:ln>
                <a:solidFill>
                  <a:schemeClr val="accent2">
                    <a:lumMod val="40000"/>
                    <a:lumOff val="60000"/>
                  </a:schemeClr>
                </a:solidFill>
                <a:latin typeface="微软雅黑" panose="020B0503020204020204" pitchFamily="34" charset="-122"/>
                <a:ea typeface="微软雅黑" panose="020B0503020204020204" pitchFamily="34" charset="-122"/>
                <a:cs typeface="+mn-cs"/>
                <a:sym typeface="+mn-ea"/>
              </a:rPr>
              <a:t>改进措施与思路</a:t>
            </a:r>
            <a:endParaRPr lang="zh-CN" altLang="en-US" sz="2930" b="1" strike="noStrike" noProof="1" dirty="0">
              <a:solidFill>
                <a:schemeClr val="tx1">
                  <a:lumMod val="95000"/>
                  <a:lumOff val="5000"/>
                </a:schemeClr>
              </a:solidFill>
              <a:cs typeface="Arial" panose="020B0604020202020204" pitchFamily="34" charset="0"/>
            </a:endParaRPr>
          </a:p>
        </p:txBody>
      </p:sp>
      <p:grpSp>
        <p:nvGrpSpPr>
          <p:cNvPr id="133" name="组合 132"/>
          <p:cNvGrpSpPr/>
          <p:nvPr/>
        </p:nvGrpSpPr>
        <p:grpSpPr>
          <a:xfrm>
            <a:off x="4140200" y="511175"/>
            <a:ext cx="263525" cy="395288"/>
            <a:chOff x="5284519" y="1508166"/>
            <a:chExt cx="213756" cy="427512"/>
          </a:xfrm>
        </p:grpSpPr>
        <p:cxnSp>
          <p:nvCxnSpPr>
            <p:cNvPr id="134" name="直接连接符 133"/>
            <p:cNvCxnSpPr/>
            <p:nvPr/>
          </p:nvCxnSpPr>
          <p:spPr>
            <a:xfrm>
              <a:off x="5284519" y="1508166"/>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cxnSp>
          <p:nvCxnSpPr>
            <p:cNvPr id="135" name="直接连接符 134"/>
            <p:cNvCxnSpPr/>
            <p:nvPr/>
          </p:nvCxnSpPr>
          <p:spPr>
            <a:xfrm flipH="1">
              <a:off x="5284519" y="1721922"/>
              <a:ext cx="213756" cy="213756"/>
            </a:xfrm>
            <a:prstGeom prst="line">
              <a:avLst/>
            </a:prstGeom>
            <a:ln w="19050">
              <a:solidFill>
                <a:schemeClr val="tx1">
                  <a:lumMod val="95000"/>
                  <a:lumOff val="5000"/>
                </a:schemeClr>
              </a:solidFill>
              <a:headEnd type="oval" w="med" len="med"/>
              <a:tailEnd type="oval" w="lg" len="lg"/>
            </a:ln>
          </p:spPr>
          <p:style>
            <a:lnRef idx="1">
              <a:schemeClr val="accent1"/>
            </a:lnRef>
            <a:fillRef idx="0">
              <a:schemeClr val="accent1"/>
            </a:fillRef>
            <a:effectRef idx="0">
              <a:schemeClr val="accent1"/>
            </a:effectRef>
            <a:fontRef idx="minor">
              <a:schemeClr val="tx1"/>
            </a:fontRef>
          </p:style>
        </p:cxnSp>
      </p:grpSp>
      <p:cxnSp>
        <p:nvCxnSpPr>
          <p:cNvPr id="501" name="直接连接符 500"/>
          <p:cNvCxnSpPr/>
          <p:nvPr/>
        </p:nvCxnSpPr>
        <p:spPr>
          <a:xfrm flipH="1">
            <a:off x="8774113" y="4700588"/>
            <a:ext cx="611188"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03" name="直接连接符 502"/>
          <p:cNvCxnSpPr/>
          <p:nvPr/>
        </p:nvCxnSpPr>
        <p:spPr>
          <a:xfrm flipH="1">
            <a:off x="4337050" y="4718050"/>
            <a:ext cx="611188"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nvGrpSpPr>
          <p:cNvPr id="505" name="组合 504"/>
          <p:cNvGrpSpPr/>
          <p:nvPr/>
        </p:nvGrpSpPr>
        <p:grpSpPr>
          <a:xfrm>
            <a:off x="5492750" y="1811338"/>
            <a:ext cx="1041400" cy="263525"/>
            <a:chOff x="4470269" y="1661160"/>
            <a:chExt cx="1290451" cy="262890"/>
          </a:xfrm>
        </p:grpSpPr>
        <p:cxnSp>
          <p:nvCxnSpPr>
            <p:cNvPr id="506" name="直接连接符 505"/>
            <p:cNvCxnSpPr/>
            <p:nvPr/>
          </p:nvCxnSpPr>
          <p:spPr>
            <a:xfrm flipH="1" flipV="1">
              <a:off x="5410200" y="1661160"/>
              <a:ext cx="350520" cy="26289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cxnSp>
          <p:nvCxnSpPr>
            <p:cNvPr id="507" name="直接连接符 506"/>
            <p:cNvCxnSpPr/>
            <p:nvPr/>
          </p:nvCxnSpPr>
          <p:spPr>
            <a:xfrm flipH="1">
              <a:off x="4470269" y="1663541"/>
              <a:ext cx="942312"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grpSp>
      <p:grpSp>
        <p:nvGrpSpPr>
          <p:cNvPr id="511" name="组合 510"/>
          <p:cNvGrpSpPr/>
          <p:nvPr/>
        </p:nvGrpSpPr>
        <p:grpSpPr>
          <a:xfrm>
            <a:off x="6268641" y="2061038"/>
            <a:ext cx="1203960" cy="1051563"/>
            <a:chOff x="5525852" y="1879080"/>
            <a:chExt cx="1203960" cy="1051560"/>
          </a:xfrm>
          <a:solidFill>
            <a:schemeClr val="accent2">
              <a:lumMod val="75000"/>
            </a:schemeClr>
          </a:solidFill>
        </p:grpSpPr>
        <p:sp>
          <p:nvSpPr>
            <p:cNvPr id="512" name="六边形 511"/>
            <p:cNvSpPr/>
            <p:nvPr/>
          </p:nvSpPr>
          <p:spPr>
            <a:xfrm>
              <a:off x="5525852" y="1879080"/>
              <a:ext cx="1203960" cy="105156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2490" strike="noStrike" noProof="1">
                <a:latin typeface="Arial" panose="020B0604020202020204" pitchFamily="34" charset="0"/>
                <a:ea typeface="微软雅黑" panose="020B0503020204020204" pitchFamily="34" charset="-122"/>
                <a:cs typeface="Arial" panose="020B0604020202020204" pitchFamily="34" charset="0"/>
              </a:endParaRPr>
            </a:p>
          </p:txBody>
        </p:sp>
        <p:sp>
          <p:nvSpPr>
            <p:cNvPr id="513" name="文本框 64"/>
            <p:cNvSpPr txBox="1"/>
            <p:nvPr/>
          </p:nvSpPr>
          <p:spPr>
            <a:xfrm>
              <a:off x="5686669" y="1989362"/>
              <a:ext cx="882327" cy="763092"/>
            </a:xfrm>
            <a:prstGeom prst="rect">
              <a:avLst/>
            </a:prstGeom>
            <a:noFill/>
          </p:spPr>
          <p:txBody>
            <a:bodyPr wrap="square" rtlCol="0">
              <a:spAutoFit/>
            </a:bodyPr>
            <a:lstStyle/>
            <a:p>
              <a:pPr algn="ctr" fontAlgn="auto">
                <a:lnSpc>
                  <a:spcPct val="120000"/>
                </a:lnSpc>
              </a:pPr>
              <a:r>
                <a:rPr lang="en-US" altLang="zh-CN" sz="4000" strike="noStrike"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rPr>
                <a:t>01</a:t>
              </a:r>
              <a:endParaRPr lang="zh-CN" altLang="en-US" sz="4000" strike="noStrike" baseline="-3000"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514" name="组合 513"/>
          <p:cNvGrpSpPr/>
          <p:nvPr/>
        </p:nvGrpSpPr>
        <p:grpSpPr>
          <a:xfrm>
            <a:off x="7569717" y="4174998"/>
            <a:ext cx="1203960" cy="1051563"/>
            <a:chOff x="6842760" y="4008870"/>
            <a:chExt cx="1203960" cy="1051560"/>
          </a:xfrm>
          <a:solidFill>
            <a:schemeClr val="accent2">
              <a:lumMod val="75000"/>
            </a:schemeClr>
          </a:solidFill>
        </p:grpSpPr>
        <p:sp>
          <p:nvSpPr>
            <p:cNvPr id="515" name="六边形 514"/>
            <p:cNvSpPr/>
            <p:nvPr/>
          </p:nvSpPr>
          <p:spPr>
            <a:xfrm>
              <a:off x="6842760" y="4008870"/>
              <a:ext cx="1203960" cy="105156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2490" strike="noStrike" noProof="1">
                <a:latin typeface="Arial" panose="020B0604020202020204" pitchFamily="34" charset="0"/>
                <a:ea typeface="微软雅黑" panose="020B0503020204020204" pitchFamily="34" charset="-122"/>
                <a:cs typeface="Arial" panose="020B0604020202020204" pitchFamily="34" charset="0"/>
              </a:endParaRPr>
            </a:p>
          </p:txBody>
        </p:sp>
        <p:sp>
          <p:nvSpPr>
            <p:cNvPr id="516" name="文本框 67"/>
            <p:cNvSpPr txBox="1"/>
            <p:nvPr/>
          </p:nvSpPr>
          <p:spPr>
            <a:xfrm>
              <a:off x="6981635" y="4119152"/>
              <a:ext cx="926211" cy="763092"/>
            </a:xfrm>
            <a:prstGeom prst="rect">
              <a:avLst/>
            </a:prstGeom>
            <a:noFill/>
          </p:spPr>
          <p:txBody>
            <a:bodyPr wrap="square" rtlCol="0">
              <a:spAutoFit/>
            </a:bodyPr>
            <a:lstStyle/>
            <a:p>
              <a:pPr algn="ctr" fontAlgn="auto">
                <a:lnSpc>
                  <a:spcPct val="120000"/>
                </a:lnSpc>
              </a:pPr>
              <a:r>
                <a:rPr lang="en-US" altLang="zh-CN" sz="4000" strike="noStrike"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rPr>
                <a:t>03</a:t>
              </a:r>
              <a:endParaRPr lang="zh-CN" altLang="en-US" sz="4000" strike="noStrike" baseline="-3000"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endParaRPr>
            </a:p>
          </p:txBody>
        </p:sp>
      </p:grpSp>
      <p:grpSp>
        <p:nvGrpSpPr>
          <p:cNvPr id="517" name="组合 516"/>
          <p:cNvGrpSpPr/>
          <p:nvPr/>
        </p:nvGrpSpPr>
        <p:grpSpPr>
          <a:xfrm>
            <a:off x="4949026" y="4190831"/>
            <a:ext cx="1203960" cy="1051563"/>
            <a:chOff x="4206240" y="4008870"/>
            <a:chExt cx="1203960" cy="1051560"/>
          </a:xfrm>
          <a:solidFill>
            <a:schemeClr val="accent2">
              <a:lumMod val="75000"/>
            </a:schemeClr>
          </a:solidFill>
        </p:grpSpPr>
        <p:sp>
          <p:nvSpPr>
            <p:cNvPr id="518" name="六边形 517"/>
            <p:cNvSpPr/>
            <p:nvPr/>
          </p:nvSpPr>
          <p:spPr>
            <a:xfrm>
              <a:off x="4206240" y="4008870"/>
              <a:ext cx="1203960" cy="105156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2490" strike="noStrike" noProof="1">
                <a:latin typeface="Arial" panose="020B0604020202020204" pitchFamily="34" charset="0"/>
                <a:ea typeface="微软雅黑" panose="020B0503020204020204" pitchFamily="34" charset="-122"/>
                <a:cs typeface="Arial" panose="020B0604020202020204" pitchFamily="34" charset="0"/>
              </a:endParaRPr>
            </a:p>
          </p:txBody>
        </p:sp>
        <p:sp>
          <p:nvSpPr>
            <p:cNvPr id="519" name="文本框 70"/>
            <p:cNvSpPr txBox="1"/>
            <p:nvPr/>
          </p:nvSpPr>
          <p:spPr>
            <a:xfrm>
              <a:off x="4397857" y="4119152"/>
              <a:ext cx="820725" cy="829943"/>
            </a:xfrm>
            <a:prstGeom prst="rect">
              <a:avLst/>
            </a:prstGeom>
            <a:noFill/>
          </p:spPr>
          <p:txBody>
            <a:bodyPr wrap="square" rtlCol="0">
              <a:spAutoFit/>
            </a:bodyPr>
            <a:lstStyle/>
            <a:p>
              <a:pPr algn="ctr" fontAlgn="auto">
                <a:lnSpc>
                  <a:spcPct val="120000"/>
                </a:lnSpc>
              </a:pPr>
              <a:r>
                <a:rPr lang="en-US" altLang="zh-CN" sz="4000" strike="noStrike"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rPr>
                <a:t>02</a:t>
              </a:r>
              <a:endParaRPr lang="zh-CN" altLang="en-US" sz="4000" strike="noStrike" baseline="-3000" noProof="1" dirty="0">
                <a:solidFill>
                  <a:schemeClr val="bg1">
                    <a:lumMod val="95000"/>
                  </a:schemeClr>
                </a:solidFill>
                <a:latin typeface="Arial" panose="020B0604020202020204" pitchFamily="34" charset="0"/>
                <a:ea typeface="微软雅黑" panose="020B0503020204020204" pitchFamily="34" charset="-122"/>
                <a:cs typeface="Arial" panose="020B0604020202020204" pitchFamily="34" charset="0"/>
              </a:endParaRPr>
            </a:p>
          </p:txBody>
        </p:sp>
      </p:grpSp>
      <p:sp>
        <p:nvSpPr>
          <p:cNvPr id="526" name="矩形 525"/>
          <p:cNvSpPr/>
          <p:nvPr/>
        </p:nvSpPr>
        <p:spPr>
          <a:xfrm>
            <a:off x="4583113" y="1577975"/>
            <a:ext cx="869950" cy="366713"/>
          </a:xfrm>
          <a:prstGeom prst="rect">
            <a:avLst/>
          </a:prstGeom>
          <a:noFill/>
          <a:ln w="9525">
            <a:noFill/>
          </a:ln>
        </p:spPr>
        <p:txBody>
          <a:bodyPr wrap="none" lIns="91431" tIns="45716" rIns="91431" bIns="45716" anchor="t" anchorCtr="0">
            <a:spAutoFit/>
          </a:bodyPr>
          <a:p>
            <a:pPr algn="r"/>
            <a:r>
              <a:rPr lang="zh-CN" altLang="en-US" b="1" dirty="0">
                <a:solidFill>
                  <a:srgbClr val="0076A3"/>
                </a:solidFill>
                <a:latin typeface="微软雅黑" panose="020B0503020204020204" pitchFamily="34" charset="-122"/>
                <a:ea typeface="微软雅黑" panose="020B0503020204020204" pitchFamily="34" charset="-122"/>
              </a:rPr>
              <a:t>严要求</a:t>
            </a:r>
            <a:endParaRPr lang="en-US" altLang="zh-CN" b="1" dirty="0">
              <a:solidFill>
                <a:srgbClr val="0076A3"/>
              </a:solidFill>
              <a:latin typeface="微软雅黑" panose="020B0503020204020204" pitchFamily="34" charset="-122"/>
              <a:ea typeface="微软雅黑" panose="020B0503020204020204" pitchFamily="34" charset="-122"/>
            </a:endParaRPr>
          </a:p>
        </p:txBody>
      </p:sp>
      <p:sp>
        <p:nvSpPr>
          <p:cNvPr id="527" name="矩形 47"/>
          <p:cNvSpPr/>
          <p:nvPr/>
        </p:nvSpPr>
        <p:spPr>
          <a:xfrm>
            <a:off x="2163763" y="1943100"/>
            <a:ext cx="3289300" cy="1123315"/>
          </a:xfrm>
          <a:prstGeom prst="rect">
            <a:avLst/>
          </a:prstGeom>
          <a:noFill/>
          <a:ln w="9525">
            <a:noFill/>
          </a:ln>
        </p:spPr>
        <p:txBody>
          <a:bodyPr wrap="square" lIns="91431" tIns="45716" rIns="91431" bIns="45716" anchor="t" anchorCtr="0">
            <a:spAutoFit/>
          </a:bodyPr>
          <a:p>
            <a:pPr>
              <a:lnSpc>
                <a:spcPct val="120000"/>
              </a:lnSpc>
              <a:buFont typeface="Arial" panose="020B0604020202020204" pitchFamily="34" charset="0"/>
              <a:buNone/>
            </a:pPr>
            <a:r>
              <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rPr>
              <a:t>2023年我中心面对新的形势和任务，还存在一些不足。主要表现为信息公开的互动性不足，经办人员流动性较大、引导公众参与度不够高等问题。</a:t>
            </a:r>
            <a:endPar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30" name="矩形 529"/>
          <p:cNvSpPr/>
          <p:nvPr/>
        </p:nvSpPr>
        <p:spPr>
          <a:xfrm>
            <a:off x="3387725" y="4352925"/>
            <a:ext cx="869950" cy="368300"/>
          </a:xfrm>
          <a:prstGeom prst="rect">
            <a:avLst/>
          </a:prstGeom>
          <a:noFill/>
          <a:ln w="9525">
            <a:noFill/>
          </a:ln>
        </p:spPr>
        <p:txBody>
          <a:bodyPr wrap="none" lIns="91431" tIns="45716" rIns="91431" bIns="45716" anchor="t" anchorCtr="0">
            <a:spAutoFit/>
          </a:bodyPr>
          <a:p>
            <a:pPr algn="r"/>
            <a:r>
              <a:rPr lang="zh-CN" altLang="en-US" b="1" dirty="0">
                <a:solidFill>
                  <a:srgbClr val="0076A3"/>
                </a:solidFill>
                <a:latin typeface="微软雅黑" panose="020B0503020204020204" pitchFamily="34" charset="-122"/>
                <a:ea typeface="微软雅黑" panose="020B0503020204020204" pitchFamily="34" charset="-122"/>
              </a:rPr>
              <a:t>定机制</a:t>
            </a:r>
            <a:endParaRPr lang="en-US" altLang="zh-CN" b="1" dirty="0">
              <a:solidFill>
                <a:srgbClr val="0076A3"/>
              </a:solidFill>
              <a:latin typeface="微软雅黑" panose="020B0503020204020204" pitchFamily="34" charset="-122"/>
              <a:ea typeface="微软雅黑" panose="020B0503020204020204" pitchFamily="34" charset="-122"/>
            </a:endParaRPr>
          </a:p>
        </p:txBody>
      </p:sp>
      <p:sp>
        <p:nvSpPr>
          <p:cNvPr id="531" name="矩形 47"/>
          <p:cNvSpPr/>
          <p:nvPr/>
        </p:nvSpPr>
        <p:spPr>
          <a:xfrm>
            <a:off x="923925" y="4718050"/>
            <a:ext cx="3333750" cy="1123315"/>
          </a:xfrm>
          <a:prstGeom prst="rect">
            <a:avLst/>
          </a:prstGeom>
          <a:noFill/>
          <a:ln w="9525">
            <a:noFill/>
          </a:ln>
        </p:spPr>
        <p:txBody>
          <a:bodyPr wrap="square" lIns="91431" tIns="45716" rIns="91431" bIns="45716" anchor="t" anchorCtr="0">
            <a:spAutoFit/>
          </a:bodyPr>
          <a:p>
            <a:pPr>
              <a:lnSpc>
                <a:spcPct val="120000"/>
              </a:lnSpc>
              <a:buFont typeface="Arial" panose="020B0604020202020204" pitchFamily="34" charset="0"/>
              <a:buNone/>
            </a:pPr>
            <a:r>
              <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rPr>
              <a:t>2024年，市地震监测中心将进一步拓宽渠道、加强互动等方面的工作，以更好地满足公众的需求，提高政府工作的透明度和公信力。</a:t>
            </a:r>
            <a:endPar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endParaRPr>
          </a:p>
        </p:txBody>
      </p:sp>
      <p:sp>
        <p:nvSpPr>
          <p:cNvPr id="534" name="矩形 533"/>
          <p:cNvSpPr/>
          <p:nvPr/>
        </p:nvSpPr>
        <p:spPr>
          <a:xfrm>
            <a:off x="9559925" y="4025900"/>
            <a:ext cx="871538" cy="366713"/>
          </a:xfrm>
          <a:prstGeom prst="rect">
            <a:avLst/>
          </a:prstGeom>
          <a:noFill/>
          <a:ln w="9525">
            <a:noFill/>
          </a:ln>
        </p:spPr>
        <p:txBody>
          <a:bodyPr wrap="none" lIns="91431" tIns="45716" rIns="91431" bIns="45716" anchor="t" anchorCtr="0">
            <a:spAutoFit/>
          </a:bodyPr>
          <a:p>
            <a:pPr algn="r"/>
            <a:r>
              <a:rPr lang="zh-CN" altLang="en-US" b="1" dirty="0">
                <a:solidFill>
                  <a:srgbClr val="0076A3"/>
                </a:solidFill>
                <a:latin typeface="微软雅黑" panose="020B0503020204020204" pitchFamily="34" charset="-122"/>
                <a:ea typeface="微软雅黑" panose="020B0503020204020204" pitchFamily="34" charset="-122"/>
              </a:rPr>
              <a:t>加创新</a:t>
            </a:r>
            <a:endParaRPr lang="zh-CN" altLang="en-US" b="1" dirty="0">
              <a:solidFill>
                <a:srgbClr val="0076A3"/>
              </a:solidFill>
              <a:latin typeface="微软雅黑" panose="020B0503020204020204" pitchFamily="34" charset="-122"/>
              <a:ea typeface="微软雅黑" panose="020B0503020204020204" pitchFamily="34" charset="-122"/>
            </a:endParaRPr>
          </a:p>
        </p:txBody>
      </p:sp>
      <p:sp>
        <p:nvSpPr>
          <p:cNvPr id="535" name="矩形 47"/>
          <p:cNvSpPr/>
          <p:nvPr/>
        </p:nvSpPr>
        <p:spPr>
          <a:xfrm>
            <a:off x="9466263" y="4406900"/>
            <a:ext cx="2678112" cy="2157095"/>
          </a:xfrm>
          <a:prstGeom prst="rect">
            <a:avLst/>
          </a:prstGeom>
          <a:noFill/>
          <a:ln w="9525">
            <a:noFill/>
          </a:ln>
        </p:spPr>
        <p:txBody>
          <a:bodyPr wrap="square" lIns="91431" tIns="45716" rIns="91431" bIns="45716" anchor="t" anchorCtr="0">
            <a:spAutoFit/>
          </a:bodyPr>
          <a:p>
            <a:pPr>
              <a:lnSpc>
                <a:spcPct val="120000"/>
              </a:lnSpc>
              <a:buFont typeface="Arial" panose="020B0604020202020204" pitchFamily="34" charset="0"/>
              <a:buNone/>
            </a:pPr>
            <a:r>
              <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rPr>
              <a:t>一是提高信息公开质量，加强对信息公开的审核和管理，确保信息的准确性和完整性，提高公众对政府公众的信任度。二是加强信息公开制度建设，建立健全信息公开制度，明确信息公开的范围、方式和时间等，确保信息公开的及时性和全面性。</a:t>
            </a:r>
            <a:endParaRPr lang="zh-CN" altLang="en-US" sz="1400" dirty="0">
              <a:solidFill>
                <a:srgbClr val="404040"/>
              </a:solidFill>
              <a:latin typeface="微软雅黑" panose="020B0503020204020204" pitchFamily="34" charset="-122"/>
              <a:ea typeface="微软雅黑" panose="020B0503020204020204" pitchFamily="34" charset="-122"/>
              <a:sym typeface="微软雅黑" panose="020B0503020204020204" pitchFamily="34" charset="-122"/>
            </a:endParaRPr>
          </a:p>
        </p:txBody>
      </p:sp>
      <p:grpSp>
        <p:nvGrpSpPr>
          <p:cNvPr id="541" name="组合 540"/>
          <p:cNvGrpSpPr/>
          <p:nvPr/>
        </p:nvGrpSpPr>
        <p:grpSpPr>
          <a:xfrm>
            <a:off x="5927099" y="3207123"/>
            <a:ext cx="1887055" cy="1592579"/>
            <a:chOff x="5927099" y="3207123"/>
            <a:chExt cx="1887055" cy="1592580"/>
          </a:xfrm>
          <a:solidFill>
            <a:schemeClr val="accent3">
              <a:lumMod val="75000"/>
            </a:schemeClr>
          </a:solidFill>
        </p:grpSpPr>
        <p:sp>
          <p:nvSpPr>
            <p:cNvPr id="542" name="六边形 541"/>
            <p:cNvSpPr/>
            <p:nvPr/>
          </p:nvSpPr>
          <p:spPr>
            <a:xfrm>
              <a:off x="5927099" y="3207123"/>
              <a:ext cx="1887055" cy="1592580"/>
            </a:xfrm>
            <a:prstGeom prst="hexag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auto"/>
              <a:endParaRPr lang="zh-CN" altLang="en-US" sz="2490" strike="noStrike" noProof="1">
                <a:latin typeface="Arial" panose="020B0604020202020204" pitchFamily="34" charset="0"/>
                <a:ea typeface="微软雅黑" panose="020B0503020204020204" pitchFamily="34" charset="-122"/>
                <a:cs typeface="Arial" panose="020B0604020202020204" pitchFamily="34" charset="0"/>
              </a:endParaRPr>
            </a:p>
          </p:txBody>
        </p:sp>
        <p:sp>
          <p:nvSpPr>
            <p:cNvPr id="543" name="文本框 1"/>
            <p:cNvSpPr txBox="1"/>
            <p:nvPr/>
          </p:nvSpPr>
          <p:spPr>
            <a:xfrm>
              <a:off x="6291627" y="3451750"/>
              <a:ext cx="1157999" cy="1077218"/>
            </a:xfrm>
            <a:prstGeom prst="rect">
              <a:avLst/>
            </a:prstGeom>
            <a:grpFill/>
          </p:spPr>
          <p:txBody>
            <a:bodyPr wrap="square" rtlCol="0">
              <a:spAutoFit/>
            </a:bodyPr>
            <a:lstStyle/>
            <a:p>
              <a:pPr algn="ctr" fontAlgn="auto"/>
              <a:r>
                <a:rPr lang="zh-CN" altLang="en-US" sz="3200" b="1" strike="noStrike" noProof="1" dirty="0" smtClean="0">
                  <a:solidFill>
                    <a:schemeClr val="bg1"/>
                  </a:solidFill>
                  <a:latin typeface="微软雅黑" panose="020B0503020204020204" pitchFamily="34" charset="-122"/>
                  <a:ea typeface="微软雅黑" panose="020B0503020204020204" pitchFamily="34" charset="-122"/>
                  <a:cs typeface="+mn-cs"/>
                </a:rPr>
                <a:t>项目情况</a:t>
              </a:r>
              <a:endParaRPr lang="zh-CN" altLang="en-US" sz="3200" b="1" strike="noStrike" noProof="1" dirty="0">
                <a:solidFill>
                  <a:schemeClr val="bg1"/>
                </a:solidFill>
                <a:latin typeface="微软雅黑" panose="020B0503020204020204" pitchFamily="34" charset="-122"/>
                <a:ea typeface="微软雅黑" panose="020B0503020204020204" pitchFamily="34" charset="-122"/>
              </a:endParaRPr>
            </a:p>
          </p:txBody>
        </p:sp>
      </p:grpSp>
    </p:spTree>
  </p:cSld>
  <p:clrMapOvr>
    <a:masterClrMapping/>
  </p:clrMapOvr>
  <p:transition spd="slow">
    <p:wipe dir="r"/>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133"/>
                                        </p:tgtEl>
                                        <p:attrNameLst>
                                          <p:attrName>style.visibility</p:attrName>
                                        </p:attrNameLst>
                                      </p:cBhvr>
                                      <p:to>
                                        <p:strVal val="visible"/>
                                      </p:to>
                                    </p:set>
                                    <p:animEffect transition="in" filter="fade">
                                      <p:cBhvr>
                                        <p:cTn id="7" dur="500"/>
                                        <p:tgtEl>
                                          <p:spTgt spid="133"/>
                                        </p:tgtEl>
                                      </p:cBhvr>
                                    </p:animEffect>
                                  </p:childTnLst>
                                </p:cTn>
                              </p:par>
                            </p:childTnLst>
                          </p:cTn>
                        </p:par>
                        <p:par>
                          <p:cTn id="8" fill="hold">
                            <p:stCondLst>
                              <p:cond delay="500"/>
                            </p:stCondLst>
                            <p:childTnLst>
                              <p:par>
                                <p:cTn id="9" presetID="22" presetClass="entr" presetSubtype="8" fill="hold" grpId="0" nodeType="afterEffect">
                                  <p:stCondLst>
                                    <p:cond delay="0"/>
                                  </p:stCondLst>
                                  <p:childTnLst>
                                    <p:set>
                                      <p:cBhvr>
                                        <p:cTn id="10" dur="1" fill="hold">
                                          <p:stCondLst>
                                            <p:cond delay="0"/>
                                          </p:stCondLst>
                                        </p:cTn>
                                        <p:tgtEl>
                                          <p:spTgt spid="132"/>
                                        </p:tgtEl>
                                        <p:attrNameLst>
                                          <p:attrName>style.visibility</p:attrName>
                                        </p:attrNameLst>
                                      </p:cBhvr>
                                      <p:to>
                                        <p:strVal val="visible"/>
                                      </p:to>
                                    </p:set>
                                    <p:animEffect transition="in" filter="wipe(left)">
                                      <p:cBhvr>
                                        <p:cTn id="11" dur="500"/>
                                        <p:tgtEl>
                                          <p:spTgt spid="132"/>
                                        </p:tgtEl>
                                      </p:cBhvr>
                                    </p:animEffect>
                                  </p:childTnLst>
                                </p:cTn>
                              </p:par>
                            </p:childTnLst>
                          </p:cTn>
                        </p:par>
                        <p:par>
                          <p:cTn id="12" fill="hold">
                            <p:stCondLst>
                              <p:cond delay="1000"/>
                            </p:stCondLst>
                            <p:childTnLst>
                              <p:par>
                                <p:cTn id="13" presetID="23" presetClass="entr" presetSubtype="528" fill="hold" nodeType="afterEffect">
                                  <p:stCondLst>
                                    <p:cond delay="0"/>
                                  </p:stCondLst>
                                  <p:childTnLst>
                                    <p:set>
                                      <p:cBhvr>
                                        <p:cTn id="14" dur="1" fill="hold">
                                          <p:stCondLst>
                                            <p:cond delay="0"/>
                                          </p:stCondLst>
                                        </p:cTn>
                                        <p:tgtEl>
                                          <p:spTgt spid="541"/>
                                        </p:tgtEl>
                                        <p:attrNameLst>
                                          <p:attrName>style.visibility</p:attrName>
                                        </p:attrNameLst>
                                      </p:cBhvr>
                                      <p:to>
                                        <p:strVal val="visible"/>
                                      </p:to>
                                    </p:set>
                                    <p:anim calcmode="lin" valueType="num">
                                      <p:cBhvr>
                                        <p:cTn id="15" dur="350" fill="hold"/>
                                        <p:tgtEl>
                                          <p:spTgt spid="541"/>
                                        </p:tgtEl>
                                        <p:attrNameLst>
                                          <p:attrName>ppt_w</p:attrName>
                                        </p:attrNameLst>
                                      </p:cBhvr>
                                      <p:tavLst>
                                        <p:tav tm="0">
                                          <p:val>
                                            <p:fltVal val="0.000000"/>
                                          </p:val>
                                        </p:tav>
                                        <p:tav tm="100000">
                                          <p:val>
                                            <p:strVal val="#ppt_w"/>
                                          </p:val>
                                        </p:tav>
                                      </p:tavLst>
                                    </p:anim>
                                    <p:anim calcmode="lin" valueType="num">
                                      <p:cBhvr>
                                        <p:cTn id="16" dur="350" fill="hold"/>
                                        <p:tgtEl>
                                          <p:spTgt spid="541"/>
                                        </p:tgtEl>
                                        <p:attrNameLst>
                                          <p:attrName>ppt_h</p:attrName>
                                        </p:attrNameLst>
                                      </p:cBhvr>
                                      <p:tavLst>
                                        <p:tav tm="0">
                                          <p:val>
                                            <p:fltVal val="0.000000"/>
                                          </p:val>
                                        </p:tav>
                                        <p:tav tm="100000">
                                          <p:val>
                                            <p:strVal val="#ppt_h"/>
                                          </p:val>
                                        </p:tav>
                                      </p:tavLst>
                                    </p:anim>
                                    <p:anim calcmode="lin" valueType="num">
                                      <p:cBhvr>
                                        <p:cTn id="17" dur="350" fill="hold"/>
                                        <p:tgtEl>
                                          <p:spTgt spid="541"/>
                                        </p:tgtEl>
                                        <p:attrNameLst>
                                          <p:attrName>ppt_x</p:attrName>
                                        </p:attrNameLst>
                                      </p:cBhvr>
                                      <p:tavLst>
                                        <p:tav tm="0">
                                          <p:val>
                                            <p:fltVal val="0.500000"/>
                                          </p:val>
                                        </p:tav>
                                        <p:tav tm="100000">
                                          <p:val>
                                            <p:strVal val="#ppt_x"/>
                                          </p:val>
                                        </p:tav>
                                      </p:tavLst>
                                    </p:anim>
                                    <p:anim calcmode="lin" valueType="num">
                                      <p:cBhvr>
                                        <p:cTn id="18" dur="350" fill="hold"/>
                                        <p:tgtEl>
                                          <p:spTgt spid="541"/>
                                        </p:tgtEl>
                                        <p:attrNameLst>
                                          <p:attrName>ppt_y</p:attrName>
                                        </p:attrNameLst>
                                      </p:cBhvr>
                                      <p:tavLst>
                                        <p:tav tm="0">
                                          <p:val>
                                            <p:fltVal val="0.500000"/>
                                          </p:val>
                                        </p:tav>
                                        <p:tav tm="100000">
                                          <p:val>
                                            <p:strVal val="#ppt_y"/>
                                          </p:val>
                                        </p:tav>
                                      </p:tavLst>
                                    </p:anim>
                                  </p:childTnLst>
                                </p:cTn>
                              </p:par>
                              <p:par>
                                <p:cTn id="19" presetID="2" presetClass="entr" presetSubtype="1" fill="hold" nodeType="withEffect">
                                  <p:stCondLst>
                                    <p:cond delay="750"/>
                                  </p:stCondLst>
                                  <p:childTnLst>
                                    <p:set>
                                      <p:cBhvr>
                                        <p:cTn id="20" dur="1" fill="hold">
                                          <p:stCondLst>
                                            <p:cond delay="0"/>
                                          </p:stCondLst>
                                        </p:cTn>
                                        <p:tgtEl>
                                          <p:spTgt spid="511"/>
                                        </p:tgtEl>
                                        <p:attrNameLst>
                                          <p:attrName>style.visibility</p:attrName>
                                        </p:attrNameLst>
                                      </p:cBhvr>
                                      <p:to>
                                        <p:strVal val="visible"/>
                                      </p:to>
                                    </p:set>
                                    <p:anim calcmode="lin" valueType="num">
                                      <p:cBhvr>
                                        <p:cTn id="21" dur="250" fill="hold"/>
                                        <p:tgtEl>
                                          <p:spTgt spid="511"/>
                                        </p:tgtEl>
                                        <p:attrNameLst>
                                          <p:attrName>ppt_x</p:attrName>
                                        </p:attrNameLst>
                                      </p:cBhvr>
                                      <p:tavLst>
                                        <p:tav tm="0">
                                          <p:val>
                                            <p:strVal val="#ppt_x"/>
                                          </p:val>
                                        </p:tav>
                                        <p:tav tm="100000">
                                          <p:val>
                                            <p:strVal val="#ppt_x"/>
                                          </p:val>
                                        </p:tav>
                                      </p:tavLst>
                                    </p:anim>
                                    <p:anim calcmode="lin" valueType="num">
                                      <p:cBhvr>
                                        <p:cTn id="22" dur="250" fill="hold"/>
                                        <p:tgtEl>
                                          <p:spTgt spid="511"/>
                                        </p:tgtEl>
                                        <p:attrNameLst>
                                          <p:attrName>ppt_y</p:attrName>
                                        </p:attrNameLst>
                                      </p:cBhvr>
                                      <p:tavLst>
                                        <p:tav tm="0">
                                          <p:val>
                                            <p:strVal val="0-#ppt_h/2"/>
                                          </p:val>
                                        </p:tav>
                                        <p:tav tm="100000">
                                          <p:val>
                                            <p:strVal val="#ppt_y"/>
                                          </p:val>
                                        </p:tav>
                                      </p:tavLst>
                                    </p:anim>
                                  </p:childTnLst>
                                </p:cTn>
                              </p:par>
                            </p:childTnLst>
                          </p:cTn>
                        </p:par>
                        <p:par>
                          <p:cTn id="23" fill="hold">
                            <p:stCondLst>
                              <p:cond delay="1500"/>
                            </p:stCondLst>
                            <p:childTnLst>
                              <p:par>
                                <p:cTn id="24" presetID="22" presetClass="entr" presetSubtype="2" fill="hold" nodeType="afterEffect">
                                  <p:stCondLst>
                                    <p:cond delay="250"/>
                                  </p:stCondLst>
                                  <p:childTnLst>
                                    <p:set>
                                      <p:cBhvr>
                                        <p:cTn id="25" dur="1" fill="hold">
                                          <p:stCondLst>
                                            <p:cond delay="0"/>
                                          </p:stCondLst>
                                        </p:cTn>
                                        <p:tgtEl>
                                          <p:spTgt spid="505"/>
                                        </p:tgtEl>
                                        <p:attrNameLst>
                                          <p:attrName>style.visibility</p:attrName>
                                        </p:attrNameLst>
                                      </p:cBhvr>
                                      <p:to>
                                        <p:strVal val="visible"/>
                                      </p:to>
                                    </p:set>
                                    <p:animEffect transition="in" filter="wipe(right)">
                                      <p:cBhvr>
                                        <p:cTn id="26" dur="500"/>
                                        <p:tgtEl>
                                          <p:spTgt spid="505"/>
                                        </p:tgtEl>
                                      </p:cBhvr>
                                    </p:animEffect>
                                  </p:childTnLst>
                                </p:cTn>
                              </p:par>
                            </p:childTnLst>
                          </p:cTn>
                        </p:par>
                        <p:par>
                          <p:cTn id="27" fill="hold">
                            <p:stCondLst>
                              <p:cond delay="2250"/>
                            </p:stCondLst>
                            <p:childTnLst>
                              <p:par>
                                <p:cTn id="28" presetID="22" presetClass="entr" presetSubtype="2" fill="hold" grpId="0" nodeType="afterEffect">
                                  <p:stCondLst>
                                    <p:cond delay="0"/>
                                  </p:stCondLst>
                                  <p:childTnLst>
                                    <p:set>
                                      <p:cBhvr>
                                        <p:cTn id="29" dur="1" fill="hold">
                                          <p:stCondLst>
                                            <p:cond delay="0"/>
                                          </p:stCondLst>
                                        </p:cTn>
                                        <p:tgtEl>
                                          <p:spTgt spid="526"/>
                                        </p:tgtEl>
                                        <p:attrNameLst>
                                          <p:attrName>style.visibility</p:attrName>
                                        </p:attrNameLst>
                                      </p:cBhvr>
                                      <p:to>
                                        <p:strVal val="visible"/>
                                      </p:to>
                                    </p:set>
                                    <p:animEffect transition="in" filter="wipe(right)">
                                      <p:cBhvr>
                                        <p:cTn id="30" dur="500"/>
                                        <p:tgtEl>
                                          <p:spTgt spid="526"/>
                                        </p:tgtEl>
                                      </p:cBhvr>
                                    </p:animEffect>
                                  </p:childTnLst>
                                </p:cTn>
                              </p:par>
                              <p:par>
                                <p:cTn id="31" presetID="22" presetClass="entr" presetSubtype="2" fill="hold" grpId="0" nodeType="withEffect">
                                  <p:stCondLst>
                                    <p:cond delay="0"/>
                                  </p:stCondLst>
                                  <p:childTnLst>
                                    <p:set>
                                      <p:cBhvr>
                                        <p:cTn id="32" dur="1" fill="hold">
                                          <p:stCondLst>
                                            <p:cond delay="0"/>
                                          </p:stCondLst>
                                        </p:cTn>
                                        <p:tgtEl>
                                          <p:spTgt spid="527"/>
                                        </p:tgtEl>
                                        <p:attrNameLst>
                                          <p:attrName>style.visibility</p:attrName>
                                        </p:attrNameLst>
                                      </p:cBhvr>
                                      <p:to>
                                        <p:strVal val="visible"/>
                                      </p:to>
                                    </p:set>
                                    <p:animEffect transition="in" filter="wipe(right)">
                                      <p:cBhvr>
                                        <p:cTn id="33" dur="500"/>
                                        <p:tgtEl>
                                          <p:spTgt spid="527"/>
                                        </p:tgtEl>
                                      </p:cBhvr>
                                    </p:animEffect>
                                  </p:childTnLst>
                                </p:cTn>
                              </p:par>
                            </p:childTnLst>
                          </p:cTn>
                        </p:par>
                        <p:par>
                          <p:cTn id="34" fill="hold">
                            <p:stCondLst>
                              <p:cond delay="2750"/>
                            </p:stCondLst>
                            <p:childTnLst>
                              <p:par>
                                <p:cTn id="35" presetID="2" presetClass="entr" presetSubtype="2" fill="hold" nodeType="afterEffect">
                                  <p:stCondLst>
                                    <p:cond delay="250"/>
                                  </p:stCondLst>
                                  <p:childTnLst>
                                    <p:set>
                                      <p:cBhvr>
                                        <p:cTn id="36" dur="1" fill="hold">
                                          <p:stCondLst>
                                            <p:cond delay="0"/>
                                          </p:stCondLst>
                                        </p:cTn>
                                        <p:tgtEl>
                                          <p:spTgt spid="514"/>
                                        </p:tgtEl>
                                        <p:attrNameLst>
                                          <p:attrName>style.visibility</p:attrName>
                                        </p:attrNameLst>
                                      </p:cBhvr>
                                      <p:to>
                                        <p:strVal val="visible"/>
                                      </p:to>
                                    </p:set>
                                    <p:anim calcmode="lin" valueType="num">
                                      <p:cBhvr>
                                        <p:cTn id="37" dur="250" fill="hold"/>
                                        <p:tgtEl>
                                          <p:spTgt spid="514"/>
                                        </p:tgtEl>
                                        <p:attrNameLst>
                                          <p:attrName>ppt_x</p:attrName>
                                        </p:attrNameLst>
                                      </p:cBhvr>
                                      <p:tavLst>
                                        <p:tav tm="0">
                                          <p:val>
                                            <p:strVal val="1+#ppt_w/2"/>
                                          </p:val>
                                        </p:tav>
                                        <p:tav tm="100000">
                                          <p:val>
                                            <p:strVal val="#ppt_x"/>
                                          </p:val>
                                        </p:tav>
                                      </p:tavLst>
                                    </p:anim>
                                    <p:anim calcmode="lin" valueType="num">
                                      <p:cBhvr>
                                        <p:cTn id="38" dur="250" fill="hold"/>
                                        <p:tgtEl>
                                          <p:spTgt spid="514"/>
                                        </p:tgtEl>
                                        <p:attrNameLst>
                                          <p:attrName>ppt_y</p:attrName>
                                        </p:attrNameLst>
                                      </p:cBhvr>
                                      <p:tavLst>
                                        <p:tav tm="0">
                                          <p:val>
                                            <p:strVal val="#ppt_y"/>
                                          </p:val>
                                        </p:tav>
                                        <p:tav tm="100000">
                                          <p:val>
                                            <p:strVal val="#ppt_y"/>
                                          </p:val>
                                        </p:tav>
                                      </p:tavLst>
                                    </p:anim>
                                  </p:childTnLst>
                                </p:cTn>
                              </p:par>
                            </p:childTnLst>
                          </p:cTn>
                        </p:par>
                        <p:par>
                          <p:cTn id="39" fill="hold">
                            <p:stCondLst>
                              <p:cond delay="3500"/>
                            </p:stCondLst>
                            <p:childTnLst>
                              <p:par>
                                <p:cTn id="40" presetID="22" presetClass="entr" presetSubtype="8" fill="hold" nodeType="afterEffect">
                                  <p:stCondLst>
                                    <p:cond delay="0"/>
                                  </p:stCondLst>
                                  <p:childTnLst>
                                    <p:set>
                                      <p:cBhvr>
                                        <p:cTn id="41" dur="1" fill="hold">
                                          <p:stCondLst>
                                            <p:cond delay="0"/>
                                          </p:stCondLst>
                                        </p:cTn>
                                        <p:tgtEl>
                                          <p:spTgt spid="501"/>
                                        </p:tgtEl>
                                        <p:attrNameLst>
                                          <p:attrName>style.visibility</p:attrName>
                                        </p:attrNameLst>
                                      </p:cBhvr>
                                      <p:to>
                                        <p:strVal val="visible"/>
                                      </p:to>
                                    </p:set>
                                    <p:animEffect transition="in" filter="wipe(left)">
                                      <p:cBhvr>
                                        <p:cTn id="42" dur="500"/>
                                        <p:tgtEl>
                                          <p:spTgt spid="501"/>
                                        </p:tgtEl>
                                      </p:cBhvr>
                                    </p:animEffect>
                                  </p:childTnLst>
                                </p:cTn>
                              </p:par>
                            </p:childTnLst>
                          </p:cTn>
                        </p:par>
                        <p:par>
                          <p:cTn id="43" fill="hold">
                            <p:stCondLst>
                              <p:cond delay="4000"/>
                            </p:stCondLst>
                            <p:childTnLst>
                              <p:par>
                                <p:cTn id="44" presetID="22" presetClass="entr" presetSubtype="8" fill="hold" grpId="0" nodeType="afterEffect">
                                  <p:stCondLst>
                                    <p:cond delay="0"/>
                                  </p:stCondLst>
                                  <p:childTnLst>
                                    <p:set>
                                      <p:cBhvr>
                                        <p:cTn id="45" dur="1" fill="hold">
                                          <p:stCondLst>
                                            <p:cond delay="0"/>
                                          </p:stCondLst>
                                        </p:cTn>
                                        <p:tgtEl>
                                          <p:spTgt spid="534"/>
                                        </p:tgtEl>
                                        <p:attrNameLst>
                                          <p:attrName>style.visibility</p:attrName>
                                        </p:attrNameLst>
                                      </p:cBhvr>
                                      <p:to>
                                        <p:strVal val="visible"/>
                                      </p:to>
                                    </p:set>
                                    <p:animEffect transition="in" filter="wipe(left)">
                                      <p:cBhvr>
                                        <p:cTn id="46" dur="500"/>
                                        <p:tgtEl>
                                          <p:spTgt spid="534"/>
                                        </p:tgtEl>
                                      </p:cBhvr>
                                    </p:animEffect>
                                  </p:childTnLst>
                                </p:cTn>
                              </p:par>
                              <p:par>
                                <p:cTn id="47" presetID="22" presetClass="entr" presetSubtype="8" fill="hold" grpId="0" nodeType="withEffect">
                                  <p:stCondLst>
                                    <p:cond delay="0"/>
                                  </p:stCondLst>
                                  <p:childTnLst>
                                    <p:set>
                                      <p:cBhvr>
                                        <p:cTn id="48" dur="1" fill="hold">
                                          <p:stCondLst>
                                            <p:cond delay="0"/>
                                          </p:stCondLst>
                                        </p:cTn>
                                        <p:tgtEl>
                                          <p:spTgt spid="535"/>
                                        </p:tgtEl>
                                        <p:attrNameLst>
                                          <p:attrName>style.visibility</p:attrName>
                                        </p:attrNameLst>
                                      </p:cBhvr>
                                      <p:to>
                                        <p:strVal val="visible"/>
                                      </p:to>
                                    </p:set>
                                    <p:animEffect transition="in" filter="wipe(left)">
                                      <p:cBhvr>
                                        <p:cTn id="49" dur="500"/>
                                        <p:tgtEl>
                                          <p:spTgt spid="535"/>
                                        </p:tgtEl>
                                      </p:cBhvr>
                                    </p:animEffect>
                                  </p:childTnLst>
                                </p:cTn>
                              </p:par>
                            </p:childTnLst>
                          </p:cTn>
                        </p:par>
                        <p:par>
                          <p:cTn id="50" fill="hold">
                            <p:stCondLst>
                              <p:cond delay="4500"/>
                            </p:stCondLst>
                            <p:childTnLst>
                              <p:par>
                                <p:cTn id="51" presetID="2" presetClass="entr" presetSubtype="8" fill="hold" nodeType="afterEffect">
                                  <p:stCondLst>
                                    <p:cond delay="250"/>
                                  </p:stCondLst>
                                  <p:childTnLst>
                                    <p:set>
                                      <p:cBhvr>
                                        <p:cTn id="52" dur="1" fill="hold">
                                          <p:stCondLst>
                                            <p:cond delay="0"/>
                                          </p:stCondLst>
                                        </p:cTn>
                                        <p:tgtEl>
                                          <p:spTgt spid="517"/>
                                        </p:tgtEl>
                                        <p:attrNameLst>
                                          <p:attrName>style.visibility</p:attrName>
                                        </p:attrNameLst>
                                      </p:cBhvr>
                                      <p:to>
                                        <p:strVal val="visible"/>
                                      </p:to>
                                    </p:set>
                                    <p:anim calcmode="lin" valueType="num">
                                      <p:cBhvr>
                                        <p:cTn id="53" dur="250" fill="hold"/>
                                        <p:tgtEl>
                                          <p:spTgt spid="517"/>
                                        </p:tgtEl>
                                        <p:attrNameLst>
                                          <p:attrName>ppt_x</p:attrName>
                                        </p:attrNameLst>
                                      </p:cBhvr>
                                      <p:tavLst>
                                        <p:tav tm="0">
                                          <p:val>
                                            <p:strVal val="0-#ppt_w/2"/>
                                          </p:val>
                                        </p:tav>
                                        <p:tav tm="100000">
                                          <p:val>
                                            <p:strVal val="#ppt_x"/>
                                          </p:val>
                                        </p:tav>
                                      </p:tavLst>
                                    </p:anim>
                                    <p:anim calcmode="lin" valueType="num">
                                      <p:cBhvr>
                                        <p:cTn id="54" dur="250" fill="hold"/>
                                        <p:tgtEl>
                                          <p:spTgt spid="517"/>
                                        </p:tgtEl>
                                        <p:attrNameLst>
                                          <p:attrName>ppt_y</p:attrName>
                                        </p:attrNameLst>
                                      </p:cBhvr>
                                      <p:tavLst>
                                        <p:tav tm="0">
                                          <p:val>
                                            <p:strVal val="#ppt_y"/>
                                          </p:val>
                                        </p:tav>
                                        <p:tav tm="100000">
                                          <p:val>
                                            <p:strVal val="#ppt_y"/>
                                          </p:val>
                                        </p:tav>
                                      </p:tavLst>
                                    </p:anim>
                                  </p:childTnLst>
                                </p:cTn>
                              </p:par>
                            </p:childTnLst>
                          </p:cTn>
                        </p:par>
                        <p:par>
                          <p:cTn id="55" fill="hold">
                            <p:stCondLst>
                              <p:cond delay="5250"/>
                            </p:stCondLst>
                            <p:childTnLst>
                              <p:par>
                                <p:cTn id="56" presetID="22" presetClass="entr" presetSubtype="2" fill="hold" nodeType="afterEffect">
                                  <p:stCondLst>
                                    <p:cond delay="0"/>
                                  </p:stCondLst>
                                  <p:childTnLst>
                                    <p:set>
                                      <p:cBhvr>
                                        <p:cTn id="57" dur="1" fill="hold">
                                          <p:stCondLst>
                                            <p:cond delay="0"/>
                                          </p:stCondLst>
                                        </p:cTn>
                                        <p:tgtEl>
                                          <p:spTgt spid="503"/>
                                        </p:tgtEl>
                                        <p:attrNameLst>
                                          <p:attrName>style.visibility</p:attrName>
                                        </p:attrNameLst>
                                      </p:cBhvr>
                                      <p:to>
                                        <p:strVal val="visible"/>
                                      </p:to>
                                    </p:set>
                                    <p:animEffect transition="in" filter="wipe(right)">
                                      <p:cBhvr>
                                        <p:cTn id="58" dur="250"/>
                                        <p:tgtEl>
                                          <p:spTgt spid="503"/>
                                        </p:tgtEl>
                                      </p:cBhvr>
                                    </p:animEffect>
                                  </p:childTnLst>
                                </p:cTn>
                              </p:par>
                            </p:childTnLst>
                          </p:cTn>
                        </p:par>
                        <p:par>
                          <p:cTn id="59" fill="hold">
                            <p:stCondLst>
                              <p:cond delay="5750"/>
                            </p:stCondLst>
                            <p:childTnLst>
                              <p:par>
                                <p:cTn id="60" presetID="22" presetClass="entr" presetSubtype="2" fill="hold" grpId="0" nodeType="afterEffect">
                                  <p:stCondLst>
                                    <p:cond delay="0"/>
                                  </p:stCondLst>
                                  <p:childTnLst>
                                    <p:set>
                                      <p:cBhvr>
                                        <p:cTn id="61" dur="1" fill="hold">
                                          <p:stCondLst>
                                            <p:cond delay="0"/>
                                          </p:stCondLst>
                                        </p:cTn>
                                        <p:tgtEl>
                                          <p:spTgt spid="530"/>
                                        </p:tgtEl>
                                        <p:attrNameLst>
                                          <p:attrName>style.visibility</p:attrName>
                                        </p:attrNameLst>
                                      </p:cBhvr>
                                      <p:to>
                                        <p:strVal val="visible"/>
                                      </p:to>
                                    </p:set>
                                    <p:animEffect transition="in" filter="wipe(right)">
                                      <p:cBhvr>
                                        <p:cTn id="62" dur="500"/>
                                        <p:tgtEl>
                                          <p:spTgt spid="530"/>
                                        </p:tgtEl>
                                      </p:cBhvr>
                                    </p:animEffect>
                                  </p:childTnLst>
                                </p:cTn>
                              </p:par>
                              <p:par>
                                <p:cTn id="63" presetID="22" presetClass="entr" presetSubtype="2" fill="hold" grpId="0" nodeType="withEffect">
                                  <p:stCondLst>
                                    <p:cond delay="0"/>
                                  </p:stCondLst>
                                  <p:childTnLst>
                                    <p:set>
                                      <p:cBhvr>
                                        <p:cTn id="64" dur="1" fill="hold">
                                          <p:stCondLst>
                                            <p:cond delay="0"/>
                                          </p:stCondLst>
                                        </p:cTn>
                                        <p:tgtEl>
                                          <p:spTgt spid="531"/>
                                        </p:tgtEl>
                                        <p:attrNameLst>
                                          <p:attrName>style.visibility</p:attrName>
                                        </p:attrNameLst>
                                      </p:cBhvr>
                                      <p:to>
                                        <p:strVal val="visible"/>
                                      </p:to>
                                    </p:set>
                                    <p:animEffect transition="in" filter="wipe(right)">
                                      <p:cBhvr>
                                        <p:cTn id="65" dur="500"/>
                                        <p:tgtEl>
                                          <p:spTgt spid="53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2" grpId="0"/>
      <p:bldP spid="526" grpId="0"/>
      <p:bldP spid="527" grpId="0"/>
      <p:bldP spid="530" grpId="0"/>
      <p:bldP spid="531" grpId="0"/>
      <p:bldP spid="534" grpId="0"/>
      <p:bldP spid="535" grpId="0"/>
    </p:bldLst>
  </p:timing>
</p:sld>
</file>

<file path=ppt/tags/tag1.xml><?xml version="1.0" encoding="utf-8"?>
<p:tagLst xmlns:p="http://schemas.openxmlformats.org/presentationml/2006/main">
  <p:tag name="KSO_WM_BEAUTIFY_FLAG" val=""/>
</p:tagLst>
</file>

<file path=ppt/tags/tag2.xml><?xml version="1.0" encoding="utf-8"?>
<p:tagLst xmlns:p="http://schemas.openxmlformats.org/presentationml/2006/main">
  <p:tag name="KSO_WM_BEAUTIFY_FLAG" val=""/>
</p:tagLst>
</file>

<file path=ppt/tags/tag3.xml><?xml version="1.0" encoding="utf-8"?>
<p:tagLst xmlns:p="http://schemas.openxmlformats.org/presentationml/2006/main">
  <p:tag name="KSO_WM_UNIT_TABLE_BEAUTIFY" val="smartTable{2cf3401b-ecc8-40ee-804a-3c4f45ac7b9e}"/>
  <p:tag name="TABLE_ENDDRAG_ORIGIN_RECT" val="361*452"/>
  <p:tag name="TABLE_ENDDRAG_RECT" val="306*87*361*452"/>
</p:tagLst>
</file>

<file path=ppt/tags/tag4.xml><?xml version="1.0" encoding="utf-8"?>
<p:tagLst xmlns:p="http://schemas.openxmlformats.org/presentationml/2006/main">
  <p:tag name="KSO_WM_UNIT_TABLE_BEAUTIFY" val="smartTable{c83e86bd-4752-41ae-be37-a7876681aac6}"/>
  <p:tag name="TABLE_ENDDRAG_ORIGIN_RECT" val="713*174"/>
  <p:tag name="TABLE_ENDDRAG_RECT" val="253*214*713*174"/>
</p:tagLst>
</file>

<file path=ppt/tags/tag5.xml><?xml version="1.0" encoding="utf-8"?>
<p:tagLst xmlns:p="http://schemas.openxmlformats.org/presentationml/2006/main">
  <p:tag name="KSO_WM_BEAUTIFY_FLAG" val=""/>
</p:tagLst>
</file>

<file path=ppt/tags/tag6.xml><?xml version="1.0" encoding="utf-8"?>
<p:tagLst xmlns:p="http://schemas.openxmlformats.org/presentationml/2006/main">
  <p:tag name="KSO_WM_BEAUTIFY_FLAG" val=""/>
</p:tagLst>
</file>

<file path=ppt/tags/tag7.xml><?xml version="1.0" encoding="utf-8"?>
<p:tagLst xmlns:p="http://schemas.openxmlformats.org/presentationml/2006/main">
  <p:tag name="KSO_WM_BEAUTIFY_FLAG" val=""/>
</p:tagLst>
</file>

<file path=ppt/tags/tag8.xml><?xml version="1.0" encoding="utf-8"?>
<p:tagLst xmlns:p="http://schemas.openxmlformats.org/presentationml/2006/main">
  <p:tag name="KSO_WM_BEAUTIFY_FLAG" val=""/>
</p:tagLst>
</file>

<file path=ppt/tags/tag9.xml><?xml version="1.0" encoding="utf-8"?>
<p:tagLst xmlns:p="http://schemas.openxmlformats.org/presentationml/2006/main">
  <p:tag name="KSO_WPP_MARK_KEY" val="4db97592-4308-4f55-b26e-0b89f67c7ae8"/>
  <p:tag name="COMMONDATA" val="eyJoZGlkIjoiZGRhYWVlYWFiYmRlM2Y4MTJiYmUzNjBhZjQ2Y2ExMjMifQ=="/>
</p:tagLst>
</file>

<file path=ppt/theme/theme1.xml><?xml version="1.0" encoding="utf-8"?>
<a:theme xmlns:a="http://schemas.openxmlformats.org/drawingml/2006/main" name="office 主题">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2863</Words>
  <Application>WPS 演示</Application>
  <PresentationFormat>自定义</PresentationFormat>
  <Paragraphs>788</Paragraphs>
  <Slides>10</Slides>
  <Notes>46</Notes>
  <HiddenSlides>0</HiddenSlides>
  <MMClips>1</MMClips>
  <ScaleCrop>false</ScaleCrop>
  <HeadingPairs>
    <vt:vector size="6" baseType="variant">
      <vt:variant>
        <vt:lpstr>已用的字体</vt:lpstr>
      </vt:variant>
      <vt:variant>
        <vt:i4>13</vt:i4>
      </vt:variant>
      <vt:variant>
        <vt:lpstr>主题</vt:lpstr>
      </vt:variant>
      <vt:variant>
        <vt:i4>1</vt:i4>
      </vt:variant>
      <vt:variant>
        <vt:lpstr>幻灯片标题</vt:lpstr>
      </vt:variant>
      <vt:variant>
        <vt:i4>10</vt:i4>
      </vt:variant>
    </vt:vector>
  </HeadingPairs>
  <TitlesOfParts>
    <vt:vector size="24" baseType="lpstr">
      <vt:lpstr>Arial</vt:lpstr>
      <vt:lpstr>宋体</vt:lpstr>
      <vt:lpstr>Wingdings</vt:lpstr>
      <vt:lpstr>Calibri</vt:lpstr>
      <vt:lpstr>微软雅黑</vt:lpstr>
      <vt:lpstr>Impact</vt:lpstr>
      <vt:lpstr>Calibri</vt:lpstr>
      <vt:lpstr>黑体</vt:lpstr>
      <vt:lpstr>方正黑体简体</vt:lpstr>
      <vt:lpstr>Arial Unicode MS</vt:lpstr>
      <vt:lpstr>Times New Roman</vt:lpstr>
      <vt:lpstr>方正仿宋简体</vt:lpstr>
      <vt:lpstr>等线</vt:lpstr>
      <vt:lpstr>office 主题</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
  <cp:lastModifiedBy>陆一帆</cp:lastModifiedBy>
  <cp:revision>1098</cp:revision>
  <dcterms:created xsi:type="dcterms:W3CDTF">2024-01-30T07:42:00Z</dcterms:created>
  <dcterms:modified xsi:type="dcterms:W3CDTF">2024-01-31T01:02:29Z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2052-11.1.0.14309</vt:lpwstr>
  </property>
  <property fmtid="{D5CDD505-2E9C-101B-9397-08002B2CF9AE}" pid="3" name="ICV">
    <vt:lpwstr>8D23158DCCDD48F5BF7195BAC3809252_12</vt:lpwstr>
  </property>
</Properties>
</file>