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62" r:id="rId3"/>
    <p:sldId id="261" r:id="rId5"/>
    <p:sldId id="332" r:id="rId6"/>
    <p:sldId id="264" r:id="rId7"/>
    <p:sldId id="270" r:id="rId8"/>
    <p:sldId id="333" r:id="rId9"/>
    <p:sldId id="334" r:id="rId10"/>
    <p:sldId id="335" r:id="rId11"/>
    <p:sldId id="336" r:id="rId12"/>
    <p:sldId id="337" r:id="rId13"/>
    <p:sldId id="338" r:id="rId14"/>
  </p:sldIdLst>
  <p:sldSz cx="12192000" cy="6858000"/>
  <p:notesSz cx="6858000" cy="9144000"/>
  <p:custDataLst>
    <p:tags r:id="rId18"/>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15686"/>
    <a:srgbClr val="FF940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66" d="100"/>
          <a:sy n="66" d="100"/>
        </p:scale>
        <p:origin x="869" y="499"/>
      </p:cViewPr>
      <p:guideLst>
        <p:guide orient="horz" pos="2106"/>
        <p:guide pos="389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gs" Target="tags/tag4.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E422CF-0D80-45B7-804E-B558B97AB2E8}"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58C390-5DFC-4387-A3E4-66C09358981A}"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CF849C2A-8E95-4FC5-A23A-17CF15F70009}"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CF849C2A-8E95-4FC5-A23A-17CF15F70009}"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CF849C2A-8E95-4FC5-A23A-17CF15F70009}"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CF849C2A-8E95-4FC5-A23A-17CF15F70009}"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CF849C2A-8E95-4FC5-A23A-17CF15F70009}"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CF849C2A-8E95-4FC5-A23A-17CF15F70009}"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CF849C2A-8E95-4FC5-A23A-17CF15F70009}"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CF849C2A-8E95-4FC5-A23A-17CF15F70009}"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CF849C2A-8E95-4FC5-A23A-17CF15F70009}"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CF849C2A-8E95-4FC5-A23A-17CF15F70009}"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CF849C2A-8E95-4FC5-A23A-17CF15F70009}"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包图网">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200" y="6356350"/>
            <a:ext cx="2743200" cy="365125"/>
          </a:xfrm>
          <a:prstGeom prst="rect">
            <a:avLst/>
          </a:prstGeom>
        </p:spPr>
        <p:txBody>
          <a:bodyPr/>
          <a:lstStyle/>
          <a:p>
            <a:fld id="{B588C729-B8A5-4B8D-BA6D-5AE061BB0DBD}" type="datetimeFigureOut">
              <a:rPr lang="zh-CN" altLang="en-US" smtClean="0"/>
            </a:fld>
            <a:endParaRPr lang="zh-CN" altLang="en-US"/>
          </a:p>
        </p:txBody>
      </p:sp>
      <p:sp>
        <p:nvSpPr>
          <p:cNvPr id="3" name="页脚占位符 2"/>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8610600" y="6356350"/>
            <a:ext cx="2743200" cy="365125"/>
          </a:xfrm>
          <a:prstGeom prst="rect">
            <a:avLst/>
          </a:prstGeom>
        </p:spPr>
        <p:txBody>
          <a:bodyPr/>
          <a:lstStyle/>
          <a:p>
            <a:fld id="{0A40D237-2A2B-4C32-B218-72E994CEDD6C}" type="slidenum">
              <a:rPr lang="zh-CN" altLang="en-US" smtClean="0"/>
            </a:fld>
            <a:endParaRPr lang="zh-CN" altLang="en-US"/>
          </a:p>
        </p:txBody>
      </p:sp>
      <p:pic>
        <p:nvPicPr>
          <p:cNvPr id="6" name="图片 5" descr="图片包含 滑雪, 雪花&#10;&#10;已生成高可信度的说明"/>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标题幻灯片">
    <p:spTree>
      <p:nvGrpSpPr>
        <p:cNvPr id="1" name=""/>
        <p:cNvGrpSpPr/>
        <p:nvPr/>
      </p:nvGrpSpPr>
      <p:grpSpPr>
        <a:xfrm>
          <a:off x="0" y="0"/>
          <a:ext cx="0" cy="0"/>
          <a:chOff x="0" y="0"/>
          <a:chExt cx="0" cy="0"/>
        </a:xfrm>
      </p:grpSpPr>
    </p:spTree>
  </p:cSld>
  <p:clrMapOvr>
    <a:masterClrMapping/>
  </p:clrMapOvr>
  <p:transition spd="slow">
    <p:wipe/>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transition spd="slow">
    <p:wip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tags" Target="../tags/tag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文本框 23"/>
          <p:cNvSpPr txBox="1"/>
          <p:nvPr/>
        </p:nvSpPr>
        <p:spPr>
          <a:xfrm>
            <a:off x="1002665" y="1598930"/>
            <a:ext cx="10185400" cy="2122805"/>
          </a:xfrm>
          <a:prstGeom prst="rect">
            <a:avLst/>
          </a:prstGeom>
          <a:noFill/>
        </p:spPr>
        <p:txBody>
          <a:bodyPr wrap="square" rtlCol="0">
            <a:spAutoFit/>
            <a:scene3d>
              <a:camera prst="orthographicFront"/>
              <a:lightRig rig="threePt" dir="t"/>
            </a:scene3d>
            <a:sp3d contourW="12700"/>
          </a:bodyPr>
          <a:lstStyle/>
          <a:p>
            <a:pPr marL="0" marR="0" lvl="0" indent="0" algn="ctr" defTabSz="914400" rtl="0" eaLnBrk="1" fontAlgn="auto" latinLnBrk="0" hangingPunct="1">
              <a:lnSpc>
                <a:spcPct val="150000"/>
              </a:lnSpc>
              <a:spcBef>
                <a:spcPts val="0"/>
              </a:spcBef>
              <a:spcAft>
                <a:spcPts val="0"/>
              </a:spcAft>
              <a:buClrTx/>
              <a:buSzTx/>
              <a:buFontTx/>
              <a:buNone/>
              <a:defRPr/>
            </a:pPr>
            <a:r>
              <a:rPr kumimoji="0" lang="zh-CN" altLang="en-US" sz="4400" b="1" i="0" u="none" strike="noStrike" kern="1200" cap="none" spc="0" normalizeH="0" baseline="0" noProof="0" dirty="0">
                <a:ln>
                  <a:noFill/>
                </a:ln>
                <a:solidFill>
                  <a:srgbClr val="142938"/>
                </a:solidFill>
                <a:effectLst/>
                <a:uLnTx/>
                <a:uFillTx/>
                <a:latin typeface="微软雅黑" panose="020B0503020204020204" charset="-122"/>
                <a:ea typeface="微软雅黑" panose="020B0503020204020204" charset="-122"/>
                <a:cs typeface="微软雅黑" panose="020B0503020204020204" charset="-122"/>
              </a:rPr>
              <a:t>济宁市司法局2022年政府信息公开</a:t>
            </a:r>
            <a:endParaRPr kumimoji="0" lang="zh-CN" altLang="en-US" sz="4400" b="1" i="0" u="none" strike="noStrike" kern="1200" cap="none" spc="0" normalizeH="0" baseline="0" noProof="0" dirty="0">
              <a:ln>
                <a:noFill/>
              </a:ln>
              <a:solidFill>
                <a:srgbClr val="142938"/>
              </a:solidFill>
              <a:effectLst/>
              <a:uLnTx/>
              <a:uFillTx/>
              <a:latin typeface="微软雅黑" panose="020B0503020204020204" charset="-122"/>
              <a:ea typeface="微软雅黑" panose="020B0503020204020204" charset="-122"/>
              <a:cs typeface="微软雅黑" panose="020B0503020204020204" charset="-122"/>
            </a:endParaRPr>
          </a:p>
          <a:p>
            <a:pPr marL="0" marR="0" lvl="0" indent="0" algn="ctr" defTabSz="914400" rtl="0" eaLnBrk="1" fontAlgn="auto" latinLnBrk="0" hangingPunct="1">
              <a:lnSpc>
                <a:spcPct val="150000"/>
              </a:lnSpc>
              <a:spcBef>
                <a:spcPts val="0"/>
              </a:spcBef>
              <a:spcAft>
                <a:spcPts val="0"/>
              </a:spcAft>
              <a:buClrTx/>
              <a:buSzTx/>
              <a:buFontTx/>
              <a:buNone/>
              <a:defRPr/>
            </a:pPr>
            <a:r>
              <a:rPr kumimoji="0" lang="zh-CN" altLang="en-US" sz="4400" b="1" i="0" u="none" strike="noStrike" kern="1200" cap="none" spc="0" normalizeH="0" baseline="0" noProof="0" dirty="0">
                <a:ln>
                  <a:noFill/>
                </a:ln>
                <a:solidFill>
                  <a:srgbClr val="142938"/>
                </a:solidFill>
                <a:effectLst/>
                <a:uLnTx/>
                <a:uFillTx/>
                <a:latin typeface="微软雅黑" panose="020B0503020204020204" charset="-122"/>
                <a:ea typeface="微软雅黑" panose="020B0503020204020204" charset="-122"/>
                <a:cs typeface="微软雅黑" panose="020B0503020204020204" charset="-122"/>
              </a:rPr>
              <a:t>工作年度报告</a:t>
            </a:r>
            <a:endParaRPr kumimoji="0" lang="zh-CN" altLang="en-US" sz="4400" b="1" i="0" u="none" strike="noStrike" kern="1200" cap="none" spc="0" normalizeH="0" baseline="0" noProof="0" dirty="0">
              <a:ln>
                <a:noFill/>
              </a:ln>
              <a:solidFill>
                <a:srgbClr val="142938"/>
              </a:solidFill>
              <a:effectLst/>
              <a:uLnTx/>
              <a:uFillTx/>
              <a:latin typeface="微软雅黑" panose="020B0503020204020204" charset="-122"/>
              <a:ea typeface="微软雅黑" panose="020B0503020204020204" charset="-122"/>
              <a:cs typeface="微软雅黑" panose="020B0503020204020204" charset="-122"/>
            </a:endParaRPr>
          </a:p>
        </p:txBody>
      </p:sp>
      <p:grpSp>
        <p:nvGrpSpPr>
          <p:cNvPr id="7" name="组合 6"/>
          <p:cNvGrpSpPr/>
          <p:nvPr/>
        </p:nvGrpSpPr>
        <p:grpSpPr>
          <a:xfrm>
            <a:off x="0" y="6629400"/>
            <a:ext cx="12192000" cy="228600"/>
            <a:chOff x="0" y="6629400"/>
            <a:chExt cx="12192000" cy="228600"/>
          </a:xfrm>
        </p:grpSpPr>
        <p:grpSp>
          <p:nvGrpSpPr>
            <p:cNvPr id="6" name="组合 5"/>
            <p:cNvGrpSpPr/>
            <p:nvPr/>
          </p:nvGrpSpPr>
          <p:grpSpPr>
            <a:xfrm>
              <a:off x="0" y="6629400"/>
              <a:ext cx="6096000" cy="228600"/>
              <a:chOff x="0" y="6629400"/>
              <a:chExt cx="6822268" cy="228600"/>
            </a:xfrm>
          </p:grpSpPr>
          <p:sp>
            <p:nvSpPr>
              <p:cNvPr id="5" name="矩形 4"/>
              <p:cNvSpPr/>
              <p:nvPr/>
            </p:nvSpPr>
            <p:spPr>
              <a:xfrm>
                <a:off x="0" y="6629400"/>
                <a:ext cx="1705567" cy="228600"/>
              </a:xfrm>
              <a:prstGeom prst="rect">
                <a:avLst/>
              </a:prstGeom>
              <a:solidFill>
                <a:srgbClr val="FCC5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36" name="矩形 35"/>
              <p:cNvSpPr/>
              <p:nvPr/>
            </p:nvSpPr>
            <p:spPr>
              <a:xfrm>
                <a:off x="1705567" y="6629400"/>
                <a:ext cx="1705567" cy="228600"/>
              </a:xfrm>
              <a:prstGeom prst="rect">
                <a:avLst/>
              </a:prstGeom>
              <a:solidFill>
                <a:srgbClr val="35D1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37" name="矩形 36"/>
              <p:cNvSpPr/>
              <p:nvPr/>
            </p:nvSpPr>
            <p:spPr>
              <a:xfrm>
                <a:off x="3411134" y="6629400"/>
                <a:ext cx="1705567" cy="228600"/>
              </a:xfrm>
              <a:prstGeom prst="rect">
                <a:avLst/>
              </a:prstGeom>
              <a:solidFill>
                <a:srgbClr val="115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38" name="矩形 37"/>
              <p:cNvSpPr/>
              <p:nvPr/>
            </p:nvSpPr>
            <p:spPr>
              <a:xfrm>
                <a:off x="5116701" y="6629400"/>
                <a:ext cx="1705567" cy="228600"/>
              </a:xfrm>
              <a:prstGeom prst="rect">
                <a:avLst/>
              </a:prstGeom>
              <a:solidFill>
                <a:srgbClr val="554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grpSp>
        <p:grpSp>
          <p:nvGrpSpPr>
            <p:cNvPr id="39" name="组合 38"/>
            <p:cNvGrpSpPr/>
            <p:nvPr/>
          </p:nvGrpSpPr>
          <p:grpSpPr>
            <a:xfrm>
              <a:off x="6096000" y="6629400"/>
              <a:ext cx="6096000" cy="228600"/>
              <a:chOff x="0" y="6629400"/>
              <a:chExt cx="6822268" cy="228600"/>
            </a:xfrm>
          </p:grpSpPr>
          <p:sp>
            <p:nvSpPr>
              <p:cNvPr id="40" name="矩形 39"/>
              <p:cNvSpPr/>
              <p:nvPr/>
            </p:nvSpPr>
            <p:spPr>
              <a:xfrm>
                <a:off x="0" y="6629400"/>
                <a:ext cx="1705567" cy="228600"/>
              </a:xfrm>
              <a:prstGeom prst="rect">
                <a:avLst/>
              </a:prstGeom>
              <a:solidFill>
                <a:srgbClr val="FCC5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41" name="矩形 40"/>
              <p:cNvSpPr/>
              <p:nvPr/>
            </p:nvSpPr>
            <p:spPr>
              <a:xfrm>
                <a:off x="1705567" y="6629400"/>
                <a:ext cx="1705567" cy="228600"/>
              </a:xfrm>
              <a:prstGeom prst="rect">
                <a:avLst/>
              </a:prstGeom>
              <a:solidFill>
                <a:srgbClr val="35D1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42" name="矩形 41"/>
              <p:cNvSpPr/>
              <p:nvPr/>
            </p:nvSpPr>
            <p:spPr>
              <a:xfrm>
                <a:off x="3411134" y="6629400"/>
                <a:ext cx="1705567" cy="228600"/>
              </a:xfrm>
              <a:prstGeom prst="rect">
                <a:avLst/>
              </a:prstGeom>
              <a:solidFill>
                <a:srgbClr val="115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43" name="矩形 42"/>
              <p:cNvSpPr/>
              <p:nvPr/>
            </p:nvSpPr>
            <p:spPr>
              <a:xfrm>
                <a:off x="5116701" y="6629400"/>
                <a:ext cx="1705567" cy="228600"/>
              </a:xfrm>
              <a:prstGeom prst="rect">
                <a:avLst/>
              </a:prstGeom>
              <a:solidFill>
                <a:srgbClr val="554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grpSp>
      </p:grpSp>
      <p:grpSp>
        <p:nvGrpSpPr>
          <p:cNvPr id="44" name="组合 43"/>
          <p:cNvGrpSpPr/>
          <p:nvPr/>
        </p:nvGrpSpPr>
        <p:grpSpPr>
          <a:xfrm>
            <a:off x="0" y="0"/>
            <a:ext cx="12192000" cy="228600"/>
            <a:chOff x="0" y="6629400"/>
            <a:chExt cx="12192000" cy="228600"/>
          </a:xfrm>
        </p:grpSpPr>
        <p:grpSp>
          <p:nvGrpSpPr>
            <p:cNvPr id="45" name="组合 44"/>
            <p:cNvGrpSpPr/>
            <p:nvPr/>
          </p:nvGrpSpPr>
          <p:grpSpPr>
            <a:xfrm>
              <a:off x="0" y="6629400"/>
              <a:ext cx="6096000" cy="228600"/>
              <a:chOff x="0" y="6629400"/>
              <a:chExt cx="6822268" cy="228600"/>
            </a:xfrm>
          </p:grpSpPr>
          <p:sp>
            <p:nvSpPr>
              <p:cNvPr id="51" name="矩形 50"/>
              <p:cNvSpPr/>
              <p:nvPr/>
            </p:nvSpPr>
            <p:spPr>
              <a:xfrm>
                <a:off x="0" y="6629400"/>
                <a:ext cx="1705567" cy="228600"/>
              </a:xfrm>
              <a:prstGeom prst="rect">
                <a:avLst/>
              </a:prstGeom>
              <a:solidFill>
                <a:srgbClr val="FCC5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52" name="矩形 51"/>
              <p:cNvSpPr/>
              <p:nvPr/>
            </p:nvSpPr>
            <p:spPr>
              <a:xfrm>
                <a:off x="1705567" y="6629400"/>
                <a:ext cx="1705567" cy="228600"/>
              </a:xfrm>
              <a:prstGeom prst="rect">
                <a:avLst/>
              </a:prstGeom>
              <a:solidFill>
                <a:srgbClr val="35D1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53" name="矩形 52"/>
              <p:cNvSpPr/>
              <p:nvPr/>
            </p:nvSpPr>
            <p:spPr>
              <a:xfrm>
                <a:off x="3411134" y="6629400"/>
                <a:ext cx="1705567" cy="228600"/>
              </a:xfrm>
              <a:prstGeom prst="rect">
                <a:avLst/>
              </a:prstGeom>
              <a:solidFill>
                <a:srgbClr val="115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54" name="矩形 53"/>
              <p:cNvSpPr/>
              <p:nvPr/>
            </p:nvSpPr>
            <p:spPr>
              <a:xfrm>
                <a:off x="5116701" y="6629400"/>
                <a:ext cx="1705567" cy="228600"/>
              </a:xfrm>
              <a:prstGeom prst="rect">
                <a:avLst/>
              </a:prstGeom>
              <a:solidFill>
                <a:srgbClr val="554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grpSp>
        <p:grpSp>
          <p:nvGrpSpPr>
            <p:cNvPr id="46" name="组合 45"/>
            <p:cNvGrpSpPr/>
            <p:nvPr/>
          </p:nvGrpSpPr>
          <p:grpSpPr>
            <a:xfrm>
              <a:off x="6096000" y="6629400"/>
              <a:ext cx="6096000" cy="228600"/>
              <a:chOff x="0" y="6629400"/>
              <a:chExt cx="6822268" cy="228600"/>
            </a:xfrm>
          </p:grpSpPr>
          <p:sp>
            <p:nvSpPr>
              <p:cNvPr id="47" name="矩形 46"/>
              <p:cNvSpPr/>
              <p:nvPr/>
            </p:nvSpPr>
            <p:spPr>
              <a:xfrm>
                <a:off x="0" y="6629400"/>
                <a:ext cx="1705567" cy="228600"/>
              </a:xfrm>
              <a:prstGeom prst="rect">
                <a:avLst/>
              </a:prstGeom>
              <a:solidFill>
                <a:srgbClr val="FCC5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48" name="矩形 47"/>
              <p:cNvSpPr/>
              <p:nvPr/>
            </p:nvSpPr>
            <p:spPr>
              <a:xfrm>
                <a:off x="1705567" y="6629400"/>
                <a:ext cx="1705567" cy="228600"/>
              </a:xfrm>
              <a:prstGeom prst="rect">
                <a:avLst/>
              </a:prstGeom>
              <a:solidFill>
                <a:srgbClr val="35D1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49" name="矩形 48"/>
              <p:cNvSpPr/>
              <p:nvPr/>
            </p:nvSpPr>
            <p:spPr>
              <a:xfrm>
                <a:off x="3411134" y="6629400"/>
                <a:ext cx="1705567" cy="228600"/>
              </a:xfrm>
              <a:prstGeom prst="rect">
                <a:avLst/>
              </a:prstGeom>
              <a:solidFill>
                <a:srgbClr val="115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50" name="矩形 49"/>
              <p:cNvSpPr/>
              <p:nvPr/>
            </p:nvSpPr>
            <p:spPr>
              <a:xfrm>
                <a:off x="5116701" y="6629400"/>
                <a:ext cx="1705567" cy="228600"/>
              </a:xfrm>
              <a:prstGeom prst="rect">
                <a:avLst/>
              </a:prstGeom>
              <a:solidFill>
                <a:srgbClr val="554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grpSp>
      </p:grpSp>
    </p:spTree>
  </p:cSld>
  <p:clrMapOvr>
    <a:masterClrMapping/>
  </p:clrMapOvr>
  <p:transition spd="slow" advClick="0" advTm="2000">
    <p:wipe/>
  </p:transition>
  <p:timing>
    <p:tnLst>
      <p:par>
        <p:cTn id="1" dur="indefinite" restart="never" nodeType="tmRoot"/>
      </p:par>
    </p:tnLst>
    <p:bldLst>
      <p:bldP spid="2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组合 5"/>
          <p:cNvGrpSpPr/>
          <p:nvPr/>
        </p:nvGrpSpPr>
        <p:grpSpPr>
          <a:xfrm>
            <a:off x="0" y="6629400"/>
            <a:ext cx="12192000" cy="228600"/>
            <a:chOff x="0" y="6629400"/>
            <a:chExt cx="12192000" cy="228600"/>
          </a:xfrm>
        </p:grpSpPr>
        <p:grpSp>
          <p:nvGrpSpPr>
            <p:cNvPr id="7" name="组合 6"/>
            <p:cNvGrpSpPr/>
            <p:nvPr/>
          </p:nvGrpSpPr>
          <p:grpSpPr>
            <a:xfrm>
              <a:off x="0" y="6629400"/>
              <a:ext cx="6096000" cy="228600"/>
              <a:chOff x="0" y="6629400"/>
              <a:chExt cx="6822268" cy="228600"/>
            </a:xfrm>
          </p:grpSpPr>
          <p:sp>
            <p:nvSpPr>
              <p:cNvPr id="13" name="矩形 12"/>
              <p:cNvSpPr/>
              <p:nvPr/>
            </p:nvSpPr>
            <p:spPr>
              <a:xfrm>
                <a:off x="0" y="6629400"/>
                <a:ext cx="1705567" cy="228600"/>
              </a:xfrm>
              <a:prstGeom prst="rect">
                <a:avLst/>
              </a:prstGeom>
              <a:solidFill>
                <a:srgbClr val="FCC5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4" name="矩形 13"/>
              <p:cNvSpPr/>
              <p:nvPr/>
            </p:nvSpPr>
            <p:spPr>
              <a:xfrm>
                <a:off x="1705567" y="6629400"/>
                <a:ext cx="1705567" cy="228600"/>
              </a:xfrm>
              <a:prstGeom prst="rect">
                <a:avLst/>
              </a:prstGeom>
              <a:solidFill>
                <a:srgbClr val="35D1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5" name="矩形 14"/>
              <p:cNvSpPr/>
              <p:nvPr/>
            </p:nvSpPr>
            <p:spPr>
              <a:xfrm>
                <a:off x="3411134" y="6629400"/>
                <a:ext cx="1705567" cy="228600"/>
              </a:xfrm>
              <a:prstGeom prst="rect">
                <a:avLst/>
              </a:prstGeom>
              <a:solidFill>
                <a:srgbClr val="115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6" name="矩形 15"/>
              <p:cNvSpPr/>
              <p:nvPr/>
            </p:nvSpPr>
            <p:spPr>
              <a:xfrm>
                <a:off x="5116701" y="6629400"/>
                <a:ext cx="1705567" cy="228600"/>
              </a:xfrm>
              <a:prstGeom prst="rect">
                <a:avLst/>
              </a:prstGeom>
              <a:solidFill>
                <a:srgbClr val="554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grpSp>
        <p:grpSp>
          <p:nvGrpSpPr>
            <p:cNvPr id="8" name="组合 7"/>
            <p:cNvGrpSpPr/>
            <p:nvPr/>
          </p:nvGrpSpPr>
          <p:grpSpPr>
            <a:xfrm>
              <a:off x="6096000" y="6629400"/>
              <a:ext cx="6096000" cy="228600"/>
              <a:chOff x="0" y="6629400"/>
              <a:chExt cx="6822268" cy="228600"/>
            </a:xfrm>
          </p:grpSpPr>
          <p:sp>
            <p:nvSpPr>
              <p:cNvPr id="9" name="矩形 8"/>
              <p:cNvSpPr/>
              <p:nvPr/>
            </p:nvSpPr>
            <p:spPr>
              <a:xfrm>
                <a:off x="0" y="6629400"/>
                <a:ext cx="1705567" cy="228600"/>
              </a:xfrm>
              <a:prstGeom prst="rect">
                <a:avLst/>
              </a:prstGeom>
              <a:solidFill>
                <a:srgbClr val="FCC5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0" name="矩形 9"/>
              <p:cNvSpPr/>
              <p:nvPr/>
            </p:nvSpPr>
            <p:spPr>
              <a:xfrm>
                <a:off x="1705567" y="6629400"/>
                <a:ext cx="1705567" cy="228600"/>
              </a:xfrm>
              <a:prstGeom prst="rect">
                <a:avLst/>
              </a:prstGeom>
              <a:solidFill>
                <a:srgbClr val="35D1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1" name="矩形 10"/>
              <p:cNvSpPr/>
              <p:nvPr/>
            </p:nvSpPr>
            <p:spPr>
              <a:xfrm>
                <a:off x="3411134" y="6629400"/>
                <a:ext cx="1705567" cy="228600"/>
              </a:xfrm>
              <a:prstGeom prst="rect">
                <a:avLst/>
              </a:prstGeom>
              <a:solidFill>
                <a:srgbClr val="115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2" name="矩形 11"/>
              <p:cNvSpPr/>
              <p:nvPr/>
            </p:nvSpPr>
            <p:spPr>
              <a:xfrm>
                <a:off x="5116701" y="6629400"/>
                <a:ext cx="1705567" cy="228600"/>
              </a:xfrm>
              <a:prstGeom prst="rect">
                <a:avLst/>
              </a:prstGeom>
              <a:solidFill>
                <a:srgbClr val="554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grpSp>
      </p:grpSp>
      <p:sp>
        <p:nvSpPr>
          <p:cNvPr id="113" name="矩形 30"/>
          <p:cNvSpPr>
            <a:spLocks noChangeArrowheads="1"/>
          </p:cNvSpPr>
          <p:nvPr/>
        </p:nvSpPr>
        <p:spPr bwMode="auto">
          <a:xfrm>
            <a:off x="689610" y="879475"/>
            <a:ext cx="10663555" cy="2654300"/>
          </a:xfrm>
          <a:prstGeom prst="rect">
            <a:avLst/>
          </a:prstGeom>
          <a:noFill/>
          <a:ln w="9525">
            <a:noFill/>
            <a:miter lim="800000"/>
          </a:ln>
        </p:spPr>
        <p:txBody>
          <a:bodyPr wrap="square" lIns="138607" tIns="69304" rIns="138607" bIns="69304">
            <a:spAutoFit/>
          </a:bodyPr>
          <a:lstStyle/>
          <a:p>
            <a:pPr marR="0" lvl="0" indent="0" algn="just" defTabSz="914400" rtl="0" eaLnBrk="1" fontAlgn="auto" latinLnBrk="0" hangingPunct="1">
              <a:lnSpc>
                <a:spcPct val="130000"/>
              </a:lnSpc>
              <a:spcBef>
                <a:spcPts val="0"/>
              </a:spcBef>
              <a:spcAft>
                <a:spcPts val="0"/>
              </a:spcAft>
              <a:buClrTx/>
              <a:buSzTx/>
              <a:buFont typeface="Wingdings" panose="05000000000000000000" pitchFamily="2" charset="2"/>
              <a:buNone/>
              <a:defRPr/>
            </a:pPr>
            <a:r>
              <a:rPr kumimoji="0" lang="en-US" altLang="zh-CN" sz="1400" b="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       </a:t>
            </a:r>
            <a:r>
              <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一是主动公开工作谋划不够，发布信息不充分、不完善、不全面；二是回应关切栏目的质量还有待提高，内容不够丰富，相关答复缺少对规范性文件的解读。</a:t>
            </a:r>
            <a:endPar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endParaRPr>
          </a:p>
          <a:p>
            <a:pPr marR="0" lvl="0" indent="0" algn="just" defTabSz="914400" rtl="0" eaLnBrk="1" fontAlgn="auto" latinLnBrk="0" hangingPunct="1">
              <a:lnSpc>
                <a:spcPct val="130000"/>
              </a:lnSpc>
              <a:spcBef>
                <a:spcPts val="0"/>
              </a:spcBef>
              <a:spcAft>
                <a:spcPts val="0"/>
              </a:spcAft>
              <a:buClrTx/>
              <a:buSzTx/>
              <a:buFont typeface="Wingdings" panose="05000000000000000000" pitchFamily="2" charset="2"/>
              <a:buNone/>
              <a:defRPr/>
            </a:pPr>
            <a:endPar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endParaRPr>
          </a:p>
          <a:p>
            <a:pPr marR="0" lvl="0" indent="0" algn="just" defTabSz="914400" rtl="0" eaLnBrk="1" fontAlgn="auto" latinLnBrk="0" hangingPunct="1">
              <a:lnSpc>
                <a:spcPct val="130000"/>
              </a:lnSpc>
              <a:spcBef>
                <a:spcPts val="0"/>
              </a:spcBef>
              <a:spcAft>
                <a:spcPts val="0"/>
              </a:spcAft>
              <a:buClrTx/>
              <a:buSzTx/>
              <a:buFont typeface="Wingdings" panose="05000000000000000000" pitchFamily="2" charset="2"/>
              <a:buNone/>
              <a:defRPr/>
            </a:pPr>
            <a:r>
              <a:rPr kumimoji="0" lang="en-US" altLang="zh-CN"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       </a:t>
            </a:r>
            <a:r>
              <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下一步，我们将在市政府办公厅政务公开办公室的关心指导下，严格按照国家、省市相关工作要求，聚焦中心工作和重点任务，努力做好政务公开各项工作。一是进一步提升主动公开质量。紧紧围绕全市发展大局和市委、市政府中心工作，提前谋划，主动作为，最大限度发挥政务公开保障人民群众知情权、参与权、表达权和监督权。扩展公开渠道，加强与新闻媒体合作，以公开促服务、以公开促法治，总结公开经验、规范公开标准、增强公开实效，切实提升政务公开的质量和水平。二是强化信息发布管理。完善政务信息制作、获取、处理等方面的制度，加强信息内容审核和保密审查，坚决杜绝敏感错误信息对外发布。做好政策文件的同步解读和老旧信息跟踪，及时根据立改废情况动态调整已发布内容。</a:t>
            </a:r>
            <a:endPar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endParaRPr>
          </a:p>
        </p:txBody>
      </p:sp>
      <p:sp>
        <p:nvSpPr>
          <p:cNvPr id="122" name="TextBox 137"/>
          <p:cNvSpPr txBox="1"/>
          <p:nvPr/>
        </p:nvSpPr>
        <p:spPr>
          <a:xfrm>
            <a:off x="2664257" y="4906926"/>
            <a:ext cx="936596" cy="453545"/>
          </a:xfrm>
          <a:prstGeom prst="rect">
            <a:avLst/>
          </a:prstGeom>
          <a:noFill/>
        </p:spPr>
        <p:txBody>
          <a:bodyPr wrap="square" lIns="123149" tIns="61575" rIns="123149" bIns="61575"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40%</a:t>
            </a:r>
            <a:endParaRPr kumimoji="0" lang="zh-CN" altLang="en-US"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sp>
        <p:nvSpPr>
          <p:cNvPr id="123" name="TextBox 138"/>
          <p:cNvSpPr txBox="1"/>
          <p:nvPr/>
        </p:nvSpPr>
        <p:spPr>
          <a:xfrm>
            <a:off x="3541635" y="4906926"/>
            <a:ext cx="936596" cy="453545"/>
          </a:xfrm>
          <a:prstGeom prst="rect">
            <a:avLst/>
          </a:prstGeom>
          <a:noFill/>
        </p:spPr>
        <p:txBody>
          <a:bodyPr wrap="square" lIns="123149" tIns="61575" rIns="123149" bIns="61575"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65%</a:t>
            </a:r>
            <a:endParaRPr kumimoji="0" lang="zh-CN" altLang="en-US"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sp>
        <p:nvSpPr>
          <p:cNvPr id="124" name="TextBox 139"/>
          <p:cNvSpPr txBox="1"/>
          <p:nvPr/>
        </p:nvSpPr>
        <p:spPr>
          <a:xfrm>
            <a:off x="4408785" y="4906926"/>
            <a:ext cx="936596" cy="453545"/>
          </a:xfrm>
          <a:prstGeom prst="rect">
            <a:avLst/>
          </a:prstGeom>
          <a:noFill/>
        </p:spPr>
        <p:txBody>
          <a:bodyPr wrap="square" lIns="123149" tIns="61575" rIns="123149" bIns="61575"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50%</a:t>
            </a:r>
            <a:endParaRPr kumimoji="0" lang="zh-CN" altLang="en-US"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sp>
        <p:nvSpPr>
          <p:cNvPr id="125" name="TextBox 140"/>
          <p:cNvSpPr txBox="1"/>
          <p:nvPr/>
        </p:nvSpPr>
        <p:spPr>
          <a:xfrm>
            <a:off x="5243007" y="4906926"/>
            <a:ext cx="936596" cy="453545"/>
          </a:xfrm>
          <a:prstGeom prst="rect">
            <a:avLst/>
          </a:prstGeom>
          <a:noFill/>
        </p:spPr>
        <p:txBody>
          <a:bodyPr wrap="square" lIns="123149" tIns="61575" rIns="123149" bIns="61575"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80%</a:t>
            </a:r>
            <a:endParaRPr kumimoji="0" lang="zh-CN" altLang="en-US"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cxnSp>
        <p:nvCxnSpPr>
          <p:cNvPr id="4" name="Straight Connector 38"/>
          <p:cNvCxnSpPr/>
          <p:nvPr/>
        </p:nvCxnSpPr>
        <p:spPr bwMode="auto">
          <a:xfrm flipV="1">
            <a:off x="471074" y="703831"/>
            <a:ext cx="3657688" cy="3"/>
          </a:xfrm>
          <a:prstGeom prst="line">
            <a:avLst/>
          </a:prstGeom>
        </p:spPr>
        <p:style>
          <a:lnRef idx="2">
            <a:schemeClr val="accent3"/>
          </a:lnRef>
          <a:fillRef idx="0">
            <a:schemeClr val="accent3"/>
          </a:fillRef>
          <a:effectRef idx="1">
            <a:schemeClr val="accent3"/>
          </a:effectRef>
          <a:fontRef idx="minor">
            <a:schemeClr val="tx1"/>
          </a:fontRef>
        </p:style>
      </p:cxnSp>
      <p:sp>
        <p:nvSpPr>
          <p:cNvPr id="5" name="TextBox 135"/>
          <p:cNvSpPr txBox="1"/>
          <p:nvPr/>
        </p:nvSpPr>
        <p:spPr>
          <a:xfrm>
            <a:off x="363220" y="133985"/>
            <a:ext cx="5471160" cy="460375"/>
          </a:xfrm>
          <a:prstGeom prst="rect">
            <a:avLst/>
          </a:prstGeom>
          <a:noFill/>
        </p:spPr>
        <p:txBody>
          <a:bodyPr wrap="square" rtlCol="0">
            <a:spAutoFit/>
          </a:bodyPr>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b="1" i="0" u="none" strike="noStrike" kern="1200" cap="none" spc="0" normalizeH="0" baseline="0" noProof="0" dirty="0">
                <a:ln>
                  <a:noFill/>
                </a:ln>
                <a:solidFill>
                  <a:srgbClr val="115686"/>
                </a:solidFill>
                <a:effectLst/>
                <a:uLnTx/>
                <a:uFillTx/>
                <a:latin typeface="微软雅黑" panose="020B0503020204020204" charset="-122"/>
                <a:ea typeface="微软雅黑" panose="020B0503020204020204" charset="-122"/>
                <a:cs typeface="+mn-cs"/>
              </a:rPr>
              <a:t>五、存在的主要问题及改进情况</a:t>
            </a:r>
            <a:r>
              <a:rPr kumimoji="0" lang="zh-CN" altLang="en-US" sz="2400" b="1" i="0" u="none" strike="noStrike" kern="1200" cap="none" spc="0" normalizeH="0" baseline="0" noProof="0" dirty="0">
                <a:ln>
                  <a:noFill/>
                </a:ln>
                <a:solidFill>
                  <a:srgbClr val="115686"/>
                </a:solidFill>
                <a:effectLst/>
                <a:uLnTx/>
                <a:uFillTx/>
                <a:latin typeface="微软雅黑" panose="020B0503020204020204" charset="-122"/>
                <a:ea typeface="微软雅黑" panose="020B0503020204020204" charset="-122"/>
                <a:cs typeface="+mn-cs"/>
              </a:rPr>
              <a:t>  </a:t>
            </a:r>
            <a:endParaRPr kumimoji="0" lang="zh-CN" altLang="en-US" sz="2400" b="1" i="0" u="none" strike="noStrike" kern="1200" cap="none" spc="0" normalizeH="0" baseline="0" noProof="0" dirty="0">
              <a:ln>
                <a:noFill/>
              </a:ln>
              <a:solidFill>
                <a:prstClr val="black">
                  <a:lumMod val="75000"/>
                  <a:lumOff val="25000"/>
                </a:prstClr>
              </a:solidFill>
              <a:effectLst/>
              <a:uLnTx/>
              <a:uFillTx/>
              <a:latin typeface="微软雅黑" panose="020B0503020204020204" charset="-122"/>
              <a:ea typeface="微软雅黑" panose="020B0503020204020204" charset="-122"/>
              <a:cs typeface="+mn-cs"/>
            </a:endParaRPr>
          </a:p>
        </p:txBody>
      </p:sp>
    </p:spTree>
  </p:cSld>
  <p:clrMapOvr>
    <a:masterClrMapping/>
  </p:clrMapOvr>
  <p:transition spd="slow" advClick="0" advTm="2000">
    <p:wipe/>
  </p:transition>
  <p:timing>
    <p:tnLst>
      <p:par>
        <p:cTn id="1" dur="indefinite" restart="never" nodeType="tmRoot"/>
      </p:par>
    </p:tnLst>
    <p:bldLst>
      <p:bldP spid="113" grpId="0"/>
      <p:bldP spid="122" grpId="0"/>
      <p:bldP spid="123" grpId="0"/>
      <p:bldP spid="124" grpId="0"/>
      <p:bldP spid="12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组合 5"/>
          <p:cNvGrpSpPr/>
          <p:nvPr/>
        </p:nvGrpSpPr>
        <p:grpSpPr>
          <a:xfrm>
            <a:off x="0" y="6629400"/>
            <a:ext cx="12192000" cy="228600"/>
            <a:chOff x="0" y="6629400"/>
            <a:chExt cx="12192000" cy="228600"/>
          </a:xfrm>
        </p:grpSpPr>
        <p:grpSp>
          <p:nvGrpSpPr>
            <p:cNvPr id="7" name="组合 6"/>
            <p:cNvGrpSpPr/>
            <p:nvPr/>
          </p:nvGrpSpPr>
          <p:grpSpPr>
            <a:xfrm>
              <a:off x="0" y="6629400"/>
              <a:ext cx="6096000" cy="228600"/>
              <a:chOff x="0" y="6629400"/>
              <a:chExt cx="6822268" cy="228600"/>
            </a:xfrm>
          </p:grpSpPr>
          <p:sp>
            <p:nvSpPr>
              <p:cNvPr id="13" name="矩形 12"/>
              <p:cNvSpPr/>
              <p:nvPr/>
            </p:nvSpPr>
            <p:spPr>
              <a:xfrm>
                <a:off x="0" y="6629400"/>
                <a:ext cx="1705567" cy="228600"/>
              </a:xfrm>
              <a:prstGeom prst="rect">
                <a:avLst/>
              </a:prstGeom>
              <a:solidFill>
                <a:srgbClr val="FCC5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4" name="矩形 13"/>
              <p:cNvSpPr/>
              <p:nvPr/>
            </p:nvSpPr>
            <p:spPr>
              <a:xfrm>
                <a:off x="1705567" y="6629400"/>
                <a:ext cx="1705567" cy="228600"/>
              </a:xfrm>
              <a:prstGeom prst="rect">
                <a:avLst/>
              </a:prstGeom>
              <a:solidFill>
                <a:srgbClr val="35D1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5" name="矩形 14"/>
              <p:cNvSpPr/>
              <p:nvPr/>
            </p:nvSpPr>
            <p:spPr>
              <a:xfrm>
                <a:off x="3411134" y="6629400"/>
                <a:ext cx="1705567" cy="228600"/>
              </a:xfrm>
              <a:prstGeom prst="rect">
                <a:avLst/>
              </a:prstGeom>
              <a:solidFill>
                <a:srgbClr val="115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6" name="矩形 15"/>
              <p:cNvSpPr/>
              <p:nvPr/>
            </p:nvSpPr>
            <p:spPr>
              <a:xfrm>
                <a:off x="5116701" y="6629400"/>
                <a:ext cx="1705567" cy="228600"/>
              </a:xfrm>
              <a:prstGeom prst="rect">
                <a:avLst/>
              </a:prstGeom>
              <a:solidFill>
                <a:srgbClr val="554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grpSp>
        <p:grpSp>
          <p:nvGrpSpPr>
            <p:cNvPr id="8" name="组合 7"/>
            <p:cNvGrpSpPr/>
            <p:nvPr/>
          </p:nvGrpSpPr>
          <p:grpSpPr>
            <a:xfrm>
              <a:off x="6096000" y="6629400"/>
              <a:ext cx="6096000" cy="228600"/>
              <a:chOff x="0" y="6629400"/>
              <a:chExt cx="6822268" cy="228600"/>
            </a:xfrm>
          </p:grpSpPr>
          <p:sp>
            <p:nvSpPr>
              <p:cNvPr id="9" name="矩形 8"/>
              <p:cNvSpPr/>
              <p:nvPr/>
            </p:nvSpPr>
            <p:spPr>
              <a:xfrm>
                <a:off x="0" y="6629400"/>
                <a:ext cx="1705567" cy="228600"/>
              </a:xfrm>
              <a:prstGeom prst="rect">
                <a:avLst/>
              </a:prstGeom>
              <a:solidFill>
                <a:srgbClr val="FCC5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0" name="矩形 9"/>
              <p:cNvSpPr/>
              <p:nvPr/>
            </p:nvSpPr>
            <p:spPr>
              <a:xfrm>
                <a:off x="1705567" y="6629400"/>
                <a:ext cx="1705567" cy="228600"/>
              </a:xfrm>
              <a:prstGeom prst="rect">
                <a:avLst/>
              </a:prstGeom>
              <a:solidFill>
                <a:srgbClr val="35D1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1" name="矩形 10"/>
              <p:cNvSpPr/>
              <p:nvPr/>
            </p:nvSpPr>
            <p:spPr>
              <a:xfrm>
                <a:off x="3411134" y="6629400"/>
                <a:ext cx="1705567" cy="228600"/>
              </a:xfrm>
              <a:prstGeom prst="rect">
                <a:avLst/>
              </a:prstGeom>
              <a:solidFill>
                <a:srgbClr val="115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2" name="矩形 11"/>
              <p:cNvSpPr/>
              <p:nvPr/>
            </p:nvSpPr>
            <p:spPr>
              <a:xfrm>
                <a:off x="5116701" y="6629400"/>
                <a:ext cx="1705567" cy="228600"/>
              </a:xfrm>
              <a:prstGeom prst="rect">
                <a:avLst/>
              </a:prstGeom>
              <a:solidFill>
                <a:srgbClr val="554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grpSp>
      </p:grpSp>
      <p:sp>
        <p:nvSpPr>
          <p:cNvPr id="113" name="矩形 30"/>
          <p:cNvSpPr>
            <a:spLocks noChangeArrowheads="1"/>
          </p:cNvSpPr>
          <p:nvPr/>
        </p:nvSpPr>
        <p:spPr bwMode="auto">
          <a:xfrm>
            <a:off x="689610" y="879475"/>
            <a:ext cx="10663555" cy="5729605"/>
          </a:xfrm>
          <a:prstGeom prst="rect">
            <a:avLst/>
          </a:prstGeom>
          <a:noFill/>
          <a:ln w="9525">
            <a:noFill/>
            <a:miter lim="800000"/>
          </a:ln>
        </p:spPr>
        <p:txBody>
          <a:bodyPr wrap="square" lIns="138607" tIns="69304" rIns="138607" bIns="69304">
            <a:spAutoFit/>
          </a:bodyPr>
          <a:lstStyle/>
          <a:p>
            <a:pPr marR="0" lvl="0" indent="0" algn="just" defTabSz="914400" rtl="0" eaLnBrk="1" fontAlgn="auto" latinLnBrk="0" hangingPunct="1">
              <a:lnSpc>
                <a:spcPct val="130000"/>
              </a:lnSpc>
              <a:spcBef>
                <a:spcPts val="0"/>
              </a:spcBef>
              <a:spcAft>
                <a:spcPts val="0"/>
              </a:spcAft>
              <a:buClrTx/>
              <a:buSzTx/>
              <a:buFont typeface="Wingdings" panose="05000000000000000000" pitchFamily="2" charset="2"/>
              <a:buNone/>
              <a:defRPr/>
            </a:pPr>
            <a:r>
              <a:rPr kumimoji="0" lang="en-US" altLang="zh-CN" sz="1400" b="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       </a:t>
            </a:r>
            <a:r>
              <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主要报告本行政机关认为需要报告的其他事项，以及其他有关文件专门要求通过政府信息公开工作年度报告予以报告的事项，包括但不限于：</a:t>
            </a:r>
            <a:endPar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endParaRPr>
          </a:p>
          <a:p>
            <a:pPr marR="0" lvl="0" indent="0" algn="just" defTabSz="914400" rtl="0" eaLnBrk="1" fontAlgn="auto" latinLnBrk="0" hangingPunct="1">
              <a:lnSpc>
                <a:spcPct val="130000"/>
              </a:lnSpc>
              <a:spcBef>
                <a:spcPts val="0"/>
              </a:spcBef>
              <a:spcAft>
                <a:spcPts val="0"/>
              </a:spcAft>
              <a:buClrTx/>
              <a:buSzTx/>
              <a:buFont typeface="Wingdings" panose="05000000000000000000" pitchFamily="2" charset="2"/>
              <a:buNone/>
              <a:defRPr/>
            </a:pPr>
            <a:r>
              <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（一）本年度政务公开方面并未收取任何费用;</a:t>
            </a:r>
            <a:endPar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endParaRPr>
          </a:p>
          <a:p>
            <a:pPr marR="0" lvl="0" indent="0" algn="just" defTabSz="914400" rtl="0" eaLnBrk="1" fontAlgn="auto" latinLnBrk="0" hangingPunct="1">
              <a:lnSpc>
                <a:spcPct val="130000"/>
              </a:lnSpc>
              <a:spcBef>
                <a:spcPts val="0"/>
              </a:spcBef>
              <a:spcAft>
                <a:spcPts val="0"/>
              </a:spcAft>
              <a:buClrTx/>
              <a:buSzTx/>
              <a:buFont typeface="Wingdings" panose="05000000000000000000" pitchFamily="2" charset="2"/>
              <a:buNone/>
              <a:defRPr/>
            </a:pPr>
            <a:r>
              <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（二）本行政机关落实上级年度政务公开工作要点情况：</a:t>
            </a:r>
            <a:endPar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endParaRPr>
          </a:p>
          <a:p>
            <a:pPr marR="0" lvl="0" indent="0" algn="just" defTabSz="914400" rtl="0" eaLnBrk="1" fontAlgn="auto" latinLnBrk="0" hangingPunct="1">
              <a:lnSpc>
                <a:spcPct val="130000"/>
              </a:lnSpc>
              <a:spcBef>
                <a:spcPts val="0"/>
              </a:spcBef>
              <a:spcAft>
                <a:spcPts val="0"/>
              </a:spcAft>
              <a:buClrTx/>
              <a:buSzTx/>
              <a:buFont typeface="Wingdings" panose="05000000000000000000" pitchFamily="2" charset="2"/>
              <a:buNone/>
              <a:defRPr/>
            </a:pPr>
            <a:r>
              <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2022年，我局落实上级政务公开工作要点情况。一是按照《中华人民共和国政府信息公开条例》以及省、市政府信息和政务公开工作的有关要求，始终把政府信息和政务公开作为增强依法行政透明度，强化社会监督，服务群众的一个重要抓手，努力推进政府信息公开制度化、规范化、日常化。二是严格执行政府信息和政务公开工作有关制度，明确具体工作任务，确保政务公开相关环节有规可依、有章可循。三是明确政务公开的范围、内容，县司法局制定的重大决策、发展规划、行政审批服务事项，除依法需要保密的都及时公开。四是按照公文公开属性认定的有关要求，对拟制公文明确公开属性，应公开的及时公开。五是丰富公开方式，利用单位公告版和会议室电子显示屏等载体，适时公开重要工作事项，自觉接受社会公众的监督。</a:t>
            </a:r>
            <a:endPar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endParaRPr>
          </a:p>
          <a:p>
            <a:pPr marR="0" lvl="0" indent="0" algn="just" defTabSz="914400" rtl="0" eaLnBrk="1" fontAlgn="auto" latinLnBrk="0" hangingPunct="1">
              <a:lnSpc>
                <a:spcPct val="130000"/>
              </a:lnSpc>
              <a:spcBef>
                <a:spcPts val="0"/>
              </a:spcBef>
              <a:spcAft>
                <a:spcPts val="0"/>
              </a:spcAft>
              <a:buClrTx/>
              <a:buSzTx/>
              <a:buFont typeface="Wingdings" panose="05000000000000000000" pitchFamily="2" charset="2"/>
              <a:buNone/>
              <a:defRPr/>
            </a:pPr>
            <a:r>
              <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（三）本行政机关人大代表建议收到1件和政协提案办理2件，已全部办理完毕，建议提案办理总体情况已公示。</a:t>
            </a:r>
            <a:endPar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endParaRPr>
          </a:p>
          <a:p>
            <a:pPr marR="0" lvl="0" indent="0" algn="just" defTabSz="914400" rtl="0" eaLnBrk="1" fontAlgn="auto" latinLnBrk="0" hangingPunct="1">
              <a:lnSpc>
                <a:spcPct val="130000"/>
              </a:lnSpc>
              <a:spcBef>
                <a:spcPts val="0"/>
              </a:spcBef>
              <a:spcAft>
                <a:spcPts val="0"/>
              </a:spcAft>
              <a:buClrTx/>
              <a:buSzTx/>
              <a:buFont typeface="Wingdings" panose="05000000000000000000" pitchFamily="2" charset="2"/>
              <a:buNone/>
              <a:defRPr/>
            </a:pPr>
            <a:r>
              <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（四）本行政机关年度政务公开工作创新情况：</a:t>
            </a:r>
            <a:endPar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endParaRPr>
          </a:p>
          <a:p>
            <a:pPr marR="0" lvl="0" indent="0" algn="just" defTabSz="914400" rtl="0" eaLnBrk="1" fontAlgn="auto" latinLnBrk="0" hangingPunct="1">
              <a:lnSpc>
                <a:spcPct val="130000"/>
              </a:lnSpc>
              <a:spcBef>
                <a:spcPts val="0"/>
              </a:spcBef>
              <a:spcAft>
                <a:spcPts val="0"/>
              </a:spcAft>
              <a:buClrTx/>
              <a:buSzTx/>
              <a:buFont typeface="Wingdings" panose="05000000000000000000" pitchFamily="2" charset="2"/>
              <a:buNone/>
              <a:defRPr/>
            </a:pPr>
            <a:r>
              <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一是健全政务公开工作机制。进一步完善政务公开体制机制，加强政务公开工作人员队伍建设，确保政务公开考核的科学化、常态化和制度化，不断提高全局推动、落实政务公开的履职能力和工作水平。二是深化政务公开重点工作。进一步加大对信息的公开力度，继续加强社会回应和政策解读工作，不断拓展政务公开渠道和方式。三是推进依申请公开规范化答复。进一步规范依申请信息公开的内容、方式、流程及职责分工，改进依申请公开工作的答复质量、答复方式和办理时效，有效保障人民群众对司法系统信息的知情权，不断提升全局政府信息公开规范化答复水平。</a:t>
            </a:r>
            <a:endPar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endParaRPr>
          </a:p>
          <a:p>
            <a:pPr marR="0" lvl="0" indent="0" algn="just" defTabSz="914400" rtl="0" eaLnBrk="1" fontAlgn="auto" latinLnBrk="0" hangingPunct="1">
              <a:lnSpc>
                <a:spcPct val="130000"/>
              </a:lnSpc>
              <a:spcBef>
                <a:spcPts val="0"/>
              </a:spcBef>
              <a:spcAft>
                <a:spcPts val="0"/>
              </a:spcAft>
              <a:buClrTx/>
              <a:buSzTx/>
              <a:buFont typeface="Wingdings" panose="05000000000000000000" pitchFamily="2" charset="2"/>
              <a:buNone/>
              <a:defRPr/>
            </a:pPr>
            <a:r>
              <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（五）本行政机关政府信息公开工作年度报告数据统计需要说明的事项：无。</a:t>
            </a:r>
            <a:endPar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endParaRPr>
          </a:p>
          <a:p>
            <a:pPr marR="0" lvl="0" indent="0" algn="just" defTabSz="914400" rtl="0" eaLnBrk="1" fontAlgn="auto" latinLnBrk="0" hangingPunct="1">
              <a:lnSpc>
                <a:spcPct val="130000"/>
              </a:lnSpc>
              <a:spcBef>
                <a:spcPts val="0"/>
              </a:spcBef>
              <a:spcAft>
                <a:spcPts val="0"/>
              </a:spcAft>
              <a:buClrTx/>
              <a:buSzTx/>
              <a:buFont typeface="Wingdings" panose="05000000000000000000" pitchFamily="2" charset="2"/>
              <a:buNone/>
              <a:defRPr/>
            </a:pPr>
            <a:r>
              <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（六）本行政机关认为需要报告的其他事项：无。</a:t>
            </a:r>
            <a:endPar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endParaRPr>
          </a:p>
          <a:p>
            <a:pPr marR="0" lvl="0" indent="0" algn="just" defTabSz="914400" rtl="0" eaLnBrk="1" fontAlgn="auto" latinLnBrk="0" hangingPunct="1">
              <a:lnSpc>
                <a:spcPct val="130000"/>
              </a:lnSpc>
              <a:spcBef>
                <a:spcPts val="0"/>
              </a:spcBef>
              <a:spcAft>
                <a:spcPts val="0"/>
              </a:spcAft>
              <a:buClrTx/>
              <a:buSzTx/>
              <a:buFont typeface="Wingdings" panose="05000000000000000000" pitchFamily="2" charset="2"/>
              <a:buNone/>
              <a:defRPr/>
            </a:pPr>
            <a:r>
              <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（七）其他有关文件专门要求通过政府信息公开工作年度报告予以报告的事项：无。</a:t>
            </a:r>
            <a:endPar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endParaRPr>
          </a:p>
        </p:txBody>
      </p:sp>
      <p:sp>
        <p:nvSpPr>
          <p:cNvPr id="122" name="TextBox 137"/>
          <p:cNvSpPr txBox="1"/>
          <p:nvPr/>
        </p:nvSpPr>
        <p:spPr>
          <a:xfrm>
            <a:off x="2664257" y="4906926"/>
            <a:ext cx="936596" cy="453545"/>
          </a:xfrm>
          <a:prstGeom prst="rect">
            <a:avLst/>
          </a:prstGeom>
          <a:noFill/>
        </p:spPr>
        <p:txBody>
          <a:bodyPr wrap="square" lIns="123149" tIns="61575" rIns="123149" bIns="61575"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40%</a:t>
            </a:r>
            <a:endParaRPr kumimoji="0" lang="zh-CN" altLang="en-US"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sp>
        <p:nvSpPr>
          <p:cNvPr id="123" name="TextBox 138"/>
          <p:cNvSpPr txBox="1"/>
          <p:nvPr/>
        </p:nvSpPr>
        <p:spPr>
          <a:xfrm>
            <a:off x="3541635" y="4906926"/>
            <a:ext cx="936596" cy="453545"/>
          </a:xfrm>
          <a:prstGeom prst="rect">
            <a:avLst/>
          </a:prstGeom>
          <a:noFill/>
        </p:spPr>
        <p:txBody>
          <a:bodyPr wrap="square" lIns="123149" tIns="61575" rIns="123149" bIns="61575"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65%</a:t>
            </a:r>
            <a:endParaRPr kumimoji="0" lang="zh-CN" altLang="en-US"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sp>
        <p:nvSpPr>
          <p:cNvPr id="124" name="TextBox 139"/>
          <p:cNvSpPr txBox="1"/>
          <p:nvPr/>
        </p:nvSpPr>
        <p:spPr>
          <a:xfrm>
            <a:off x="4408785" y="4906926"/>
            <a:ext cx="936596" cy="453545"/>
          </a:xfrm>
          <a:prstGeom prst="rect">
            <a:avLst/>
          </a:prstGeom>
          <a:noFill/>
        </p:spPr>
        <p:txBody>
          <a:bodyPr wrap="square" lIns="123149" tIns="61575" rIns="123149" bIns="61575"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50%</a:t>
            </a:r>
            <a:endParaRPr kumimoji="0" lang="zh-CN" altLang="en-US"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sp>
        <p:nvSpPr>
          <p:cNvPr id="125" name="TextBox 140"/>
          <p:cNvSpPr txBox="1"/>
          <p:nvPr/>
        </p:nvSpPr>
        <p:spPr>
          <a:xfrm>
            <a:off x="5243007" y="4906926"/>
            <a:ext cx="936596" cy="453545"/>
          </a:xfrm>
          <a:prstGeom prst="rect">
            <a:avLst/>
          </a:prstGeom>
          <a:noFill/>
        </p:spPr>
        <p:txBody>
          <a:bodyPr wrap="square" lIns="123149" tIns="61575" rIns="123149" bIns="61575"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80%</a:t>
            </a:r>
            <a:endParaRPr kumimoji="0" lang="zh-CN" altLang="en-US"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cxnSp>
        <p:nvCxnSpPr>
          <p:cNvPr id="4" name="Straight Connector 38"/>
          <p:cNvCxnSpPr/>
          <p:nvPr/>
        </p:nvCxnSpPr>
        <p:spPr bwMode="auto">
          <a:xfrm flipV="1">
            <a:off x="471074" y="703831"/>
            <a:ext cx="3657688" cy="3"/>
          </a:xfrm>
          <a:prstGeom prst="line">
            <a:avLst/>
          </a:prstGeom>
        </p:spPr>
        <p:style>
          <a:lnRef idx="2">
            <a:schemeClr val="accent3"/>
          </a:lnRef>
          <a:fillRef idx="0">
            <a:schemeClr val="accent3"/>
          </a:fillRef>
          <a:effectRef idx="1">
            <a:schemeClr val="accent3"/>
          </a:effectRef>
          <a:fontRef idx="minor">
            <a:schemeClr val="tx1"/>
          </a:fontRef>
        </p:style>
      </p:cxnSp>
      <p:sp>
        <p:nvSpPr>
          <p:cNvPr id="5" name="TextBox 135"/>
          <p:cNvSpPr txBox="1"/>
          <p:nvPr/>
        </p:nvSpPr>
        <p:spPr>
          <a:xfrm>
            <a:off x="363220" y="133985"/>
            <a:ext cx="5471160" cy="460375"/>
          </a:xfrm>
          <a:prstGeom prst="rect">
            <a:avLst/>
          </a:prstGeom>
          <a:noFill/>
        </p:spPr>
        <p:txBody>
          <a:bodyPr wrap="square" rtlCol="0">
            <a:spAutoFit/>
          </a:bodyPr>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b="1" i="0" u="none" strike="noStrike" kern="1200" cap="none" spc="0" normalizeH="0" baseline="0" noProof="0" dirty="0">
                <a:ln>
                  <a:noFill/>
                </a:ln>
                <a:solidFill>
                  <a:srgbClr val="115686"/>
                </a:solidFill>
                <a:effectLst/>
                <a:uLnTx/>
                <a:uFillTx/>
                <a:latin typeface="微软雅黑" panose="020B0503020204020204" charset="-122"/>
                <a:ea typeface="微软雅黑" panose="020B0503020204020204" charset="-122"/>
                <a:cs typeface="+mn-cs"/>
              </a:rPr>
              <a:t>六、其他需要报告的事项</a:t>
            </a:r>
            <a:r>
              <a:rPr kumimoji="0" lang="zh-CN" altLang="en-US" sz="2400" b="1" i="0" u="none" strike="noStrike" kern="1200" cap="none" spc="0" normalizeH="0" baseline="0" noProof="0" dirty="0">
                <a:ln>
                  <a:noFill/>
                </a:ln>
                <a:solidFill>
                  <a:srgbClr val="115686"/>
                </a:solidFill>
                <a:effectLst/>
                <a:uLnTx/>
                <a:uFillTx/>
                <a:latin typeface="微软雅黑" panose="020B0503020204020204" charset="-122"/>
                <a:ea typeface="微软雅黑" panose="020B0503020204020204" charset="-122"/>
                <a:cs typeface="+mn-cs"/>
              </a:rPr>
              <a:t>  </a:t>
            </a:r>
            <a:endParaRPr kumimoji="0" lang="zh-CN" altLang="en-US" sz="2400" b="1" i="0" u="none" strike="noStrike" kern="1200" cap="none" spc="0" normalizeH="0" baseline="0" noProof="0" dirty="0">
              <a:ln>
                <a:noFill/>
              </a:ln>
              <a:solidFill>
                <a:prstClr val="black">
                  <a:lumMod val="75000"/>
                  <a:lumOff val="25000"/>
                </a:prstClr>
              </a:solidFill>
              <a:effectLst/>
              <a:uLnTx/>
              <a:uFillTx/>
              <a:latin typeface="微软雅黑" panose="020B0503020204020204" charset="-122"/>
              <a:ea typeface="微软雅黑" panose="020B0503020204020204" charset="-122"/>
              <a:cs typeface="+mn-cs"/>
            </a:endParaRPr>
          </a:p>
        </p:txBody>
      </p:sp>
    </p:spTree>
  </p:cSld>
  <p:clrMapOvr>
    <a:masterClrMapping/>
  </p:clrMapOvr>
  <p:transition spd="slow" advClick="0" advTm="2000">
    <p:wipe/>
  </p:transition>
  <p:timing>
    <p:tnLst>
      <p:par>
        <p:cTn id="1" dur="indefinite" restart="never" nodeType="tmRoot"/>
      </p:par>
    </p:tnLst>
    <p:bldLst>
      <p:bldP spid="113" grpId="0"/>
      <p:bldP spid="122" grpId="0"/>
      <p:bldP spid="123" grpId="0"/>
      <p:bldP spid="124" grpId="0"/>
      <p:bldP spid="12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270" y="1375410"/>
            <a:ext cx="12190730" cy="3909060"/>
          </a:xfrm>
          <a:prstGeom prst="rect">
            <a:avLst/>
          </a:prstGeom>
          <a:solidFill>
            <a:srgbClr val="0E57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sp>
        <p:nvSpPr>
          <p:cNvPr id="10" name="矩形 9"/>
          <p:cNvSpPr/>
          <p:nvPr/>
        </p:nvSpPr>
        <p:spPr>
          <a:xfrm>
            <a:off x="631190" y="1833245"/>
            <a:ext cx="10954385" cy="3046095"/>
          </a:xfrm>
          <a:prstGeom prst="rect">
            <a:avLst/>
          </a:prstGeom>
        </p:spPr>
        <p:txBody>
          <a:bodyPr wrap="square">
            <a:spAutoFit/>
          </a:bodyPr>
          <a:lstStyle/>
          <a:p>
            <a:pPr marL="0" marR="0" lvl="0" indent="0" algn="just" defTabSz="914400" rtl="0" eaLnBrk="1" fontAlgn="auto" latinLnBrk="0" hangingPunct="1">
              <a:lnSpc>
                <a:spcPct val="150000"/>
              </a:lnSpc>
              <a:spcBef>
                <a:spcPts val="0"/>
              </a:spcBef>
              <a:spcAft>
                <a:spcPts val="0"/>
              </a:spcAft>
              <a:buClrTx/>
              <a:buSzTx/>
              <a:buFontTx/>
              <a:buNone/>
              <a:defRPr/>
            </a:pPr>
            <a:r>
              <a:rPr kumimoji="0" lang="en-US" altLang="zh-CN" sz="14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         </a:t>
            </a:r>
            <a:r>
              <a:rPr kumimoji="0" lang="zh-CN" altLang="en-US" sz="16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本报告由济宁市司法局按照《中华人民共和国政府信息公开条例》（以下简称《条例》）和《中华人民共和国政府信息公开工作年度报告格式》（国办公开办函〔2021〕30号）要求编制。</a:t>
            </a:r>
            <a:endParaRPr kumimoji="0" lang="zh-CN" altLang="en-US" sz="16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a:p>
            <a:pPr marL="0" marR="0" lvl="0" indent="0" algn="just" defTabSz="914400" rtl="0" eaLnBrk="1" fontAlgn="auto" latinLnBrk="0" hangingPunct="1">
              <a:lnSpc>
                <a:spcPct val="150000"/>
              </a:lnSpc>
              <a:spcBef>
                <a:spcPts val="0"/>
              </a:spcBef>
              <a:spcAft>
                <a:spcPts val="0"/>
              </a:spcAft>
              <a:buClrTx/>
              <a:buSzTx/>
              <a:buFontTx/>
              <a:buNone/>
              <a:defRPr/>
            </a:pPr>
            <a:r>
              <a:rPr kumimoji="0" lang="en-US" altLang="zh-CN" sz="16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       </a:t>
            </a:r>
            <a:r>
              <a:rPr kumimoji="0" lang="zh-CN" altLang="en-US" sz="16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本报告内容包括总体情况、主动公开政府信息情况、收到和处理政府信息公开申请情况、政府信息公开行政复议和行政诉讼情况、存在的主要问题及改进情况、其他需要报告的事项等六部分内容。</a:t>
            </a:r>
            <a:endParaRPr kumimoji="0" lang="zh-CN" altLang="en-US" sz="16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a:p>
            <a:pPr marL="0" marR="0" lvl="0" indent="0" algn="just" defTabSz="914400" rtl="0" eaLnBrk="1" fontAlgn="auto" latinLnBrk="0" hangingPunct="1">
              <a:lnSpc>
                <a:spcPct val="150000"/>
              </a:lnSpc>
              <a:spcBef>
                <a:spcPts val="0"/>
              </a:spcBef>
              <a:spcAft>
                <a:spcPts val="0"/>
              </a:spcAft>
              <a:buClrTx/>
              <a:buSzTx/>
              <a:buFontTx/>
              <a:buNone/>
              <a:defRPr/>
            </a:pPr>
            <a:r>
              <a:rPr kumimoji="0" lang="en-US" altLang="zh-CN" sz="16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       </a:t>
            </a:r>
            <a:r>
              <a:rPr kumimoji="0" lang="zh-CN" altLang="en-US" sz="16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本报告所列数据的统计期限自2022年1月1日起至2022年12月31日止。本报告电子版可在“中国·济宁”政府门户网站（www.jining.gov.cn）查阅或下载。如对本报告有疑问，请与济宁市司法局办公室联系（地址：山东省济宁市高新区崇文大道西首路南，联系电话：0537-7710000）。</a:t>
            </a:r>
            <a:endParaRPr kumimoji="0" lang="zh-CN" altLang="en-US" sz="16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a:p>
            <a:pPr marL="0" marR="0" lvl="0" indent="0" algn="just" defTabSz="914400" rtl="0" eaLnBrk="1" fontAlgn="auto" latinLnBrk="0" hangingPunct="1">
              <a:lnSpc>
                <a:spcPct val="150000"/>
              </a:lnSpc>
              <a:spcBef>
                <a:spcPts val="0"/>
              </a:spcBef>
              <a:spcAft>
                <a:spcPts val="0"/>
              </a:spcAft>
              <a:buClrTx/>
              <a:buSzTx/>
              <a:buFontTx/>
              <a:buNone/>
              <a:defRPr/>
            </a:pPr>
            <a:endParaRPr kumimoji="0" lang="zh-CN" altLang="en-US" sz="16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spTree>
  </p:cSld>
  <p:clrMapOvr>
    <a:masterClrMapping/>
  </p:clrMapOvr>
  <p:transition spd="slow" advClick="0" advTm="2000">
    <p:wipe/>
  </p:transition>
  <p:timing>
    <p:tnLst>
      <p:par>
        <p:cTn id="1" dur="indefinite" restart="never" nodeType="tmRoot"/>
      </p:par>
    </p:tnLst>
    <p:bldLst>
      <p:bldP spid="3" grpId="0" animBg="1"/>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文本框 23"/>
          <p:cNvSpPr txBox="1"/>
          <p:nvPr/>
        </p:nvSpPr>
        <p:spPr>
          <a:xfrm>
            <a:off x="1002665" y="766445"/>
            <a:ext cx="10185400" cy="1445260"/>
          </a:xfrm>
          <a:prstGeom prst="rect">
            <a:avLst/>
          </a:prstGeom>
          <a:noFill/>
        </p:spPr>
        <p:txBody>
          <a:bodyPr wrap="square" rtlCol="0">
            <a:spAutoFit/>
            <a:scene3d>
              <a:camera prst="orthographicFront"/>
              <a:lightRig rig="threePt" dir="t"/>
            </a:scene3d>
            <a:sp3d contourW="12700"/>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4400" b="1" i="0" u="none" strike="noStrike" kern="1200" cap="none" spc="0" normalizeH="0" baseline="0" noProof="0" dirty="0">
                <a:ln>
                  <a:noFill/>
                </a:ln>
                <a:solidFill>
                  <a:srgbClr val="142938"/>
                </a:solidFill>
                <a:effectLst/>
                <a:uLnTx/>
                <a:uFillTx/>
                <a:latin typeface="微软雅黑" panose="020B0503020204020204" charset="-122"/>
                <a:ea typeface="微软雅黑" panose="020B0503020204020204" charset="-122"/>
                <a:cs typeface="微软雅黑" panose="020B0503020204020204" charset="-122"/>
              </a:rPr>
              <a:t>济宁市司法局2022年政府信息公开</a:t>
            </a:r>
            <a:endParaRPr kumimoji="0" lang="zh-CN" altLang="en-US" sz="4400" b="1" i="0" u="none" strike="noStrike" kern="1200" cap="none" spc="0" normalizeH="0" baseline="0" noProof="0" dirty="0">
              <a:ln>
                <a:noFill/>
              </a:ln>
              <a:solidFill>
                <a:srgbClr val="142938"/>
              </a:solidFill>
              <a:effectLst/>
              <a:uLnTx/>
              <a:uFillTx/>
              <a:latin typeface="微软雅黑" panose="020B0503020204020204" charset="-122"/>
              <a:ea typeface="微软雅黑" panose="020B0503020204020204" charset="-122"/>
              <a:cs typeface="微软雅黑" panose="020B0503020204020204" charset="-122"/>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4400" b="1" i="0" u="none" strike="noStrike" kern="1200" cap="none" spc="0" normalizeH="0" baseline="0" noProof="0" dirty="0">
                <a:ln>
                  <a:noFill/>
                </a:ln>
                <a:solidFill>
                  <a:srgbClr val="142938"/>
                </a:solidFill>
                <a:effectLst/>
                <a:uLnTx/>
                <a:uFillTx/>
                <a:latin typeface="微软雅黑" panose="020B0503020204020204" charset="-122"/>
                <a:ea typeface="微软雅黑" panose="020B0503020204020204" charset="-122"/>
                <a:cs typeface="微软雅黑" panose="020B0503020204020204" charset="-122"/>
              </a:rPr>
              <a:t>工作年度报告</a:t>
            </a:r>
            <a:endParaRPr kumimoji="0" lang="zh-CN" altLang="en-US" sz="4400" b="1" i="0" u="none" strike="noStrike" kern="1200" cap="none" spc="0" normalizeH="0" baseline="0" noProof="0" dirty="0">
              <a:ln>
                <a:noFill/>
              </a:ln>
              <a:solidFill>
                <a:srgbClr val="142938"/>
              </a:solidFill>
              <a:effectLst/>
              <a:uLnTx/>
              <a:uFillTx/>
              <a:latin typeface="微软雅黑" panose="020B0503020204020204" charset="-122"/>
              <a:ea typeface="微软雅黑" panose="020B0503020204020204" charset="-122"/>
              <a:cs typeface="微软雅黑" panose="020B0503020204020204" charset="-122"/>
            </a:endParaRPr>
          </a:p>
        </p:txBody>
      </p:sp>
      <p:grpSp>
        <p:nvGrpSpPr>
          <p:cNvPr id="7" name="组合 6"/>
          <p:cNvGrpSpPr/>
          <p:nvPr/>
        </p:nvGrpSpPr>
        <p:grpSpPr>
          <a:xfrm>
            <a:off x="0" y="6629400"/>
            <a:ext cx="12192000" cy="228600"/>
            <a:chOff x="0" y="6629400"/>
            <a:chExt cx="12192000" cy="228600"/>
          </a:xfrm>
        </p:grpSpPr>
        <p:grpSp>
          <p:nvGrpSpPr>
            <p:cNvPr id="6" name="组合 5"/>
            <p:cNvGrpSpPr/>
            <p:nvPr/>
          </p:nvGrpSpPr>
          <p:grpSpPr>
            <a:xfrm>
              <a:off x="0" y="6629400"/>
              <a:ext cx="6096000" cy="228600"/>
              <a:chOff x="0" y="6629400"/>
              <a:chExt cx="6822268" cy="228600"/>
            </a:xfrm>
          </p:grpSpPr>
          <p:sp>
            <p:nvSpPr>
              <p:cNvPr id="5" name="矩形 4"/>
              <p:cNvSpPr/>
              <p:nvPr/>
            </p:nvSpPr>
            <p:spPr>
              <a:xfrm>
                <a:off x="0" y="6629400"/>
                <a:ext cx="1705567" cy="228600"/>
              </a:xfrm>
              <a:prstGeom prst="rect">
                <a:avLst/>
              </a:prstGeom>
              <a:solidFill>
                <a:srgbClr val="FCC5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36" name="矩形 35"/>
              <p:cNvSpPr/>
              <p:nvPr/>
            </p:nvSpPr>
            <p:spPr>
              <a:xfrm>
                <a:off x="1705567" y="6629400"/>
                <a:ext cx="1705567" cy="228600"/>
              </a:xfrm>
              <a:prstGeom prst="rect">
                <a:avLst/>
              </a:prstGeom>
              <a:solidFill>
                <a:srgbClr val="35D1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37" name="矩形 36"/>
              <p:cNvSpPr/>
              <p:nvPr/>
            </p:nvSpPr>
            <p:spPr>
              <a:xfrm>
                <a:off x="3411134" y="6629400"/>
                <a:ext cx="1705567" cy="228600"/>
              </a:xfrm>
              <a:prstGeom prst="rect">
                <a:avLst/>
              </a:prstGeom>
              <a:solidFill>
                <a:srgbClr val="115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38" name="矩形 37"/>
              <p:cNvSpPr/>
              <p:nvPr/>
            </p:nvSpPr>
            <p:spPr>
              <a:xfrm>
                <a:off x="5116701" y="6629400"/>
                <a:ext cx="1705567" cy="228600"/>
              </a:xfrm>
              <a:prstGeom prst="rect">
                <a:avLst/>
              </a:prstGeom>
              <a:solidFill>
                <a:srgbClr val="554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grpSp>
        <p:grpSp>
          <p:nvGrpSpPr>
            <p:cNvPr id="39" name="组合 38"/>
            <p:cNvGrpSpPr/>
            <p:nvPr/>
          </p:nvGrpSpPr>
          <p:grpSpPr>
            <a:xfrm>
              <a:off x="6096000" y="6629400"/>
              <a:ext cx="6096000" cy="228600"/>
              <a:chOff x="0" y="6629400"/>
              <a:chExt cx="6822268" cy="228600"/>
            </a:xfrm>
          </p:grpSpPr>
          <p:sp>
            <p:nvSpPr>
              <p:cNvPr id="40" name="矩形 39"/>
              <p:cNvSpPr/>
              <p:nvPr/>
            </p:nvSpPr>
            <p:spPr>
              <a:xfrm>
                <a:off x="0" y="6629400"/>
                <a:ext cx="1705567" cy="228600"/>
              </a:xfrm>
              <a:prstGeom prst="rect">
                <a:avLst/>
              </a:prstGeom>
              <a:solidFill>
                <a:srgbClr val="FCC5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41" name="矩形 40"/>
              <p:cNvSpPr/>
              <p:nvPr/>
            </p:nvSpPr>
            <p:spPr>
              <a:xfrm>
                <a:off x="1705567" y="6629400"/>
                <a:ext cx="1705567" cy="228600"/>
              </a:xfrm>
              <a:prstGeom prst="rect">
                <a:avLst/>
              </a:prstGeom>
              <a:solidFill>
                <a:srgbClr val="35D1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42" name="矩形 41"/>
              <p:cNvSpPr/>
              <p:nvPr/>
            </p:nvSpPr>
            <p:spPr>
              <a:xfrm>
                <a:off x="3411134" y="6629400"/>
                <a:ext cx="1705567" cy="228600"/>
              </a:xfrm>
              <a:prstGeom prst="rect">
                <a:avLst/>
              </a:prstGeom>
              <a:solidFill>
                <a:srgbClr val="115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43" name="矩形 42"/>
              <p:cNvSpPr/>
              <p:nvPr/>
            </p:nvSpPr>
            <p:spPr>
              <a:xfrm>
                <a:off x="5116701" y="6629400"/>
                <a:ext cx="1705567" cy="228600"/>
              </a:xfrm>
              <a:prstGeom prst="rect">
                <a:avLst/>
              </a:prstGeom>
              <a:solidFill>
                <a:srgbClr val="554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grpSp>
      </p:grpSp>
      <p:grpSp>
        <p:nvGrpSpPr>
          <p:cNvPr id="44" name="组合 43"/>
          <p:cNvGrpSpPr/>
          <p:nvPr/>
        </p:nvGrpSpPr>
        <p:grpSpPr>
          <a:xfrm>
            <a:off x="0" y="0"/>
            <a:ext cx="12192000" cy="228600"/>
            <a:chOff x="0" y="6629400"/>
            <a:chExt cx="12192000" cy="228600"/>
          </a:xfrm>
        </p:grpSpPr>
        <p:grpSp>
          <p:nvGrpSpPr>
            <p:cNvPr id="45" name="组合 44"/>
            <p:cNvGrpSpPr/>
            <p:nvPr/>
          </p:nvGrpSpPr>
          <p:grpSpPr>
            <a:xfrm>
              <a:off x="0" y="6629400"/>
              <a:ext cx="6096000" cy="228600"/>
              <a:chOff x="0" y="6629400"/>
              <a:chExt cx="6822268" cy="228600"/>
            </a:xfrm>
          </p:grpSpPr>
          <p:sp>
            <p:nvSpPr>
              <p:cNvPr id="51" name="矩形 50"/>
              <p:cNvSpPr/>
              <p:nvPr/>
            </p:nvSpPr>
            <p:spPr>
              <a:xfrm>
                <a:off x="0" y="6629400"/>
                <a:ext cx="1705567" cy="228600"/>
              </a:xfrm>
              <a:prstGeom prst="rect">
                <a:avLst/>
              </a:prstGeom>
              <a:solidFill>
                <a:srgbClr val="FCC5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52" name="矩形 51"/>
              <p:cNvSpPr/>
              <p:nvPr/>
            </p:nvSpPr>
            <p:spPr>
              <a:xfrm>
                <a:off x="1705567" y="6629400"/>
                <a:ext cx="1705567" cy="228600"/>
              </a:xfrm>
              <a:prstGeom prst="rect">
                <a:avLst/>
              </a:prstGeom>
              <a:solidFill>
                <a:srgbClr val="35D1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53" name="矩形 52"/>
              <p:cNvSpPr/>
              <p:nvPr/>
            </p:nvSpPr>
            <p:spPr>
              <a:xfrm>
                <a:off x="3411134" y="6629400"/>
                <a:ext cx="1705567" cy="228600"/>
              </a:xfrm>
              <a:prstGeom prst="rect">
                <a:avLst/>
              </a:prstGeom>
              <a:solidFill>
                <a:srgbClr val="115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54" name="矩形 53"/>
              <p:cNvSpPr/>
              <p:nvPr/>
            </p:nvSpPr>
            <p:spPr>
              <a:xfrm>
                <a:off x="5116701" y="6629400"/>
                <a:ext cx="1705567" cy="228600"/>
              </a:xfrm>
              <a:prstGeom prst="rect">
                <a:avLst/>
              </a:prstGeom>
              <a:solidFill>
                <a:srgbClr val="554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grpSp>
        <p:grpSp>
          <p:nvGrpSpPr>
            <p:cNvPr id="46" name="组合 45"/>
            <p:cNvGrpSpPr/>
            <p:nvPr/>
          </p:nvGrpSpPr>
          <p:grpSpPr>
            <a:xfrm>
              <a:off x="6096000" y="6629400"/>
              <a:ext cx="6096000" cy="228600"/>
              <a:chOff x="0" y="6629400"/>
              <a:chExt cx="6822268" cy="228600"/>
            </a:xfrm>
          </p:grpSpPr>
          <p:sp>
            <p:nvSpPr>
              <p:cNvPr id="47" name="矩形 46"/>
              <p:cNvSpPr/>
              <p:nvPr/>
            </p:nvSpPr>
            <p:spPr>
              <a:xfrm>
                <a:off x="0" y="6629400"/>
                <a:ext cx="1705567" cy="228600"/>
              </a:xfrm>
              <a:prstGeom prst="rect">
                <a:avLst/>
              </a:prstGeom>
              <a:solidFill>
                <a:srgbClr val="FCC5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48" name="矩形 47"/>
              <p:cNvSpPr/>
              <p:nvPr/>
            </p:nvSpPr>
            <p:spPr>
              <a:xfrm>
                <a:off x="1705567" y="6629400"/>
                <a:ext cx="1705567" cy="228600"/>
              </a:xfrm>
              <a:prstGeom prst="rect">
                <a:avLst/>
              </a:prstGeom>
              <a:solidFill>
                <a:srgbClr val="35D1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49" name="矩形 48"/>
              <p:cNvSpPr/>
              <p:nvPr/>
            </p:nvSpPr>
            <p:spPr>
              <a:xfrm>
                <a:off x="3411134" y="6629400"/>
                <a:ext cx="1705567" cy="228600"/>
              </a:xfrm>
              <a:prstGeom prst="rect">
                <a:avLst/>
              </a:prstGeom>
              <a:solidFill>
                <a:srgbClr val="115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50" name="矩形 49"/>
              <p:cNvSpPr/>
              <p:nvPr/>
            </p:nvSpPr>
            <p:spPr>
              <a:xfrm>
                <a:off x="5116701" y="6629400"/>
                <a:ext cx="1705567" cy="228600"/>
              </a:xfrm>
              <a:prstGeom prst="rect">
                <a:avLst/>
              </a:prstGeom>
              <a:solidFill>
                <a:srgbClr val="554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grpSp>
      </p:grpSp>
      <p:sp>
        <p:nvSpPr>
          <p:cNvPr id="3" name="矩形 2"/>
          <p:cNvSpPr/>
          <p:nvPr/>
        </p:nvSpPr>
        <p:spPr>
          <a:xfrm>
            <a:off x="1270" y="2520950"/>
            <a:ext cx="12190730" cy="3596005"/>
          </a:xfrm>
          <a:prstGeom prst="rect">
            <a:avLst/>
          </a:prstGeom>
          <a:solidFill>
            <a:srgbClr val="0E57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sp>
        <p:nvSpPr>
          <p:cNvPr id="10" name="矩形 9"/>
          <p:cNvSpPr/>
          <p:nvPr/>
        </p:nvSpPr>
        <p:spPr>
          <a:xfrm>
            <a:off x="631190" y="2894965"/>
            <a:ext cx="10954385" cy="3046095"/>
          </a:xfrm>
          <a:prstGeom prst="rect">
            <a:avLst/>
          </a:prstGeom>
        </p:spPr>
        <p:txBody>
          <a:bodyPr wrap="square">
            <a:spAutoFit/>
          </a:bodyPr>
          <a:p>
            <a:pPr marL="0" marR="0" lvl="0" indent="0" algn="just" defTabSz="914400" rtl="0" eaLnBrk="1" fontAlgn="auto" latinLnBrk="0" hangingPunct="1">
              <a:lnSpc>
                <a:spcPct val="150000"/>
              </a:lnSpc>
              <a:spcBef>
                <a:spcPts val="0"/>
              </a:spcBef>
              <a:spcAft>
                <a:spcPts val="0"/>
              </a:spcAft>
              <a:buClrTx/>
              <a:buSzTx/>
              <a:buFontTx/>
              <a:buNone/>
              <a:defRPr/>
            </a:pPr>
            <a:r>
              <a:rPr kumimoji="0" lang="en-US" altLang="zh-CN" sz="14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         </a:t>
            </a:r>
            <a:r>
              <a:rPr kumimoji="0" lang="zh-CN" altLang="en-US" sz="16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本报告由济宁市司法局按照《中华人民共和国政府信息公开条例》（以下简称《条例》）和《中华人民共和国政府信息公开工作年度报告格式》（国办公开办函〔2021〕30号）要求编制。</a:t>
            </a:r>
            <a:endParaRPr kumimoji="0" lang="zh-CN" altLang="en-US" sz="16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a:p>
            <a:pPr marL="0" marR="0" lvl="0" indent="0" algn="just" defTabSz="914400" rtl="0" eaLnBrk="1" fontAlgn="auto" latinLnBrk="0" hangingPunct="1">
              <a:lnSpc>
                <a:spcPct val="150000"/>
              </a:lnSpc>
              <a:spcBef>
                <a:spcPts val="0"/>
              </a:spcBef>
              <a:spcAft>
                <a:spcPts val="0"/>
              </a:spcAft>
              <a:buClrTx/>
              <a:buSzTx/>
              <a:buFontTx/>
              <a:buNone/>
              <a:defRPr/>
            </a:pPr>
            <a:r>
              <a:rPr kumimoji="0" lang="en-US" altLang="zh-CN" sz="16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       </a:t>
            </a:r>
            <a:r>
              <a:rPr kumimoji="0" lang="zh-CN" altLang="en-US" sz="16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本报告内容包括总体情况、主动公开政府信息情况、收到和处理政府信息公开申请情况、政府信息公开行政复议和行政诉讼情况、存在的主要问题及改进情况、其他需要报告的事项等六部分内容。</a:t>
            </a:r>
            <a:endParaRPr kumimoji="0" lang="zh-CN" altLang="en-US" sz="16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a:p>
            <a:pPr marL="0" marR="0" lvl="0" indent="0" algn="just" defTabSz="914400" rtl="0" eaLnBrk="1" fontAlgn="auto" latinLnBrk="0" hangingPunct="1">
              <a:lnSpc>
                <a:spcPct val="150000"/>
              </a:lnSpc>
              <a:spcBef>
                <a:spcPts val="0"/>
              </a:spcBef>
              <a:spcAft>
                <a:spcPts val="0"/>
              </a:spcAft>
              <a:buClrTx/>
              <a:buSzTx/>
              <a:buFontTx/>
              <a:buNone/>
              <a:defRPr/>
            </a:pPr>
            <a:r>
              <a:rPr kumimoji="0" lang="en-US" altLang="zh-CN" sz="16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       </a:t>
            </a:r>
            <a:r>
              <a:rPr kumimoji="0" lang="zh-CN" altLang="en-US" sz="16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本报告所列数据的统计期限自2022年1月1日起至2022年12月31日止。本报告电子版可在“中国·济宁”政府门户网站（www.jining.gov.cn）查阅或下载。如对本报告有疑问，请与济宁市司法局办公室联系（地址：山东省济宁市高新区崇文大道西首路南，联系电话：0537-7710000）。</a:t>
            </a:r>
            <a:endParaRPr kumimoji="0" lang="zh-CN" altLang="en-US" sz="16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a:p>
            <a:pPr marL="0" marR="0" lvl="0" indent="0" algn="just" defTabSz="914400" rtl="0" eaLnBrk="1" fontAlgn="auto" latinLnBrk="0" hangingPunct="1">
              <a:lnSpc>
                <a:spcPct val="150000"/>
              </a:lnSpc>
              <a:spcBef>
                <a:spcPts val="0"/>
              </a:spcBef>
              <a:spcAft>
                <a:spcPts val="0"/>
              </a:spcAft>
              <a:buClrTx/>
              <a:buSzTx/>
              <a:buFontTx/>
              <a:buNone/>
              <a:defRPr/>
            </a:pPr>
            <a:endParaRPr kumimoji="0" lang="zh-CN" altLang="en-US" sz="16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spTree>
  </p:cSld>
  <p:clrMapOvr>
    <a:masterClrMapping/>
  </p:clrMapOvr>
  <p:transition spd="slow" advClick="0" advTm="2000">
    <p:wipe/>
  </p:transition>
  <p:timing>
    <p:tnLst>
      <p:par>
        <p:cTn id="1" dur="indefinite" restart="never" nodeType="tmRoot"/>
      </p:par>
    </p:tnLst>
    <p:bldLst>
      <p:bldP spid="2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圆角矩形 115"/>
          <p:cNvSpPr/>
          <p:nvPr/>
        </p:nvSpPr>
        <p:spPr>
          <a:xfrm>
            <a:off x="6096000" y="1224280"/>
            <a:ext cx="4839970" cy="427990"/>
          </a:xfrm>
          <a:prstGeom prst="roundRect">
            <a:avLst>
              <a:gd name="adj" fmla="val 50000"/>
            </a:avLst>
          </a:prstGeom>
          <a:solidFill>
            <a:srgbClr val="00B0F0"/>
          </a:solidFill>
          <a:ln w="25400">
            <a:gradFill flip="none" rotWithShape="1">
              <a:gsLst>
                <a:gs pos="0">
                  <a:srgbClr val="CFCFCF"/>
                </a:gs>
                <a:gs pos="100000">
                  <a:schemeClr val="bg1"/>
                </a:gs>
              </a:gsLst>
              <a:lin ang="2700000" scaled="1"/>
              <a:tileRect/>
            </a:gradFill>
          </a:ln>
          <a:effectLst>
            <a:innerShdw blurRad="139700" dist="63500" dir="13500000">
              <a:prstClr val="black">
                <a:alpha val="4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015"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3" name="圆角矩形 116"/>
          <p:cNvSpPr/>
          <p:nvPr/>
        </p:nvSpPr>
        <p:spPr>
          <a:xfrm>
            <a:off x="6095365" y="1952625"/>
            <a:ext cx="4841240" cy="427990"/>
          </a:xfrm>
          <a:prstGeom prst="roundRect">
            <a:avLst>
              <a:gd name="adj" fmla="val 50000"/>
            </a:avLst>
          </a:prstGeom>
          <a:solidFill>
            <a:schemeClr val="accent2"/>
          </a:solidFill>
          <a:ln w="25400">
            <a:gradFill flip="none" rotWithShape="1">
              <a:gsLst>
                <a:gs pos="0">
                  <a:srgbClr val="CFCFCF"/>
                </a:gs>
                <a:gs pos="100000">
                  <a:schemeClr val="bg1"/>
                </a:gs>
              </a:gsLst>
              <a:lin ang="2700000" scaled="1"/>
              <a:tileRect/>
            </a:gradFill>
          </a:ln>
          <a:effectLst>
            <a:innerShdw blurRad="139700" dist="63500" dir="13500000">
              <a:prstClr val="black">
                <a:alpha val="4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015"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4" name="圆角矩形 117"/>
          <p:cNvSpPr/>
          <p:nvPr/>
        </p:nvSpPr>
        <p:spPr>
          <a:xfrm>
            <a:off x="6094730" y="2673350"/>
            <a:ext cx="4841240" cy="427990"/>
          </a:xfrm>
          <a:prstGeom prst="roundRect">
            <a:avLst>
              <a:gd name="adj" fmla="val 50000"/>
            </a:avLst>
          </a:prstGeom>
          <a:solidFill>
            <a:schemeClr val="accent3"/>
          </a:solidFill>
          <a:ln w="25400">
            <a:gradFill flip="none" rotWithShape="1">
              <a:gsLst>
                <a:gs pos="0">
                  <a:srgbClr val="CFCFCF"/>
                </a:gs>
                <a:gs pos="100000">
                  <a:schemeClr val="bg1"/>
                </a:gs>
              </a:gsLst>
              <a:lin ang="2700000" scaled="1"/>
              <a:tileRect/>
            </a:gradFill>
          </a:ln>
          <a:effectLst>
            <a:innerShdw blurRad="139700" dist="63500" dir="13500000">
              <a:prstClr val="black">
                <a:alpha val="4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015"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7" name="文本框 6"/>
          <p:cNvSpPr txBox="1"/>
          <p:nvPr/>
        </p:nvSpPr>
        <p:spPr>
          <a:xfrm>
            <a:off x="5526242" y="1237887"/>
            <a:ext cx="3069366" cy="39116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15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Aharoni" panose="02010803020104030203" pitchFamily="2" charset="-79"/>
              </a:rPr>
              <a:t> </a:t>
            </a:r>
            <a:r>
              <a:rPr kumimoji="0" lang="zh-CN" altLang="en-US" sz="195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Aharoni" panose="02010803020104030203" pitchFamily="2" charset="-79"/>
              </a:rPr>
              <a:t>一、总体情况</a:t>
            </a:r>
            <a:endParaRPr kumimoji="0" lang="zh-CN" altLang="en-US" sz="195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Aharoni" panose="02010803020104030203" pitchFamily="2" charset="-79"/>
            </a:endParaRPr>
          </a:p>
        </p:txBody>
      </p:sp>
      <p:sp>
        <p:nvSpPr>
          <p:cNvPr id="8" name="文本框 7"/>
          <p:cNvSpPr txBox="1"/>
          <p:nvPr/>
        </p:nvSpPr>
        <p:spPr>
          <a:xfrm>
            <a:off x="6220932" y="1970202"/>
            <a:ext cx="3069366" cy="36830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Aharoni" panose="02010803020104030203" pitchFamily="2" charset="-79"/>
              </a:rPr>
              <a:t>二、主动公开政府信息情况</a:t>
            </a:r>
            <a:endParaRPr kumimoji="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Aharoni" panose="02010803020104030203" pitchFamily="2" charset="-79"/>
            </a:endParaRPr>
          </a:p>
        </p:txBody>
      </p:sp>
      <p:sp>
        <p:nvSpPr>
          <p:cNvPr id="9" name="文本框 8"/>
          <p:cNvSpPr txBox="1"/>
          <p:nvPr/>
        </p:nvSpPr>
        <p:spPr>
          <a:xfrm>
            <a:off x="6192520" y="2700020"/>
            <a:ext cx="4245610" cy="36830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Aharoni" panose="02010803020104030203" pitchFamily="2" charset="-79"/>
              </a:rPr>
              <a:t>三、收到和处理政府信息公开申请情况</a:t>
            </a:r>
            <a:endParaRPr kumimoji="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Aharoni" panose="02010803020104030203" pitchFamily="2" charset="-79"/>
            </a:endParaRPr>
          </a:p>
        </p:txBody>
      </p:sp>
      <p:pic>
        <p:nvPicPr>
          <p:cNvPr id="12" name="图片 11"/>
          <p:cNvPicPr>
            <a:picLocks noChangeAspect="1"/>
          </p:cNvPicPr>
          <p:nvPr/>
        </p:nvPicPr>
        <p:blipFill rotWithShape="1">
          <a:blip r:embed="rId1">
            <a:extLst>
              <a:ext uri="{28A0092B-C50C-407E-A947-70E740481C1C}">
                <a14:useLocalDpi xmlns:a14="http://schemas.microsoft.com/office/drawing/2010/main" val="0"/>
              </a:ext>
            </a:extLst>
          </a:blip>
          <a:srcRect t="27927" r="9796" b="21840"/>
          <a:stretch>
            <a:fillRect/>
          </a:stretch>
        </p:blipFill>
        <p:spPr>
          <a:xfrm>
            <a:off x="624205" y="1730375"/>
            <a:ext cx="5139055" cy="2923540"/>
          </a:xfrm>
          <a:prstGeom prst="rect">
            <a:avLst/>
          </a:prstGeom>
        </p:spPr>
      </p:pic>
      <p:sp>
        <p:nvSpPr>
          <p:cNvPr id="13" name="文本框 12"/>
          <p:cNvSpPr txBox="1"/>
          <p:nvPr/>
        </p:nvSpPr>
        <p:spPr>
          <a:xfrm>
            <a:off x="1727708" y="2772117"/>
            <a:ext cx="1341152"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4400" b="1" i="0" u="none" strike="noStrike" kern="1200" cap="none" spc="0" normalizeH="0" baseline="0" noProof="0" dirty="0">
                <a:ln>
                  <a:noFill/>
                </a:ln>
                <a:solidFill>
                  <a:srgbClr val="142938"/>
                </a:solidFill>
                <a:effectLst/>
                <a:uLnTx/>
                <a:uFillTx/>
                <a:latin typeface="微软雅黑" panose="020B0503020204020204" charset="-122"/>
                <a:ea typeface="微软雅黑" panose="020B0503020204020204" charset="-122"/>
                <a:cs typeface="+mn-cs"/>
              </a:rPr>
              <a:t>目录</a:t>
            </a:r>
            <a:endParaRPr kumimoji="0" lang="en-US" altLang="zh-CN" sz="4400" b="1" i="0" u="none" strike="noStrike" kern="1200" cap="none" spc="0" normalizeH="0" baseline="0" noProof="0" dirty="0">
              <a:ln>
                <a:noFill/>
              </a:ln>
              <a:solidFill>
                <a:srgbClr val="142938"/>
              </a:solidFill>
              <a:effectLst/>
              <a:uLnTx/>
              <a:uFillTx/>
              <a:latin typeface="微软雅黑" panose="020B0503020204020204" charset="-122"/>
              <a:ea typeface="微软雅黑" panose="020B0503020204020204" charset="-122"/>
              <a:cs typeface="+mn-cs"/>
            </a:endParaRPr>
          </a:p>
        </p:txBody>
      </p:sp>
      <p:grpSp>
        <p:nvGrpSpPr>
          <p:cNvPr id="14" name="组合 13"/>
          <p:cNvGrpSpPr/>
          <p:nvPr/>
        </p:nvGrpSpPr>
        <p:grpSpPr>
          <a:xfrm>
            <a:off x="0" y="6629400"/>
            <a:ext cx="12192000" cy="228600"/>
            <a:chOff x="0" y="6629400"/>
            <a:chExt cx="12192000" cy="228600"/>
          </a:xfrm>
        </p:grpSpPr>
        <p:grpSp>
          <p:nvGrpSpPr>
            <p:cNvPr id="15" name="组合 14"/>
            <p:cNvGrpSpPr/>
            <p:nvPr/>
          </p:nvGrpSpPr>
          <p:grpSpPr>
            <a:xfrm>
              <a:off x="0" y="6629400"/>
              <a:ext cx="6096000" cy="228600"/>
              <a:chOff x="0" y="6629400"/>
              <a:chExt cx="6822268" cy="228600"/>
            </a:xfrm>
          </p:grpSpPr>
          <p:sp>
            <p:nvSpPr>
              <p:cNvPr id="21" name="矩形 20"/>
              <p:cNvSpPr/>
              <p:nvPr/>
            </p:nvSpPr>
            <p:spPr>
              <a:xfrm>
                <a:off x="0" y="6629400"/>
                <a:ext cx="1705567" cy="228600"/>
              </a:xfrm>
              <a:prstGeom prst="rect">
                <a:avLst/>
              </a:prstGeom>
              <a:solidFill>
                <a:srgbClr val="FCC5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22" name="矩形 21"/>
              <p:cNvSpPr/>
              <p:nvPr/>
            </p:nvSpPr>
            <p:spPr>
              <a:xfrm>
                <a:off x="1705567" y="6629400"/>
                <a:ext cx="1705567" cy="228600"/>
              </a:xfrm>
              <a:prstGeom prst="rect">
                <a:avLst/>
              </a:prstGeom>
              <a:solidFill>
                <a:srgbClr val="35D1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23" name="矩形 22"/>
              <p:cNvSpPr/>
              <p:nvPr/>
            </p:nvSpPr>
            <p:spPr>
              <a:xfrm>
                <a:off x="3411134" y="6629400"/>
                <a:ext cx="1705567" cy="228600"/>
              </a:xfrm>
              <a:prstGeom prst="rect">
                <a:avLst/>
              </a:prstGeom>
              <a:solidFill>
                <a:srgbClr val="115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24" name="矩形 23"/>
              <p:cNvSpPr/>
              <p:nvPr/>
            </p:nvSpPr>
            <p:spPr>
              <a:xfrm>
                <a:off x="5116701" y="6629400"/>
                <a:ext cx="1705567" cy="228600"/>
              </a:xfrm>
              <a:prstGeom prst="rect">
                <a:avLst/>
              </a:prstGeom>
              <a:solidFill>
                <a:srgbClr val="554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grpSp>
        <p:grpSp>
          <p:nvGrpSpPr>
            <p:cNvPr id="16" name="组合 15"/>
            <p:cNvGrpSpPr/>
            <p:nvPr/>
          </p:nvGrpSpPr>
          <p:grpSpPr>
            <a:xfrm>
              <a:off x="6096000" y="6629400"/>
              <a:ext cx="6096000" cy="228600"/>
              <a:chOff x="0" y="6629400"/>
              <a:chExt cx="6822268" cy="228600"/>
            </a:xfrm>
          </p:grpSpPr>
          <p:sp>
            <p:nvSpPr>
              <p:cNvPr id="17" name="矩形 16"/>
              <p:cNvSpPr/>
              <p:nvPr/>
            </p:nvSpPr>
            <p:spPr>
              <a:xfrm>
                <a:off x="0" y="6629400"/>
                <a:ext cx="1705567" cy="228600"/>
              </a:xfrm>
              <a:prstGeom prst="rect">
                <a:avLst/>
              </a:prstGeom>
              <a:solidFill>
                <a:srgbClr val="FCC5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8" name="矩形 17"/>
              <p:cNvSpPr/>
              <p:nvPr/>
            </p:nvSpPr>
            <p:spPr>
              <a:xfrm>
                <a:off x="1705567" y="6629400"/>
                <a:ext cx="1705567" cy="228600"/>
              </a:xfrm>
              <a:prstGeom prst="rect">
                <a:avLst/>
              </a:prstGeom>
              <a:solidFill>
                <a:srgbClr val="35D1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9" name="矩形 18"/>
              <p:cNvSpPr/>
              <p:nvPr/>
            </p:nvSpPr>
            <p:spPr>
              <a:xfrm>
                <a:off x="3411134" y="6629400"/>
                <a:ext cx="1705567" cy="228600"/>
              </a:xfrm>
              <a:prstGeom prst="rect">
                <a:avLst/>
              </a:prstGeom>
              <a:solidFill>
                <a:srgbClr val="115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20" name="矩形 19"/>
              <p:cNvSpPr/>
              <p:nvPr/>
            </p:nvSpPr>
            <p:spPr>
              <a:xfrm>
                <a:off x="5116701" y="6629400"/>
                <a:ext cx="1705567" cy="228600"/>
              </a:xfrm>
              <a:prstGeom prst="rect">
                <a:avLst/>
              </a:prstGeom>
              <a:solidFill>
                <a:srgbClr val="554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grpSp>
      </p:grpSp>
      <p:sp>
        <p:nvSpPr>
          <p:cNvPr id="5" name="圆角矩形 115"/>
          <p:cNvSpPr/>
          <p:nvPr/>
        </p:nvSpPr>
        <p:spPr>
          <a:xfrm>
            <a:off x="6094730" y="3368040"/>
            <a:ext cx="4841875" cy="427990"/>
          </a:xfrm>
          <a:prstGeom prst="roundRect">
            <a:avLst>
              <a:gd name="adj" fmla="val 50000"/>
            </a:avLst>
          </a:prstGeom>
          <a:solidFill>
            <a:srgbClr val="00B0F0"/>
          </a:solidFill>
          <a:ln w="25400">
            <a:gradFill flip="none" rotWithShape="1">
              <a:gsLst>
                <a:gs pos="0">
                  <a:srgbClr val="CFCFCF"/>
                </a:gs>
                <a:gs pos="100000">
                  <a:schemeClr val="bg1"/>
                </a:gs>
              </a:gsLst>
              <a:lin ang="2700000" scaled="1"/>
              <a:tileRect/>
            </a:gradFill>
          </a:ln>
          <a:effectLst>
            <a:innerShdw blurRad="139700" dist="63500" dir="13500000">
              <a:prstClr val="black">
                <a:alpha val="4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015"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0" name="圆角矩形 116"/>
          <p:cNvSpPr/>
          <p:nvPr/>
        </p:nvSpPr>
        <p:spPr>
          <a:xfrm>
            <a:off x="6094730" y="4086860"/>
            <a:ext cx="4841875" cy="427990"/>
          </a:xfrm>
          <a:prstGeom prst="roundRect">
            <a:avLst>
              <a:gd name="adj" fmla="val 50000"/>
            </a:avLst>
          </a:prstGeom>
          <a:solidFill>
            <a:schemeClr val="accent2"/>
          </a:solidFill>
          <a:ln w="25400">
            <a:gradFill flip="none" rotWithShape="1">
              <a:gsLst>
                <a:gs pos="0">
                  <a:srgbClr val="CFCFCF"/>
                </a:gs>
                <a:gs pos="100000">
                  <a:schemeClr val="bg1"/>
                </a:gs>
              </a:gsLst>
              <a:lin ang="2700000" scaled="1"/>
              <a:tileRect/>
            </a:gradFill>
          </a:ln>
          <a:effectLst>
            <a:innerShdw blurRad="139700" dist="63500" dir="13500000">
              <a:prstClr val="black">
                <a:alpha val="4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015"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1" name="文本框 10"/>
          <p:cNvSpPr txBox="1"/>
          <p:nvPr/>
        </p:nvSpPr>
        <p:spPr>
          <a:xfrm>
            <a:off x="6276975" y="3405505"/>
            <a:ext cx="4563110" cy="368300"/>
          </a:xfrm>
          <a:prstGeom prst="rect">
            <a:avLst/>
          </a:prstGeom>
          <a:noFill/>
        </p:spPr>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kumimoji="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Aharoni" panose="02010803020104030203" pitchFamily="2" charset="-79"/>
              </a:rPr>
              <a:t>四、政府信息公开行政复议、行政诉讼情况</a:t>
            </a:r>
            <a:endParaRPr kumimoji="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Aharoni" panose="02010803020104030203" pitchFamily="2" charset="-79"/>
            </a:endParaRPr>
          </a:p>
        </p:txBody>
      </p:sp>
      <p:sp>
        <p:nvSpPr>
          <p:cNvPr id="25" name="文本框 24"/>
          <p:cNvSpPr txBox="1"/>
          <p:nvPr/>
        </p:nvSpPr>
        <p:spPr>
          <a:xfrm>
            <a:off x="5937885" y="4114800"/>
            <a:ext cx="4102100" cy="368300"/>
          </a:xfrm>
          <a:prstGeom prst="rect">
            <a:avLst/>
          </a:prstGeom>
          <a:noFill/>
        </p:spPr>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kumimoji="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Aharoni" panose="02010803020104030203" pitchFamily="2" charset="-79"/>
              </a:rPr>
              <a:t>五、存在的主要问题及改进情况</a:t>
            </a:r>
            <a:endParaRPr kumimoji="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Aharoni" panose="02010803020104030203" pitchFamily="2" charset="-79"/>
            </a:endParaRPr>
          </a:p>
        </p:txBody>
      </p:sp>
      <p:sp>
        <p:nvSpPr>
          <p:cNvPr id="26" name="圆角矩形 117"/>
          <p:cNvSpPr/>
          <p:nvPr/>
        </p:nvSpPr>
        <p:spPr>
          <a:xfrm>
            <a:off x="6113145" y="4791075"/>
            <a:ext cx="4841240" cy="427990"/>
          </a:xfrm>
          <a:prstGeom prst="roundRect">
            <a:avLst>
              <a:gd name="adj" fmla="val 50000"/>
            </a:avLst>
          </a:prstGeom>
          <a:solidFill>
            <a:schemeClr val="accent3"/>
          </a:solidFill>
          <a:ln w="25400">
            <a:gradFill flip="none" rotWithShape="1">
              <a:gsLst>
                <a:gs pos="0">
                  <a:srgbClr val="CFCFCF"/>
                </a:gs>
                <a:gs pos="100000">
                  <a:schemeClr val="bg1"/>
                </a:gs>
              </a:gsLst>
              <a:lin ang="2700000" scaled="1"/>
              <a:tileRect/>
            </a:gradFill>
          </a:ln>
          <a:effectLst>
            <a:innerShdw blurRad="139700" dist="63500" dir="13500000">
              <a:prstClr val="black">
                <a:alpha val="4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015"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27" name="文本框 26"/>
          <p:cNvSpPr txBox="1"/>
          <p:nvPr/>
        </p:nvSpPr>
        <p:spPr>
          <a:xfrm>
            <a:off x="5606415" y="4820920"/>
            <a:ext cx="4102100" cy="368300"/>
          </a:xfrm>
          <a:prstGeom prst="rect">
            <a:avLst/>
          </a:prstGeom>
          <a:noFill/>
        </p:spPr>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defRPr/>
            </a:pPr>
            <a:r>
              <a:rPr kumimoji="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Aharoni" panose="02010803020104030203" pitchFamily="2" charset="-79"/>
              </a:rPr>
              <a:t>六、其他需要报告的事项</a:t>
            </a:r>
            <a:endParaRPr kumimoji="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Aharoni" panose="02010803020104030203" pitchFamily="2" charset="-79"/>
            </a:endParaRPr>
          </a:p>
        </p:txBody>
      </p:sp>
    </p:spTree>
  </p:cSld>
  <p:clrMapOvr>
    <a:masterClrMapping/>
  </p:clrMapOvr>
  <p:transition spd="slow" advClick="0" advTm="2000">
    <p:wipe/>
  </p:transition>
  <p:timing>
    <p:tnLst>
      <p:par>
        <p:cTn id="1" dur="indefinite" restart="never" nodeType="tmRoot"/>
      </p:par>
    </p:tnLst>
    <p:bldLst>
      <p:bldP spid="2" grpId="0" bldLvl="0" animBg="1"/>
      <p:bldP spid="3" grpId="0" bldLvl="0" animBg="1"/>
      <p:bldP spid="4" grpId="0" bldLvl="0" animBg="1"/>
      <p:bldP spid="7" grpId="0"/>
      <p:bldP spid="8"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组合 5"/>
          <p:cNvGrpSpPr/>
          <p:nvPr/>
        </p:nvGrpSpPr>
        <p:grpSpPr>
          <a:xfrm>
            <a:off x="0" y="6629400"/>
            <a:ext cx="12192000" cy="228600"/>
            <a:chOff x="0" y="6629400"/>
            <a:chExt cx="12192000" cy="228600"/>
          </a:xfrm>
        </p:grpSpPr>
        <p:grpSp>
          <p:nvGrpSpPr>
            <p:cNvPr id="7" name="组合 6"/>
            <p:cNvGrpSpPr/>
            <p:nvPr/>
          </p:nvGrpSpPr>
          <p:grpSpPr>
            <a:xfrm>
              <a:off x="0" y="6629400"/>
              <a:ext cx="6096000" cy="228600"/>
              <a:chOff x="0" y="6629400"/>
              <a:chExt cx="6822268" cy="228600"/>
            </a:xfrm>
          </p:grpSpPr>
          <p:sp>
            <p:nvSpPr>
              <p:cNvPr id="13" name="矩形 12"/>
              <p:cNvSpPr/>
              <p:nvPr/>
            </p:nvSpPr>
            <p:spPr>
              <a:xfrm>
                <a:off x="0" y="6629400"/>
                <a:ext cx="1705567" cy="228600"/>
              </a:xfrm>
              <a:prstGeom prst="rect">
                <a:avLst/>
              </a:prstGeom>
              <a:solidFill>
                <a:srgbClr val="FCC5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4" name="矩形 13"/>
              <p:cNvSpPr/>
              <p:nvPr/>
            </p:nvSpPr>
            <p:spPr>
              <a:xfrm>
                <a:off x="1705567" y="6629400"/>
                <a:ext cx="1705567" cy="228600"/>
              </a:xfrm>
              <a:prstGeom prst="rect">
                <a:avLst/>
              </a:prstGeom>
              <a:solidFill>
                <a:srgbClr val="35D1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5" name="矩形 14"/>
              <p:cNvSpPr/>
              <p:nvPr/>
            </p:nvSpPr>
            <p:spPr>
              <a:xfrm>
                <a:off x="3411134" y="6629400"/>
                <a:ext cx="1705567" cy="228600"/>
              </a:xfrm>
              <a:prstGeom prst="rect">
                <a:avLst/>
              </a:prstGeom>
              <a:solidFill>
                <a:srgbClr val="115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6" name="矩形 15"/>
              <p:cNvSpPr/>
              <p:nvPr/>
            </p:nvSpPr>
            <p:spPr>
              <a:xfrm>
                <a:off x="5116701" y="6629400"/>
                <a:ext cx="1705567" cy="228600"/>
              </a:xfrm>
              <a:prstGeom prst="rect">
                <a:avLst/>
              </a:prstGeom>
              <a:solidFill>
                <a:srgbClr val="554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grpSp>
        <p:grpSp>
          <p:nvGrpSpPr>
            <p:cNvPr id="8" name="组合 7"/>
            <p:cNvGrpSpPr/>
            <p:nvPr/>
          </p:nvGrpSpPr>
          <p:grpSpPr>
            <a:xfrm>
              <a:off x="6096000" y="6629400"/>
              <a:ext cx="6096000" cy="228600"/>
              <a:chOff x="0" y="6629400"/>
              <a:chExt cx="6822268" cy="228600"/>
            </a:xfrm>
          </p:grpSpPr>
          <p:sp>
            <p:nvSpPr>
              <p:cNvPr id="9" name="矩形 8"/>
              <p:cNvSpPr/>
              <p:nvPr/>
            </p:nvSpPr>
            <p:spPr>
              <a:xfrm>
                <a:off x="0" y="6629400"/>
                <a:ext cx="1705567" cy="228600"/>
              </a:xfrm>
              <a:prstGeom prst="rect">
                <a:avLst/>
              </a:prstGeom>
              <a:solidFill>
                <a:srgbClr val="FCC5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0" name="矩形 9"/>
              <p:cNvSpPr/>
              <p:nvPr/>
            </p:nvSpPr>
            <p:spPr>
              <a:xfrm>
                <a:off x="1705567" y="6629400"/>
                <a:ext cx="1705567" cy="228600"/>
              </a:xfrm>
              <a:prstGeom prst="rect">
                <a:avLst/>
              </a:prstGeom>
              <a:solidFill>
                <a:srgbClr val="35D1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1" name="矩形 10"/>
              <p:cNvSpPr/>
              <p:nvPr/>
            </p:nvSpPr>
            <p:spPr>
              <a:xfrm>
                <a:off x="3411134" y="6629400"/>
                <a:ext cx="1705567" cy="228600"/>
              </a:xfrm>
              <a:prstGeom prst="rect">
                <a:avLst/>
              </a:prstGeom>
              <a:solidFill>
                <a:srgbClr val="115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2" name="矩形 11"/>
              <p:cNvSpPr/>
              <p:nvPr/>
            </p:nvSpPr>
            <p:spPr>
              <a:xfrm>
                <a:off x="5116701" y="6629400"/>
                <a:ext cx="1705567" cy="228600"/>
              </a:xfrm>
              <a:prstGeom prst="rect">
                <a:avLst/>
              </a:prstGeom>
              <a:solidFill>
                <a:srgbClr val="554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grpSp>
      </p:grpSp>
      <p:sp>
        <p:nvSpPr>
          <p:cNvPr id="113" name="矩形 30"/>
          <p:cNvSpPr>
            <a:spLocks noChangeArrowheads="1"/>
          </p:cNvSpPr>
          <p:nvPr/>
        </p:nvSpPr>
        <p:spPr bwMode="auto">
          <a:xfrm>
            <a:off x="689610" y="879475"/>
            <a:ext cx="10663555" cy="1256665"/>
          </a:xfrm>
          <a:prstGeom prst="rect">
            <a:avLst/>
          </a:prstGeom>
          <a:noFill/>
          <a:ln w="9525">
            <a:noFill/>
            <a:miter lim="800000"/>
          </a:ln>
        </p:spPr>
        <p:txBody>
          <a:bodyPr wrap="square" lIns="138607" tIns="69304" rIns="138607" bIns="69304">
            <a:spAutoFit/>
          </a:bodyPr>
          <a:lstStyle/>
          <a:p>
            <a:pPr marR="0" lvl="0" indent="0" algn="just" defTabSz="914400" rtl="0" eaLnBrk="1" fontAlgn="auto" latinLnBrk="0" hangingPunct="1">
              <a:lnSpc>
                <a:spcPct val="130000"/>
              </a:lnSpc>
              <a:spcBef>
                <a:spcPts val="0"/>
              </a:spcBef>
              <a:spcAft>
                <a:spcPts val="0"/>
              </a:spcAft>
              <a:buClrTx/>
              <a:buSzTx/>
              <a:buFont typeface="Wingdings" panose="05000000000000000000" pitchFamily="2" charset="2"/>
              <a:buNone/>
              <a:defRPr/>
            </a:pPr>
            <a:r>
              <a:rPr kumimoji="0" lang="en-US" altLang="zh-CN" sz="1400" b="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       </a:t>
            </a:r>
            <a:r>
              <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2022年，市司法局坚持以习近平新时代中国特色社会主义思想为指导，深入学习贯彻习近平法治思想，全面学习宣传贯彻党的二十大精神，认真贯彻落实市委、市政府关于全面推进政务公开工作的决策部署，持续贯彻落实《政府信息公开条例》规定,紧紧围绕市委、市政府中心工作和群众关注关切，大力推进行政权力运行全过程、政府服务全流程信息公开，依法保障人民群众知情权、参与权、表达权、监督权，不断提升市司法局信息公开工作法治化、规范化水平，助力司法行政决策和管理服务更加透明规范。</a:t>
            </a:r>
            <a:endPar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endParaRPr>
          </a:p>
        </p:txBody>
      </p:sp>
      <p:sp>
        <p:nvSpPr>
          <p:cNvPr id="122" name="TextBox 137"/>
          <p:cNvSpPr txBox="1"/>
          <p:nvPr/>
        </p:nvSpPr>
        <p:spPr>
          <a:xfrm>
            <a:off x="2664257" y="4906926"/>
            <a:ext cx="936596" cy="453545"/>
          </a:xfrm>
          <a:prstGeom prst="rect">
            <a:avLst/>
          </a:prstGeom>
          <a:noFill/>
        </p:spPr>
        <p:txBody>
          <a:bodyPr wrap="square" lIns="123149" tIns="61575" rIns="123149" bIns="61575"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40%</a:t>
            </a:r>
            <a:endParaRPr kumimoji="0" lang="zh-CN" altLang="en-US"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sp>
        <p:nvSpPr>
          <p:cNvPr id="123" name="TextBox 138"/>
          <p:cNvSpPr txBox="1"/>
          <p:nvPr/>
        </p:nvSpPr>
        <p:spPr>
          <a:xfrm>
            <a:off x="3541635" y="4906926"/>
            <a:ext cx="936596" cy="453545"/>
          </a:xfrm>
          <a:prstGeom prst="rect">
            <a:avLst/>
          </a:prstGeom>
          <a:noFill/>
        </p:spPr>
        <p:txBody>
          <a:bodyPr wrap="square" lIns="123149" tIns="61575" rIns="123149" bIns="61575"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65%</a:t>
            </a:r>
            <a:endParaRPr kumimoji="0" lang="zh-CN" altLang="en-US"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sp>
        <p:nvSpPr>
          <p:cNvPr id="124" name="TextBox 139"/>
          <p:cNvSpPr txBox="1"/>
          <p:nvPr/>
        </p:nvSpPr>
        <p:spPr>
          <a:xfrm>
            <a:off x="4408785" y="4906926"/>
            <a:ext cx="936596" cy="453545"/>
          </a:xfrm>
          <a:prstGeom prst="rect">
            <a:avLst/>
          </a:prstGeom>
          <a:noFill/>
        </p:spPr>
        <p:txBody>
          <a:bodyPr wrap="square" lIns="123149" tIns="61575" rIns="123149" bIns="61575"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50%</a:t>
            </a:r>
            <a:endParaRPr kumimoji="0" lang="zh-CN" altLang="en-US"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sp>
        <p:nvSpPr>
          <p:cNvPr id="125" name="TextBox 140"/>
          <p:cNvSpPr txBox="1"/>
          <p:nvPr/>
        </p:nvSpPr>
        <p:spPr>
          <a:xfrm>
            <a:off x="5243007" y="4906926"/>
            <a:ext cx="936596" cy="453545"/>
          </a:xfrm>
          <a:prstGeom prst="rect">
            <a:avLst/>
          </a:prstGeom>
          <a:noFill/>
        </p:spPr>
        <p:txBody>
          <a:bodyPr wrap="square" lIns="123149" tIns="61575" rIns="123149" bIns="61575"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80%</a:t>
            </a:r>
            <a:endParaRPr kumimoji="0" lang="zh-CN" altLang="en-US"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cxnSp>
        <p:nvCxnSpPr>
          <p:cNvPr id="4" name="Straight Connector 38"/>
          <p:cNvCxnSpPr/>
          <p:nvPr/>
        </p:nvCxnSpPr>
        <p:spPr bwMode="auto">
          <a:xfrm flipV="1">
            <a:off x="471074" y="703831"/>
            <a:ext cx="3657688" cy="3"/>
          </a:xfrm>
          <a:prstGeom prst="line">
            <a:avLst/>
          </a:prstGeom>
        </p:spPr>
        <p:style>
          <a:lnRef idx="2">
            <a:schemeClr val="accent3"/>
          </a:lnRef>
          <a:fillRef idx="0">
            <a:schemeClr val="accent3"/>
          </a:fillRef>
          <a:effectRef idx="1">
            <a:schemeClr val="accent3"/>
          </a:effectRef>
          <a:fontRef idx="minor">
            <a:schemeClr val="tx1"/>
          </a:fontRef>
        </p:style>
      </p:cxnSp>
      <p:sp>
        <p:nvSpPr>
          <p:cNvPr id="5" name="TextBox 135"/>
          <p:cNvSpPr txBox="1"/>
          <p:nvPr/>
        </p:nvSpPr>
        <p:spPr>
          <a:xfrm>
            <a:off x="363220" y="133985"/>
            <a:ext cx="5471160" cy="460375"/>
          </a:xfrm>
          <a:prstGeom prst="rect">
            <a:avLst/>
          </a:prstGeom>
          <a:noFill/>
        </p:spPr>
        <p:txBody>
          <a:bodyPr wrap="square" rtlCol="0">
            <a:spAutoFit/>
          </a:bodyPr>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b="1" i="0" u="none" strike="noStrike" kern="1200" cap="none" spc="0" normalizeH="0" baseline="0" noProof="0" dirty="0">
                <a:ln>
                  <a:noFill/>
                </a:ln>
                <a:solidFill>
                  <a:srgbClr val="115686"/>
                </a:solidFill>
                <a:effectLst/>
                <a:uLnTx/>
                <a:uFillTx/>
                <a:latin typeface="微软雅黑" panose="020B0503020204020204" charset="-122"/>
                <a:ea typeface="微软雅黑" panose="020B0503020204020204" charset="-122"/>
                <a:cs typeface="+mn-cs"/>
              </a:rPr>
              <a:t>一、总体情况</a:t>
            </a:r>
            <a:r>
              <a:rPr kumimoji="0" lang="zh-CN" altLang="en-US" sz="2400" b="1" i="0" u="none" strike="noStrike" kern="1200" cap="none" spc="0" normalizeH="0" baseline="0" noProof="0" dirty="0">
                <a:ln>
                  <a:noFill/>
                </a:ln>
                <a:solidFill>
                  <a:srgbClr val="115686"/>
                </a:solidFill>
                <a:effectLst/>
                <a:uLnTx/>
                <a:uFillTx/>
                <a:latin typeface="微软雅黑" panose="020B0503020204020204" charset="-122"/>
                <a:ea typeface="微软雅黑" panose="020B0503020204020204" charset="-122"/>
                <a:cs typeface="+mn-cs"/>
              </a:rPr>
              <a:t>  </a:t>
            </a:r>
            <a:endParaRPr kumimoji="0" lang="zh-CN" altLang="en-US" sz="2400" b="1" i="0" u="none" strike="noStrike" kern="1200" cap="none" spc="0" normalizeH="0" baseline="0" noProof="0" dirty="0">
              <a:ln>
                <a:noFill/>
              </a:ln>
              <a:solidFill>
                <a:prstClr val="black">
                  <a:lumMod val="75000"/>
                  <a:lumOff val="25000"/>
                </a:prstClr>
              </a:solidFill>
              <a:effectLst/>
              <a:uLnTx/>
              <a:uFillTx/>
              <a:latin typeface="微软雅黑" panose="020B0503020204020204" charset="-122"/>
              <a:ea typeface="微软雅黑" panose="020B0503020204020204" charset="-122"/>
              <a:cs typeface="+mn-cs"/>
            </a:endParaRPr>
          </a:p>
        </p:txBody>
      </p:sp>
      <p:sp>
        <p:nvSpPr>
          <p:cNvPr id="2" name="矩形 30"/>
          <p:cNvSpPr>
            <a:spLocks noChangeArrowheads="1"/>
          </p:cNvSpPr>
          <p:nvPr/>
        </p:nvSpPr>
        <p:spPr bwMode="auto">
          <a:xfrm>
            <a:off x="701675" y="2325370"/>
            <a:ext cx="5888990" cy="3813175"/>
          </a:xfrm>
          <a:prstGeom prst="rect">
            <a:avLst/>
          </a:prstGeom>
          <a:noFill/>
          <a:ln w="9525">
            <a:noFill/>
            <a:miter lim="800000"/>
          </a:ln>
        </p:spPr>
        <p:txBody>
          <a:bodyPr wrap="square" lIns="138607" tIns="69304" rIns="138607" bIns="69304">
            <a:spAutoFit/>
          </a:bodyPr>
          <a:p>
            <a:pPr marR="0" lvl="0" indent="0" algn="just" defTabSz="914400" rtl="0" eaLnBrk="1" fontAlgn="auto" latinLnBrk="0" hangingPunct="1">
              <a:lnSpc>
                <a:spcPct val="130000"/>
              </a:lnSpc>
              <a:spcBef>
                <a:spcPts val="0"/>
              </a:spcBef>
              <a:spcAft>
                <a:spcPts val="0"/>
              </a:spcAft>
              <a:buClrTx/>
              <a:buSzTx/>
              <a:buFont typeface="Wingdings" panose="05000000000000000000" pitchFamily="2" charset="2"/>
              <a:buNone/>
              <a:defRPr/>
            </a:pPr>
            <a:r>
              <a:rPr kumimoji="0" lang="en-US" altLang="zh-CN" sz="1400" b="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   </a:t>
            </a:r>
            <a:r>
              <a:rPr kumimoji="0" lang="en-US" altLang="zh-CN" sz="1600" b="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 </a:t>
            </a:r>
            <a:r>
              <a:rPr kumimoji="0" lang="zh-CN" altLang="en-US" sz="1600" b="1"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（一）多措并举强化主动公开</a:t>
            </a:r>
            <a:r>
              <a:rPr kumimoji="0" lang="en-US" altLang="zh-CN"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      </a:t>
            </a:r>
            <a:endParaRPr kumimoji="0" lang="en-US" altLang="zh-CN"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endParaRPr>
          </a:p>
          <a:p>
            <a:pPr marR="0" lvl="0" indent="0" algn="just" defTabSz="914400" rtl="0" eaLnBrk="1" fontAlgn="auto" latinLnBrk="0" hangingPunct="1">
              <a:lnSpc>
                <a:spcPct val="130000"/>
              </a:lnSpc>
              <a:spcBef>
                <a:spcPts val="0"/>
              </a:spcBef>
              <a:spcAft>
                <a:spcPts val="0"/>
              </a:spcAft>
              <a:buClrTx/>
              <a:buSzTx/>
              <a:buFont typeface="Wingdings" panose="05000000000000000000" pitchFamily="2" charset="2"/>
              <a:buNone/>
              <a:defRPr/>
            </a:pPr>
            <a:r>
              <a:rPr kumimoji="0" lang="en-US" altLang="zh-CN"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       </a:t>
            </a:r>
            <a:r>
              <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完善政府信息公开指南，持续更新主动公开全清单，严格按照公开内容和时限及时公开市司法局2021年度政府信息公开年报、2022年度政务公开工作要点，市司法局2021年度部门决算、2021年度财政支出项目绩效评价结果、2022年度部门政府采购项目的采购意向、2022年度部门预算、2022年度财政支出项目绩效目标等财政信息，市人大代表建议、议案和政协提案办理情况。通过局门户网站、市政府政务公开网站，面向社会发布政府公开信息287条，“法治济宁”微信公众号发文812篇，“济宁司法”微博发文179篇。落实主要负责同志“第一解读人和责任人”制度，规范解读程序，重点解读政策背景、决策依据、出台目的、重要举措等。增强解读效果，进一步拓宽解读渠道，通过媒体解读、音频解读、图表解读、文字解读等多种方式进行解读，及时准确传递政策意图。</a:t>
            </a:r>
            <a:endPar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endParaRPr>
          </a:p>
        </p:txBody>
      </p:sp>
      <p:pic>
        <p:nvPicPr>
          <p:cNvPr id="3" name="图片 1" descr="主动公开情况"/>
          <p:cNvPicPr>
            <a:picLocks noChangeAspect="1"/>
          </p:cNvPicPr>
          <p:nvPr/>
        </p:nvPicPr>
        <p:blipFill>
          <a:blip r:embed="rId1"/>
          <a:stretch>
            <a:fillRect/>
          </a:stretch>
        </p:blipFill>
        <p:spPr>
          <a:xfrm>
            <a:off x="6599873" y="2847658"/>
            <a:ext cx="4584065" cy="2755265"/>
          </a:xfrm>
          <a:prstGeom prst="rect">
            <a:avLst/>
          </a:prstGeom>
          <a:noFill/>
          <a:ln>
            <a:noFill/>
          </a:ln>
        </p:spPr>
      </p:pic>
    </p:spTree>
  </p:cSld>
  <p:clrMapOvr>
    <a:masterClrMapping/>
  </p:clrMapOvr>
  <p:transition spd="slow" advClick="0" advTm="2000">
    <p:wipe/>
  </p:transition>
  <p:timing>
    <p:tnLst>
      <p:par>
        <p:cTn id="1" dur="indefinite" restart="never" nodeType="tmRoot"/>
      </p:par>
    </p:tnLst>
    <p:bldLst>
      <p:bldP spid="113" grpId="0"/>
      <p:bldP spid="122" grpId="0"/>
      <p:bldP spid="123" grpId="0"/>
      <p:bldP spid="124" grpId="0"/>
      <p:bldP spid="12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组合 5"/>
          <p:cNvGrpSpPr/>
          <p:nvPr/>
        </p:nvGrpSpPr>
        <p:grpSpPr>
          <a:xfrm>
            <a:off x="0" y="6629400"/>
            <a:ext cx="12192000" cy="228600"/>
            <a:chOff x="0" y="6629400"/>
            <a:chExt cx="12192000" cy="228600"/>
          </a:xfrm>
        </p:grpSpPr>
        <p:grpSp>
          <p:nvGrpSpPr>
            <p:cNvPr id="7" name="组合 6"/>
            <p:cNvGrpSpPr/>
            <p:nvPr/>
          </p:nvGrpSpPr>
          <p:grpSpPr>
            <a:xfrm>
              <a:off x="0" y="6629400"/>
              <a:ext cx="6096000" cy="228600"/>
              <a:chOff x="0" y="6629400"/>
              <a:chExt cx="6822268" cy="228600"/>
            </a:xfrm>
          </p:grpSpPr>
          <p:sp>
            <p:nvSpPr>
              <p:cNvPr id="13" name="矩形 12"/>
              <p:cNvSpPr/>
              <p:nvPr/>
            </p:nvSpPr>
            <p:spPr>
              <a:xfrm>
                <a:off x="0" y="6629400"/>
                <a:ext cx="1705567" cy="228600"/>
              </a:xfrm>
              <a:prstGeom prst="rect">
                <a:avLst/>
              </a:prstGeom>
              <a:solidFill>
                <a:srgbClr val="FCC5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4" name="矩形 13"/>
              <p:cNvSpPr/>
              <p:nvPr/>
            </p:nvSpPr>
            <p:spPr>
              <a:xfrm>
                <a:off x="1705567" y="6629400"/>
                <a:ext cx="1705567" cy="228600"/>
              </a:xfrm>
              <a:prstGeom prst="rect">
                <a:avLst/>
              </a:prstGeom>
              <a:solidFill>
                <a:srgbClr val="35D1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5" name="矩形 14"/>
              <p:cNvSpPr/>
              <p:nvPr/>
            </p:nvSpPr>
            <p:spPr>
              <a:xfrm>
                <a:off x="3411134" y="6629400"/>
                <a:ext cx="1705567" cy="228600"/>
              </a:xfrm>
              <a:prstGeom prst="rect">
                <a:avLst/>
              </a:prstGeom>
              <a:solidFill>
                <a:srgbClr val="115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6" name="矩形 15"/>
              <p:cNvSpPr/>
              <p:nvPr/>
            </p:nvSpPr>
            <p:spPr>
              <a:xfrm>
                <a:off x="5116701" y="6629400"/>
                <a:ext cx="1705567" cy="228600"/>
              </a:xfrm>
              <a:prstGeom prst="rect">
                <a:avLst/>
              </a:prstGeom>
              <a:solidFill>
                <a:srgbClr val="554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grpSp>
        <p:grpSp>
          <p:nvGrpSpPr>
            <p:cNvPr id="8" name="组合 7"/>
            <p:cNvGrpSpPr/>
            <p:nvPr/>
          </p:nvGrpSpPr>
          <p:grpSpPr>
            <a:xfrm>
              <a:off x="6096000" y="6629400"/>
              <a:ext cx="6096000" cy="228600"/>
              <a:chOff x="0" y="6629400"/>
              <a:chExt cx="6822268" cy="228600"/>
            </a:xfrm>
          </p:grpSpPr>
          <p:sp>
            <p:nvSpPr>
              <p:cNvPr id="9" name="矩形 8"/>
              <p:cNvSpPr/>
              <p:nvPr/>
            </p:nvSpPr>
            <p:spPr>
              <a:xfrm>
                <a:off x="0" y="6629400"/>
                <a:ext cx="1705567" cy="228600"/>
              </a:xfrm>
              <a:prstGeom prst="rect">
                <a:avLst/>
              </a:prstGeom>
              <a:solidFill>
                <a:srgbClr val="FCC5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0" name="矩形 9"/>
              <p:cNvSpPr/>
              <p:nvPr/>
            </p:nvSpPr>
            <p:spPr>
              <a:xfrm>
                <a:off x="1705567" y="6629400"/>
                <a:ext cx="1705567" cy="228600"/>
              </a:xfrm>
              <a:prstGeom prst="rect">
                <a:avLst/>
              </a:prstGeom>
              <a:solidFill>
                <a:srgbClr val="35D1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1" name="矩形 10"/>
              <p:cNvSpPr/>
              <p:nvPr/>
            </p:nvSpPr>
            <p:spPr>
              <a:xfrm>
                <a:off x="3411134" y="6629400"/>
                <a:ext cx="1705567" cy="228600"/>
              </a:xfrm>
              <a:prstGeom prst="rect">
                <a:avLst/>
              </a:prstGeom>
              <a:solidFill>
                <a:srgbClr val="115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2" name="矩形 11"/>
              <p:cNvSpPr/>
              <p:nvPr/>
            </p:nvSpPr>
            <p:spPr>
              <a:xfrm>
                <a:off x="5116701" y="6629400"/>
                <a:ext cx="1705567" cy="228600"/>
              </a:xfrm>
              <a:prstGeom prst="rect">
                <a:avLst/>
              </a:prstGeom>
              <a:solidFill>
                <a:srgbClr val="554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grpSp>
      </p:grpSp>
      <p:sp>
        <p:nvSpPr>
          <p:cNvPr id="122" name="TextBox 137"/>
          <p:cNvSpPr txBox="1"/>
          <p:nvPr/>
        </p:nvSpPr>
        <p:spPr>
          <a:xfrm>
            <a:off x="2664257" y="4906926"/>
            <a:ext cx="936596" cy="453545"/>
          </a:xfrm>
          <a:prstGeom prst="rect">
            <a:avLst/>
          </a:prstGeom>
          <a:noFill/>
        </p:spPr>
        <p:txBody>
          <a:bodyPr wrap="square" lIns="123149" tIns="61575" rIns="123149" bIns="61575"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40%</a:t>
            </a:r>
            <a:endParaRPr kumimoji="0" lang="zh-CN" altLang="en-US"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sp>
        <p:nvSpPr>
          <p:cNvPr id="123" name="TextBox 138"/>
          <p:cNvSpPr txBox="1"/>
          <p:nvPr/>
        </p:nvSpPr>
        <p:spPr>
          <a:xfrm>
            <a:off x="3541635" y="4906926"/>
            <a:ext cx="936596" cy="453545"/>
          </a:xfrm>
          <a:prstGeom prst="rect">
            <a:avLst/>
          </a:prstGeom>
          <a:noFill/>
        </p:spPr>
        <p:txBody>
          <a:bodyPr wrap="square" lIns="123149" tIns="61575" rIns="123149" bIns="61575"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65%</a:t>
            </a:r>
            <a:endParaRPr kumimoji="0" lang="zh-CN" altLang="en-US"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sp>
        <p:nvSpPr>
          <p:cNvPr id="124" name="TextBox 139"/>
          <p:cNvSpPr txBox="1"/>
          <p:nvPr/>
        </p:nvSpPr>
        <p:spPr>
          <a:xfrm>
            <a:off x="4408785" y="4906926"/>
            <a:ext cx="936596" cy="453545"/>
          </a:xfrm>
          <a:prstGeom prst="rect">
            <a:avLst/>
          </a:prstGeom>
          <a:noFill/>
        </p:spPr>
        <p:txBody>
          <a:bodyPr wrap="square" lIns="123149" tIns="61575" rIns="123149" bIns="61575"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50%</a:t>
            </a:r>
            <a:endParaRPr kumimoji="0" lang="zh-CN" altLang="en-US"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sp>
        <p:nvSpPr>
          <p:cNvPr id="125" name="TextBox 140"/>
          <p:cNvSpPr txBox="1"/>
          <p:nvPr/>
        </p:nvSpPr>
        <p:spPr>
          <a:xfrm>
            <a:off x="5243007" y="4906926"/>
            <a:ext cx="936596" cy="453545"/>
          </a:xfrm>
          <a:prstGeom prst="rect">
            <a:avLst/>
          </a:prstGeom>
          <a:noFill/>
        </p:spPr>
        <p:txBody>
          <a:bodyPr wrap="square" lIns="123149" tIns="61575" rIns="123149" bIns="61575"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80%</a:t>
            </a:r>
            <a:endParaRPr kumimoji="0" lang="zh-CN" altLang="en-US"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cxnSp>
        <p:nvCxnSpPr>
          <p:cNvPr id="4" name="Straight Connector 38"/>
          <p:cNvCxnSpPr/>
          <p:nvPr/>
        </p:nvCxnSpPr>
        <p:spPr bwMode="auto">
          <a:xfrm flipV="1">
            <a:off x="471074" y="703831"/>
            <a:ext cx="3657688" cy="3"/>
          </a:xfrm>
          <a:prstGeom prst="line">
            <a:avLst/>
          </a:prstGeom>
        </p:spPr>
        <p:style>
          <a:lnRef idx="2">
            <a:schemeClr val="accent3"/>
          </a:lnRef>
          <a:fillRef idx="0">
            <a:schemeClr val="accent3"/>
          </a:fillRef>
          <a:effectRef idx="1">
            <a:schemeClr val="accent3"/>
          </a:effectRef>
          <a:fontRef idx="minor">
            <a:schemeClr val="tx1"/>
          </a:fontRef>
        </p:style>
      </p:cxnSp>
      <p:sp>
        <p:nvSpPr>
          <p:cNvPr id="5" name="TextBox 135"/>
          <p:cNvSpPr txBox="1"/>
          <p:nvPr/>
        </p:nvSpPr>
        <p:spPr>
          <a:xfrm>
            <a:off x="363220" y="133985"/>
            <a:ext cx="5471160" cy="460375"/>
          </a:xfrm>
          <a:prstGeom prst="rect">
            <a:avLst/>
          </a:prstGeom>
          <a:noFill/>
        </p:spPr>
        <p:txBody>
          <a:bodyPr wrap="square" rtlCol="0">
            <a:spAutoFit/>
          </a:bodyPr>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b="1" i="0" u="none" strike="noStrike" kern="1200" cap="none" spc="0" normalizeH="0" baseline="0" noProof="0" dirty="0">
                <a:ln>
                  <a:noFill/>
                </a:ln>
                <a:solidFill>
                  <a:srgbClr val="115686"/>
                </a:solidFill>
                <a:effectLst/>
                <a:uLnTx/>
                <a:uFillTx/>
                <a:latin typeface="微软雅黑" panose="020B0503020204020204" charset="-122"/>
                <a:ea typeface="微软雅黑" panose="020B0503020204020204" charset="-122"/>
                <a:cs typeface="+mn-cs"/>
              </a:rPr>
              <a:t>一、总体情况</a:t>
            </a:r>
            <a:r>
              <a:rPr kumimoji="0" lang="zh-CN" altLang="en-US" sz="2400" b="1" i="0" u="none" strike="noStrike" kern="1200" cap="none" spc="0" normalizeH="0" baseline="0" noProof="0" dirty="0">
                <a:ln>
                  <a:noFill/>
                </a:ln>
                <a:solidFill>
                  <a:srgbClr val="115686"/>
                </a:solidFill>
                <a:effectLst/>
                <a:uLnTx/>
                <a:uFillTx/>
                <a:latin typeface="微软雅黑" panose="020B0503020204020204" charset="-122"/>
                <a:ea typeface="微软雅黑" panose="020B0503020204020204" charset="-122"/>
                <a:cs typeface="+mn-cs"/>
              </a:rPr>
              <a:t>  </a:t>
            </a:r>
            <a:endParaRPr kumimoji="0" lang="zh-CN" altLang="en-US" sz="2400" b="1" i="0" u="none" strike="noStrike" kern="1200" cap="none" spc="0" normalizeH="0" baseline="0" noProof="0" dirty="0">
              <a:ln>
                <a:noFill/>
              </a:ln>
              <a:solidFill>
                <a:prstClr val="black">
                  <a:lumMod val="75000"/>
                  <a:lumOff val="25000"/>
                </a:prstClr>
              </a:solidFill>
              <a:effectLst/>
              <a:uLnTx/>
              <a:uFillTx/>
              <a:latin typeface="微软雅黑" panose="020B0503020204020204" charset="-122"/>
              <a:ea typeface="微软雅黑" panose="020B0503020204020204" charset="-122"/>
              <a:cs typeface="+mn-cs"/>
            </a:endParaRPr>
          </a:p>
        </p:txBody>
      </p:sp>
      <p:sp>
        <p:nvSpPr>
          <p:cNvPr id="2" name="矩形 30"/>
          <p:cNvSpPr>
            <a:spLocks noChangeArrowheads="1"/>
          </p:cNvSpPr>
          <p:nvPr/>
        </p:nvSpPr>
        <p:spPr bwMode="auto">
          <a:xfrm>
            <a:off x="701675" y="889635"/>
            <a:ext cx="10708005" cy="1017270"/>
          </a:xfrm>
          <a:prstGeom prst="rect">
            <a:avLst/>
          </a:prstGeom>
          <a:noFill/>
          <a:ln w="9525">
            <a:noFill/>
            <a:miter lim="800000"/>
          </a:ln>
        </p:spPr>
        <p:txBody>
          <a:bodyPr wrap="square" lIns="138607" tIns="69304" rIns="138607" bIns="69304">
            <a:spAutoFit/>
          </a:bodyPr>
          <a:p>
            <a:pPr marR="0" lvl="0" indent="0" algn="just" defTabSz="914400" rtl="0" eaLnBrk="1" fontAlgn="auto" latinLnBrk="0" hangingPunct="1">
              <a:lnSpc>
                <a:spcPct val="130000"/>
              </a:lnSpc>
              <a:spcBef>
                <a:spcPts val="0"/>
              </a:spcBef>
              <a:spcAft>
                <a:spcPts val="0"/>
              </a:spcAft>
              <a:buClrTx/>
              <a:buSzTx/>
              <a:buFont typeface="Wingdings" panose="05000000000000000000" pitchFamily="2" charset="2"/>
              <a:buNone/>
              <a:defRPr/>
            </a:pPr>
            <a:r>
              <a:rPr kumimoji="0" lang="en-US" altLang="zh-CN" sz="1400" b="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   </a:t>
            </a:r>
            <a:r>
              <a:rPr kumimoji="0" lang="en-US" altLang="zh-CN" sz="1600" b="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 </a:t>
            </a:r>
            <a:r>
              <a:rPr kumimoji="0" lang="zh-CN" altLang="en-US" sz="1600" b="1"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（二）持续规范做好依申请公开</a:t>
            </a:r>
            <a:endParaRPr kumimoji="0" lang="zh-CN" altLang="en-US" sz="1600" b="1"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endParaRPr>
          </a:p>
          <a:p>
            <a:pPr marR="0" lvl="0" indent="0" algn="just" defTabSz="914400" rtl="0" eaLnBrk="1" fontAlgn="auto" latinLnBrk="0" hangingPunct="1">
              <a:lnSpc>
                <a:spcPct val="130000"/>
              </a:lnSpc>
              <a:spcBef>
                <a:spcPts val="0"/>
              </a:spcBef>
              <a:spcAft>
                <a:spcPts val="0"/>
              </a:spcAft>
              <a:buClrTx/>
              <a:buSzTx/>
              <a:buFont typeface="Wingdings" panose="05000000000000000000" pitchFamily="2" charset="2"/>
              <a:buNone/>
              <a:defRPr/>
            </a:pPr>
            <a:r>
              <a:rPr kumimoji="0" lang="en-US" altLang="zh-CN"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      </a:t>
            </a:r>
            <a:r>
              <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2022年，共收到依申请公开申请4件，通过网络收到4件，内容涉及到本单位机构职能、业务数据统计等方面，已按规定予以办理，并未收取相关费用。</a:t>
            </a:r>
            <a:endPar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endParaRPr>
          </a:p>
        </p:txBody>
      </p:sp>
      <p:sp>
        <p:nvSpPr>
          <p:cNvPr id="17" name="矩形 30"/>
          <p:cNvSpPr>
            <a:spLocks noChangeArrowheads="1"/>
          </p:cNvSpPr>
          <p:nvPr/>
        </p:nvSpPr>
        <p:spPr bwMode="auto">
          <a:xfrm>
            <a:off x="732155" y="2066290"/>
            <a:ext cx="10708005" cy="1017270"/>
          </a:xfrm>
          <a:prstGeom prst="rect">
            <a:avLst/>
          </a:prstGeom>
          <a:noFill/>
          <a:ln w="9525">
            <a:noFill/>
            <a:miter lim="800000"/>
          </a:ln>
        </p:spPr>
        <p:txBody>
          <a:bodyPr wrap="square" lIns="138607" tIns="69304" rIns="138607" bIns="69304">
            <a:spAutoFit/>
          </a:bodyPr>
          <a:p>
            <a:pPr marR="0" lvl="0" indent="0" algn="just" defTabSz="914400" rtl="0" eaLnBrk="1" fontAlgn="auto" latinLnBrk="0" hangingPunct="1">
              <a:lnSpc>
                <a:spcPct val="130000"/>
              </a:lnSpc>
              <a:spcBef>
                <a:spcPts val="0"/>
              </a:spcBef>
              <a:spcAft>
                <a:spcPts val="0"/>
              </a:spcAft>
              <a:buClrTx/>
              <a:buSzTx/>
              <a:buFont typeface="Wingdings" panose="05000000000000000000" pitchFamily="2" charset="2"/>
              <a:buNone/>
              <a:defRPr/>
            </a:pPr>
            <a:r>
              <a:rPr kumimoji="0" lang="en-US" altLang="zh-CN" sz="1400" b="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   </a:t>
            </a:r>
            <a:r>
              <a:rPr kumimoji="0" lang="en-US" altLang="zh-CN" sz="1600" b="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 </a:t>
            </a:r>
            <a:r>
              <a:rPr kumimoji="0" lang="zh-CN" altLang="en-US" sz="1600" b="1"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a:t>
            </a:r>
            <a:r>
              <a:rPr kumimoji="0" lang="en-US" altLang="zh-CN" sz="1600" b="1"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 </a:t>
            </a:r>
            <a:r>
              <a:rPr kumimoji="0" lang="zh-CN" altLang="en-US" sz="1600" b="1"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三）持续完善政府信息管理</a:t>
            </a:r>
            <a:endParaRPr kumimoji="0" lang="zh-CN" altLang="en-US" sz="1600" b="1"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endParaRPr>
          </a:p>
          <a:p>
            <a:pPr marR="0" lvl="0" indent="0" algn="just" defTabSz="914400" rtl="0" eaLnBrk="1" fontAlgn="auto" latinLnBrk="0" hangingPunct="1">
              <a:lnSpc>
                <a:spcPct val="130000"/>
              </a:lnSpc>
              <a:spcBef>
                <a:spcPts val="0"/>
              </a:spcBef>
              <a:spcAft>
                <a:spcPts val="0"/>
              </a:spcAft>
              <a:buClrTx/>
              <a:buSzTx/>
              <a:buFont typeface="Wingdings" panose="05000000000000000000" pitchFamily="2" charset="2"/>
              <a:buNone/>
              <a:defRPr/>
            </a:pPr>
            <a:r>
              <a:rPr kumimoji="0" lang="en-US" altLang="zh-CN"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      </a:t>
            </a:r>
            <a:r>
              <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利用数字化手段抓好政府信息源头分类管理，特别是进一步明确公文的公开属性，强化工作协同联动，及时发布、移送应主动公开的政策文件。开展文件清理工作，后续将按清理结果及时调整公开内容。坚持政策解读材料与政策性文件同步组织、同时发布。</a:t>
            </a:r>
            <a:endPar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endParaRPr>
          </a:p>
        </p:txBody>
      </p:sp>
      <p:sp>
        <p:nvSpPr>
          <p:cNvPr id="18" name="矩形 30"/>
          <p:cNvSpPr>
            <a:spLocks noChangeArrowheads="1"/>
          </p:cNvSpPr>
          <p:nvPr/>
        </p:nvSpPr>
        <p:spPr bwMode="auto">
          <a:xfrm>
            <a:off x="714375" y="3255010"/>
            <a:ext cx="10708005" cy="1296670"/>
          </a:xfrm>
          <a:prstGeom prst="rect">
            <a:avLst/>
          </a:prstGeom>
          <a:noFill/>
          <a:ln w="9525">
            <a:noFill/>
            <a:miter lim="800000"/>
          </a:ln>
        </p:spPr>
        <p:txBody>
          <a:bodyPr wrap="square" lIns="138607" tIns="69304" rIns="138607" bIns="69304">
            <a:spAutoFit/>
          </a:bodyPr>
          <a:p>
            <a:pPr marR="0" lvl="0" indent="0" algn="just" defTabSz="914400" rtl="0" eaLnBrk="1" fontAlgn="auto" latinLnBrk="0" hangingPunct="1">
              <a:lnSpc>
                <a:spcPct val="130000"/>
              </a:lnSpc>
              <a:spcBef>
                <a:spcPts val="0"/>
              </a:spcBef>
              <a:spcAft>
                <a:spcPts val="0"/>
              </a:spcAft>
              <a:buClrTx/>
              <a:buSzTx/>
              <a:buFont typeface="Wingdings" panose="05000000000000000000" pitchFamily="2" charset="2"/>
              <a:buNone/>
              <a:defRPr/>
            </a:pPr>
            <a:r>
              <a:rPr kumimoji="0" lang="en-US" altLang="zh-CN" sz="1400" b="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   </a:t>
            </a:r>
            <a:r>
              <a:rPr kumimoji="0" lang="en-US" altLang="zh-CN" sz="1600" b="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 </a:t>
            </a:r>
            <a:r>
              <a:rPr kumimoji="0" lang="zh-CN" altLang="en-US" sz="1600" b="1"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（四）加强政府信息公开平台建设</a:t>
            </a:r>
            <a:endParaRPr kumimoji="0" lang="zh-CN" altLang="en-US" sz="1600" b="1"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endParaRPr>
          </a:p>
          <a:p>
            <a:pPr marR="0" lvl="0" indent="0" algn="just" defTabSz="914400" rtl="0" eaLnBrk="1" fontAlgn="auto" latinLnBrk="0" hangingPunct="1">
              <a:lnSpc>
                <a:spcPct val="130000"/>
              </a:lnSpc>
              <a:spcBef>
                <a:spcPts val="0"/>
              </a:spcBef>
              <a:spcAft>
                <a:spcPts val="0"/>
              </a:spcAft>
              <a:buClrTx/>
              <a:buSzTx/>
              <a:buFont typeface="Wingdings" panose="05000000000000000000" pitchFamily="2" charset="2"/>
              <a:buNone/>
              <a:defRPr/>
            </a:pPr>
            <a:r>
              <a:rPr kumimoji="0" lang="en-US" altLang="zh-CN"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      </a:t>
            </a:r>
            <a:r>
              <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进一步加强移动新媒体的使用和维护，明确网站安全责任人，按时开展应急演练，建立安全检测预警机制，进行安全检测评估3次，局网站实现无障碍浏览。开展政务公开自查工作，对照标准，逐项检查，及时发现网站栏目设置、内容更新等方面不足，认真落实信息更细要求，及时更新。</a:t>
            </a:r>
            <a:endPar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endParaRPr>
          </a:p>
        </p:txBody>
      </p:sp>
      <p:sp>
        <p:nvSpPr>
          <p:cNvPr id="19" name="矩形 30"/>
          <p:cNvSpPr>
            <a:spLocks noChangeArrowheads="1"/>
          </p:cNvSpPr>
          <p:nvPr/>
        </p:nvSpPr>
        <p:spPr bwMode="auto">
          <a:xfrm>
            <a:off x="732790" y="4685030"/>
            <a:ext cx="10708005" cy="1017270"/>
          </a:xfrm>
          <a:prstGeom prst="rect">
            <a:avLst/>
          </a:prstGeom>
          <a:noFill/>
          <a:ln w="9525">
            <a:noFill/>
            <a:miter lim="800000"/>
          </a:ln>
        </p:spPr>
        <p:txBody>
          <a:bodyPr wrap="square" lIns="138607" tIns="69304" rIns="138607" bIns="69304">
            <a:spAutoFit/>
          </a:bodyPr>
          <a:p>
            <a:pPr marR="0" lvl="0" indent="0" algn="just" defTabSz="914400" rtl="0" eaLnBrk="1" fontAlgn="auto" latinLnBrk="0" hangingPunct="1">
              <a:lnSpc>
                <a:spcPct val="130000"/>
              </a:lnSpc>
              <a:spcBef>
                <a:spcPts val="0"/>
              </a:spcBef>
              <a:spcAft>
                <a:spcPts val="0"/>
              </a:spcAft>
              <a:buClrTx/>
              <a:buSzTx/>
              <a:buFont typeface="Wingdings" panose="05000000000000000000" pitchFamily="2" charset="2"/>
              <a:buNone/>
              <a:defRPr/>
            </a:pPr>
            <a:r>
              <a:rPr kumimoji="0" lang="en-US" altLang="zh-CN" sz="1400" b="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   </a:t>
            </a:r>
            <a:r>
              <a:rPr kumimoji="0" lang="en-US" altLang="zh-CN" sz="1600" b="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 </a:t>
            </a:r>
            <a:r>
              <a:rPr kumimoji="0" lang="zh-CN" altLang="en-US" sz="1600" b="1"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（五）监督保障方面 </a:t>
            </a:r>
            <a:endParaRPr kumimoji="0" lang="zh-CN" altLang="en-US" sz="1600" b="1"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endParaRPr>
          </a:p>
          <a:p>
            <a:pPr marR="0" lvl="0" indent="0" algn="just" defTabSz="914400" rtl="0" eaLnBrk="1" fontAlgn="auto" latinLnBrk="0" hangingPunct="1">
              <a:lnSpc>
                <a:spcPct val="130000"/>
              </a:lnSpc>
              <a:spcBef>
                <a:spcPts val="0"/>
              </a:spcBef>
              <a:spcAft>
                <a:spcPts val="0"/>
              </a:spcAft>
              <a:buClrTx/>
              <a:buSzTx/>
              <a:buFont typeface="Wingdings" panose="05000000000000000000" pitchFamily="2" charset="2"/>
              <a:buNone/>
              <a:defRPr/>
            </a:pPr>
            <a:r>
              <a:rPr kumimoji="0" lang="en-US" altLang="zh-CN"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      </a:t>
            </a:r>
            <a:r>
              <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rPr>
              <a:t>加大政务公开绩效考核力度，将政务公开绩效考核纳入业务处室及个人年度考核。加强业务指导，组织举办市司法局系统政府信息公开培训班，覆盖局内全部业务处室及政务公开工作人员，规范政府信息的审核、发布、归档以及依申请公开的答复等相关工作。</a:t>
            </a:r>
            <a:endParaRPr kumimoji="0" lang="zh-CN" altLang="en-US" sz="1400" i="0" u="none" strike="noStrike" kern="1200" cap="none" spc="0" normalizeH="0" baseline="0" noProof="0" dirty="0">
              <a:ln>
                <a:noFill/>
              </a:ln>
              <a:solidFill>
                <a:schemeClr val="tx1">
                  <a:lumMod val="95000"/>
                  <a:lumOff val="5000"/>
                </a:schemeClr>
              </a:solidFill>
              <a:effectLst/>
              <a:uLnTx/>
              <a:uFillTx/>
              <a:latin typeface="微软雅黑" panose="020B0503020204020204" charset="-122"/>
              <a:ea typeface="微软雅黑" panose="020B0503020204020204" charset="-122"/>
              <a:cs typeface="+mn-cs"/>
            </a:endParaRPr>
          </a:p>
        </p:txBody>
      </p:sp>
    </p:spTree>
  </p:cSld>
  <p:clrMapOvr>
    <a:masterClrMapping/>
  </p:clrMapOvr>
  <p:transition spd="slow" advClick="0" advTm="2000">
    <p:wipe/>
  </p:transition>
  <p:timing>
    <p:tnLst>
      <p:par>
        <p:cTn id="1" dur="indefinite" restart="never" nodeType="tmRoot"/>
      </p:par>
    </p:tnLst>
    <p:bldLst>
      <p:bldP spid="122" grpId="0"/>
      <p:bldP spid="123" grpId="0"/>
      <p:bldP spid="124" grpId="0"/>
      <p:bldP spid="12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组合 5"/>
          <p:cNvGrpSpPr/>
          <p:nvPr/>
        </p:nvGrpSpPr>
        <p:grpSpPr>
          <a:xfrm>
            <a:off x="0" y="6629400"/>
            <a:ext cx="12192000" cy="228600"/>
            <a:chOff x="0" y="6629400"/>
            <a:chExt cx="12192000" cy="228600"/>
          </a:xfrm>
        </p:grpSpPr>
        <p:grpSp>
          <p:nvGrpSpPr>
            <p:cNvPr id="7" name="组合 6"/>
            <p:cNvGrpSpPr/>
            <p:nvPr/>
          </p:nvGrpSpPr>
          <p:grpSpPr>
            <a:xfrm>
              <a:off x="0" y="6629400"/>
              <a:ext cx="6096000" cy="228600"/>
              <a:chOff x="0" y="6629400"/>
              <a:chExt cx="6822268" cy="228600"/>
            </a:xfrm>
          </p:grpSpPr>
          <p:sp>
            <p:nvSpPr>
              <p:cNvPr id="13" name="矩形 12"/>
              <p:cNvSpPr/>
              <p:nvPr/>
            </p:nvSpPr>
            <p:spPr>
              <a:xfrm>
                <a:off x="0" y="6629400"/>
                <a:ext cx="1705567" cy="228600"/>
              </a:xfrm>
              <a:prstGeom prst="rect">
                <a:avLst/>
              </a:prstGeom>
              <a:solidFill>
                <a:srgbClr val="FCC5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4" name="矩形 13"/>
              <p:cNvSpPr/>
              <p:nvPr/>
            </p:nvSpPr>
            <p:spPr>
              <a:xfrm>
                <a:off x="1705567" y="6629400"/>
                <a:ext cx="1705567" cy="228600"/>
              </a:xfrm>
              <a:prstGeom prst="rect">
                <a:avLst/>
              </a:prstGeom>
              <a:solidFill>
                <a:srgbClr val="35D1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5" name="矩形 14"/>
              <p:cNvSpPr/>
              <p:nvPr/>
            </p:nvSpPr>
            <p:spPr>
              <a:xfrm>
                <a:off x="3411134" y="6629400"/>
                <a:ext cx="1705567" cy="228600"/>
              </a:xfrm>
              <a:prstGeom prst="rect">
                <a:avLst/>
              </a:prstGeom>
              <a:solidFill>
                <a:srgbClr val="115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6" name="矩形 15"/>
              <p:cNvSpPr/>
              <p:nvPr/>
            </p:nvSpPr>
            <p:spPr>
              <a:xfrm>
                <a:off x="5116701" y="6629400"/>
                <a:ext cx="1705567" cy="228600"/>
              </a:xfrm>
              <a:prstGeom prst="rect">
                <a:avLst/>
              </a:prstGeom>
              <a:solidFill>
                <a:srgbClr val="554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grpSp>
        <p:grpSp>
          <p:nvGrpSpPr>
            <p:cNvPr id="8" name="组合 7"/>
            <p:cNvGrpSpPr/>
            <p:nvPr/>
          </p:nvGrpSpPr>
          <p:grpSpPr>
            <a:xfrm>
              <a:off x="6096000" y="6629400"/>
              <a:ext cx="6096000" cy="228600"/>
              <a:chOff x="0" y="6629400"/>
              <a:chExt cx="6822268" cy="228600"/>
            </a:xfrm>
          </p:grpSpPr>
          <p:sp>
            <p:nvSpPr>
              <p:cNvPr id="9" name="矩形 8"/>
              <p:cNvSpPr/>
              <p:nvPr/>
            </p:nvSpPr>
            <p:spPr>
              <a:xfrm>
                <a:off x="0" y="6629400"/>
                <a:ext cx="1705567" cy="228600"/>
              </a:xfrm>
              <a:prstGeom prst="rect">
                <a:avLst/>
              </a:prstGeom>
              <a:solidFill>
                <a:srgbClr val="FCC5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0" name="矩形 9"/>
              <p:cNvSpPr/>
              <p:nvPr/>
            </p:nvSpPr>
            <p:spPr>
              <a:xfrm>
                <a:off x="1705567" y="6629400"/>
                <a:ext cx="1705567" cy="228600"/>
              </a:xfrm>
              <a:prstGeom prst="rect">
                <a:avLst/>
              </a:prstGeom>
              <a:solidFill>
                <a:srgbClr val="35D1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1" name="矩形 10"/>
              <p:cNvSpPr/>
              <p:nvPr/>
            </p:nvSpPr>
            <p:spPr>
              <a:xfrm>
                <a:off x="3411134" y="6629400"/>
                <a:ext cx="1705567" cy="228600"/>
              </a:xfrm>
              <a:prstGeom prst="rect">
                <a:avLst/>
              </a:prstGeom>
              <a:solidFill>
                <a:srgbClr val="115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2" name="矩形 11"/>
              <p:cNvSpPr/>
              <p:nvPr/>
            </p:nvSpPr>
            <p:spPr>
              <a:xfrm>
                <a:off x="5116701" y="6629400"/>
                <a:ext cx="1705567" cy="228600"/>
              </a:xfrm>
              <a:prstGeom prst="rect">
                <a:avLst/>
              </a:prstGeom>
              <a:solidFill>
                <a:srgbClr val="554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grpSp>
      </p:grpSp>
      <p:sp>
        <p:nvSpPr>
          <p:cNvPr id="122" name="TextBox 137"/>
          <p:cNvSpPr txBox="1"/>
          <p:nvPr/>
        </p:nvSpPr>
        <p:spPr>
          <a:xfrm>
            <a:off x="2664257" y="4906926"/>
            <a:ext cx="936596" cy="453545"/>
          </a:xfrm>
          <a:prstGeom prst="rect">
            <a:avLst/>
          </a:prstGeom>
          <a:noFill/>
        </p:spPr>
        <p:txBody>
          <a:bodyPr wrap="square" lIns="123149" tIns="61575" rIns="123149" bIns="61575"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40%</a:t>
            </a:r>
            <a:endParaRPr kumimoji="0" lang="zh-CN" altLang="en-US"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sp>
        <p:nvSpPr>
          <p:cNvPr id="123" name="TextBox 138"/>
          <p:cNvSpPr txBox="1"/>
          <p:nvPr/>
        </p:nvSpPr>
        <p:spPr>
          <a:xfrm>
            <a:off x="3541635" y="4906926"/>
            <a:ext cx="936596" cy="453545"/>
          </a:xfrm>
          <a:prstGeom prst="rect">
            <a:avLst/>
          </a:prstGeom>
          <a:noFill/>
        </p:spPr>
        <p:txBody>
          <a:bodyPr wrap="square" lIns="123149" tIns="61575" rIns="123149" bIns="61575"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65%</a:t>
            </a:r>
            <a:endParaRPr kumimoji="0" lang="zh-CN" altLang="en-US"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sp>
        <p:nvSpPr>
          <p:cNvPr id="124" name="TextBox 139"/>
          <p:cNvSpPr txBox="1"/>
          <p:nvPr/>
        </p:nvSpPr>
        <p:spPr>
          <a:xfrm>
            <a:off x="4408785" y="4906926"/>
            <a:ext cx="936596" cy="453545"/>
          </a:xfrm>
          <a:prstGeom prst="rect">
            <a:avLst/>
          </a:prstGeom>
          <a:noFill/>
        </p:spPr>
        <p:txBody>
          <a:bodyPr wrap="square" lIns="123149" tIns="61575" rIns="123149" bIns="61575"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50%</a:t>
            </a:r>
            <a:endParaRPr kumimoji="0" lang="zh-CN" altLang="en-US"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sp>
        <p:nvSpPr>
          <p:cNvPr id="125" name="TextBox 140"/>
          <p:cNvSpPr txBox="1"/>
          <p:nvPr/>
        </p:nvSpPr>
        <p:spPr>
          <a:xfrm>
            <a:off x="5243007" y="4906926"/>
            <a:ext cx="936596" cy="453545"/>
          </a:xfrm>
          <a:prstGeom prst="rect">
            <a:avLst/>
          </a:prstGeom>
          <a:noFill/>
        </p:spPr>
        <p:txBody>
          <a:bodyPr wrap="square" lIns="123149" tIns="61575" rIns="123149" bIns="61575"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80%</a:t>
            </a:r>
            <a:endParaRPr kumimoji="0" lang="zh-CN" altLang="en-US"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cxnSp>
        <p:nvCxnSpPr>
          <p:cNvPr id="4" name="Straight Connector 38"/>
          <p:cNvCxnSpPr/>
          <p:nvPr/>
        </p:nvCxnSpPr>
        <p:spPr bwMode="auto">
          <a:xfrm flipV="1">
            <a:off x="471074" y="703831"/>
            <a:ext cx="3657688" cy="3"/>
          </a:xfrm>
          <a:prstGeom prst="line">
            <a:avLst/>
          </a:prstGeom>
        </p:spPr>
        <p:style>
          <a:lnRef idx="2">
            <a:schemeClr val="accent3"/>
          </a:lnRef>
          <a:fillRef idx="0">
            <a:schemeClr val="accent3"/>
          </a:fillRef>
          <a:effectRef idx="1">
            <a:schemeClr val="accent3"/>
          </a:effectRef>
          <a:fontRef idx="minor">
            <a:schemeClr val="tx1"/>
          </a:fontRef>
        </p:style>
      </p:cxnSp>
      <p:sp>
        <p:nvSpPr>
          <p:cNvPr id="5" name="TextBox 135"/>
          <p:cNvSpPr txBox="1"/>
          <p:nvPr/>
        </p:nvSpPr>
        <p:spPr>
          <a:xfrm>
            <a:off x="375285" y="133985"/>
            <a:ext cx="5471160" cy="460375"/>
          </a:xfrm>
          <a:prstGeom prst="rect">
            <a:avLst/>
          </a:prstGeom>
          <a:noFill/>
        </p:spPr>
        <p:txBody>
          <a:bodyPr wrap="square" rtlCol="0">
            <a:spAutoFit/>
          </a:bodyPr>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b="1" i="0" u="none" strike="noStrike" kern="1200" cap="none" spc="0" normalizeH="0" baseline="0" noProof="0" dirty="0">
                <a:ln>
                  <a:noFill/>
                </a:ln>
                <a:solidFill>
                  <a:srgbClr val="115686"/>
                </a:solidFill>
                <a:effectLst/>
                <a:uLnTx/>
                <a:uFillTx/>
                <a:latin typeface="微软雅黑" panose="020B0503020204020204" charset="-122"/>
                <a:ea typeface="微软雅黑" panose="020B0503020204020204" charset="-122"/>
                <a:cs typeface="+mn-cs"/>
              </a:rPr>
              <a:t>二、主动公开政府信息情况</a:t>
            </a:r>
            <a:r>
              <a:rPr kumimoji="0" lang="zh-CN" altLang="en-US" sz="2400" b="1" i="0" u="none" strike="noStrike" kern="1200" cap="none" spc="0" normalizeH="0" baseline="0" noProof="0" dirty="0">
                <a:ln>
                  <a:noFill/>
                </a:ln>
                <a:solidFill>
                  <a:srgbClr val="115686"/>
                </a:solidFill>
                <a:effectLst/>
                <a:uLnTx/>
                <a:uFillTx/>
                <a:latin typeface="微软雅黑" panose="020B0503020204020204" charset="-122"/>
                <a:ea typeface="微软雅黑" panose="020B0503020204020204" charset="-122"/>
                <a:cs typeface="+mn-cs"/>
              </a:rPr>
              <a:t>  </a:t>
            </a:r>
            <a:endParaRPr kumimoji="0" lang="zh-CN" altLang="en-US" sz="2400" b="1" i="0" u="none" strike="noStrike" kern="1200" cap="none" spc="0" normalizeH="0" baseline="0" noProof="0" dirty="0">
              <a:ln>
                <a:noFill/>
              </a:ln>
              <a:solidFill>
                <a:prstClr val="black">
                  <a:lumMod val="75000"/>
                  <a:lumOff val="25000"/>
                </a:prstClr>
              </a:solidFill>
              <a:effectLst/>
              <a:uLnTx/>
              <a:uFillTx/>
              <a:latin typeface="微软雅黑" panose="020B0503020204020204" charset="-122"/>
              <a:ea typeface="微软雅黑" panose="020B0503020204020204" charset="-122"/>
              <a:cs typeface="+mn-cs"/>
            </a:endParaRPr>
          </a:p>
        </p:txBody>
      </p:sp>
      <p:graphicFrame>
        <p:nvGraphicFramePr>
          <p:cNvPr id="22" name="表格 21"/>
          <p:cNvGraphicFramePr/>
          <p:nvPr>
            <p:custDataLst>
              <p:tags r:id="rId1"/>
            </p:custDataLst>
          </p:nvPr>
        </p:nvGraphicFramePr>
        <p:xfrm>
          <a:off x="2652713" y="931289"/>
          <a:ext cx="6744335" cy="5169535"/>
        </p:xfrm>
        <a:graphic>
          <a:graphicData uri="http://schemas.openxmlformats.org/drawingml/2006/table">
            <a:tbl>
              <a:tblPr firstRow="1" bandRow="1">
                <a:tableStyleId>{5940675A-B579-460E-94D1-54222C63F5DA}</a:tableStyleId>
              </a:tblPr>
              <a:tblGrid>
                <a:gridCol w="2524125"/>
                <a:gridCol w="1406525"/>
                <a:gridCol w="1407160"/>
                <a:gridCol w="1406525"/>
              </a:tblGrid>
              <a:tr h="380365">
                <a:tc gridSpan="4">
                  <a:txBody>
                    <a:bodyPr/>
                    <a:p>
                      <a:pPr algn="ctr">
                        <a:lnSpc>
                          <a:spcPct val="120000"/>
                        </a:lnSpc>
                        <a:spcBef>
                          <a:spcPts val="0"/>
                        </a:spcBef>
                        <a:spcAft>
                          <a:spcPts val="0"/>
                        </a:spcAft>
                        <a:buNone/>
                      </a:pPr>
                      <a:r>
                        <a:rPr lang="en-US" sz="1600" b="1" spc="120">
                          <a:solidFill>
                            <a:srgbClr val="FFFFFF"/>
                          </a:solidFill>
                          <a:latin typeface="微软雅黑" panose="020B0503020204020204" charset="-122"/>
                          <a:ea typeface="微软雅黑" panose="020B0503020204020204" charset="-122"/>
                        </a:rPr>
                        <a:t>第二十条第（一）项</a:t>
                      </a:r>
                      <a:endParaRPr lang="en-US" altLang="en-US" sz="1600" b="1" spc="120">
                        <a:solidFill>
                          <a:srgbClr val="FFFFFF"/>
                        </a:solidFill>
                        <a:latin typeface="微软雅黑" panose="020B0503020204020204" charset="-122"/>
                        <a:ea typeface="微软雅黑" panose="020B0503020204020204" charset="-122"/>
                      </a:endParaRPr>
                    </a:p>
                  </a:txBody>
                  <a:tcPr marL="177800" marR="177800" marT="25400" marB="25400" vert="horz" anchor="ctr" anchorCtr="0">
                    <a:lnL w="19050" cap="rnd">
                      <a:solidFill>
                        <a:srgbClr val="144D73"/>
                      </a:solidFill>
                      <a:prstDash val="solid"/>
                    </a:lnL>
                    <a:lnR w="19050">
                      <a:solidFill>
                        <a:srgbClr val="144D73"/>
                      </a:solidFill>
                      <a:prstDash val="solid"/>
                    </a:lnR>
                    <a:lnT w="19050" cap="rnd">
                      <a:solidFill>
                        <a:srgbClr val="144D73"/>
                      </a:solidFill>
                      <a:prstDash val="solid"/>
                    </a:lnT>
                    <a:lnB w="19050">
                      <a:solidFill>
                        <a:srgbClr val="144D73"/>
                      </a:solidFill>
                      <a:prstDash val="solid"/>
                    </a:lnB>
                    <a:lnTlToBr>
                      <a:noFill/>
                    </a:lnTlToBr>
                    <a:lnBlToTr>
                      <a:noFill/>
                    </a:lnBlToTr>
                    <a:solidFill>
                      <a:srgbClr val="144D73"/>
                    </a:solidFill>
                  </a:tcPr>
                </a:tc>
                <a:tc hMerge="1">
                  <a:tcPr>
                    <a:lnT w="19050" cap="rnd">
                      <a:solidFill>
                        <a:srgbClr val="144D73"/>
                      </a:solidFill>
                      <a:prstDash val="solid"/>
                    </a:lnT>
                    <a:lnB w="19050">
                      <a:solidFill>
                        <a:srgbClr val="144D73"/>
                      </a:solidFill>
                      <a:prstDash val="solid"/>
                    </a:lnB>
                  </a:tcPr>
                </a:tc>
                <a:tc hMerge="1">
                  <a:tcPr>
                    <a:lnT w="19050" cap="rnd">
                      <a:solidFill>
                        <a:srgbClr val="144D73"/>
                      </a:solidFill>
                      <a:prstDash val="solid"/>
                    </a:lnT>
                    <a:lnB w="19050">
                      <a:solidFill>
                        <a:srgbClr val="144D73"/>
                      </a:solidFill>
                      <a:prstDash val="solid"/>
                    </a:lnB>
                  </a:tcPr>
                </a:tc>
                <a:tc hMerge="1">
                  <a:tcPr>
                    <a:lnR w="19050" cap="rnd">
                      <a:solidFill>
                        <a:srgbClr val="144D73"/>
                      </a:solidFill>
                      <a:prstDash val="solid"/>
                    </a:lnR>
                    <a:lnT w="19050" cap="rnd">
                      <a:solidFill>
                        <a:srgbClr val="144D73"/>
                      </a:solidFill>
                      <a:prstDash val="solid"/>
                    </a:lnT>
                    <a:lnB w="19050">
                      <a:solidFill>
                        <a:srgbClr val="144D73"/>
                      </a:solidFill>
                      <a:prstDash val="solid"/>
                    </a:lnB>
                  </a:tcPr>
                </a:tc>
              </a:tr>
              <a:tr h="704850">
                <a:tc>
                  <a:txBody>
                    <a:bodyPr/>
                    <a:p>
                      <a:pPr algn="ctr">
                        <a:lnSpc>
                          <a:spcPct val="120000"/>
                        </a:lnSpc>
                        <a:spcBef>
                          <a:spcPts val="0"/>
                        </a:spcBef>
                        <a:spcAft>
                          <a:spcPts val="0"/>
                        </a:spcAft>
                        <a:buNone/>
                      </a:pPr>
                      <a:r>
                        <a:rPr lang="en-US" sz="1600" b="1" spc="120">
                          <a:solidFill>
                            <a:srgbClr val="144D73"/>
                          </a:solidFill>
                          <a:latin typeface="微软雅黑" panose="020B0503020204020204" charset="-122"/>
                          <a:ea typeface="微软雅黑" panose="020B0503020204020204" charset="-122"/>
                        </a:rPr>
                        <a:t>信息内容</a:t>
                      </a:r>
                      <a:endParaRPr lang="en-US" altLang="en-US" sz="1600" b="1" spc="120">
                        <a:solidFill>
                          <a:srgbClr val="144D73"/>
                        </a:solidFill>
                        <a:latin typeface="微软雅黑" panose="020B0503020204020204" charset="-122"/>
                        <a:ea typeface="微软雅黑" panose="020B0503020204020204" charset="-122"/>
                      </a:endParaRPr>
                    </a:p>
                  </a:txBody>
                  <a:tcPr marL="177800" marR="177800" marT="25400" marB="25400" vert="horz" anchor="ctr" anchorCtr="0">
                    <a:lnL w="19050" cap="rnd">
                      <a:solidFill>
                        <a:srgbClr val="144D73"/>
                      </a:solidFill>
                      <a:prstDash val="solid"/>
                    </a:lnL>
                    <a:lnR w="3175">
                      <a:solidFill>
                        <a:srgbClr val="144D73"/>
                      </a:solidFill>
                      <a:prstDash val="dot"/>
                    </a:lnR>
                    <a:lnT w="19050">
                      <a:solidFill>
                        <a:srgbClr val="144D73"/>
                      </a:solidFill>
                      <a:prstDash val="solid"/>
                    </a:lnT>
                    <a:lnB w="19050">
                      <a:solidFill>
                        <a:srgbClr val="144D73"/>
                      </a:solidFill>
                      <a:prstDash val="solid"/>
                    </a:lnB>
                    <a:lnTlToBr>
                      <a:noFill/>
                    </a:lnTlToBr>
                    <a:lnBlToTr>
                      <a:noFill/>
                    </a:lnBlToTr>
                    <a:solidFill>
                      <a:srgbClr val="FFFFFF"/>
                    </a:solidFill>
                  </a:tcPr>
                </a:tc>
                <a:tc>
                  <a:txBody>
                    <a:bodyPr/>
                    <a:p>
                      <a:pPr algn="ctr">
                        <a:lnSpc>
                          <a:spcPct val="120000"/>
                        </a:lnSpc>
                        <a:spcBef>
                          <a:spcPts val="0"/>
                        </a:spcBef>
                        <a:spcAft>
                          <a:spcPts val="0"/>
                        </a:spcAft>
                        <a:buNone/>
                      </a:pPr>
                      <a:r>
                        <a:rPr lang="en-US" sz="1600" b="1" spc="120">
                          <a:solidFill>
                            <a:srgbClr val="144D73"/>
                          </a:solidFill>
                          <a:latin typeface="微软雅黑" panose="020B0503020204020204" charset="-122"/>
                          <a:ea typeface="微软雅黑" panose="020B0503020204020204" charset="-122"/>
                        </a:rPr>
                        <a:t>本年制发件数</a:t>
                      </a:r>
                      <a:endParaRPr lang="en-US" altLang="en-US" sz="1600" b="1" spc="120">
                        <a:solidFill>
                          <a:srgbClr val="144D73"/>
                        </a:solidFill>
                        <a:latin typeface="微软雅黑" panose="020B0503020204020204" charset="-122"/>
                        <a:ea typeface="微软雅黑" panose="020B0503020204020204" charset="-122"/>
                      </a:endParaRPr>
                    </a:p>
                  </a:txBody>
                  <a:tcPr marL="177800" marR="177800" marT="25400" marB="25400" vert="horz" anchor="ctr" anchorCtr="0">
                    <a:lnL w="3175">
                      <a:solidFill>
                        <a:srgbClr val="144D73"/>
                      </a:solidFill>
                      <a:prstDash val="dot"/>
                    </a:lnL>
                    <a:lnR w="3175">
                      <a:solidFill>
                        <a:srgbClr val="144D73"/>
                      </a:solidFill>
                      <a:prstDash val="dot"/>
                    </a:lnR>
                    <a:lnT w="19050">
                      <a:solidFill>
                        <a:srgbClr val="144D73"/>
                      </a:solidFill>
                      <a:prstDash val="solid"/>
                    </a:lnT>
                    <a:lnB w="19050">
                      <a:solidFill>
                        <a:srgbClr val="144D73"/>
                      </a:solidFill>
                      <a:prstDash val="solid"/>
                    </a:lnB>
                    <a:lnTlToBr>
                      <a:noFill/>
                    </a:lnTlToBr>
                    <a:lnBlToTr>
                      <a:noFill/>
                    </a:lnBlToTr>
                    <a:solidFill>
                      <a:srgbClr val="FFFFFF"/>
                    </a:solidFill>
                  </a:tcPr>
                </a:tc>
                <a:tc>
                  <a:txBody>
                    <a:bodyPr/>
                    <a:p>
                      <a:pPr algn="ctr">
                        <a:lnSpc>
                          <a:spcPct val="120000"/>
                        </a:lnSpc>
                        <a:spcBef>
                          <a:spcPts val="0"/>
                        </a:spcBef>
                        <a:spcAft>
                          <a:spcPts val="0"/>
                        </a:spcAft>
                        <a:buNone/>
                      </a:pPr>
                      <a:r>
                        <a:rPr lang="en-US" sz="1600" b="1" spc="120">
                          <a:solidFill>
                            <a:srgbClr val="144D73"/>
                          </a:solidFill>
                          <a:latin typeface="微软雅黑" panose="020B0503020204020204" charset="-122"/>
                          <a:ea typeface="微软雅黑" panose="020B0503020204020204" charset="-122"/>
                        </a:rPr>
                        <a:t>本年废止件数</a:t>
                      </a:r>
                      <a:endParaRPr lang="en-US" altLang="en-US" sz="1600" b="1" spc="120">
                        <a:solidFill>
                          <a:srgbClr val="144D73"/>
                        </a:solidFill>
                        <a:latin typeface="微软雅黑" panose="020B0503020204020204" charset="-122"/>
                        <a:ea typeface="微软雅黑" panose="020B0503020204020204" charset="-122"/>
                      </a:endParaRPr>
                    </a:p>
                  </a:txBody>
                  <a:tcPr marL="177800" marR="177800" marT="25400" marB="25400" vert="horz" anchor="ctr" anchorCtr="0">
                    <a:lnL w="3175">
                      <a:solidFill>
                        <a:srgbClr val="144D73"/>
                      </a:solidFill>
                      <a:prstDash val="dot"/>
                    </a:lnL>
                    <a:lnR w="3175">
                      <a:solidFill>
                        <a:srgbClr val="144D73"/>
                      </a:solidFill>
                      <a:prstDash val="dot"/>
                    </a:lnR>
                    <a:lnT w="19050">
                      <a:solidFill>
                        <a:srgbClr val="144D73"/>
                      </a:solidFill>
                      <a:prstDash val="solid"/>
                    </a:lnT>
                    <a:lnB w="19050">
                      <a:solidFill>
                        <a:srgbClr val="144D73"/>
                      </a:solidFill>
                      <a:prstDash val="solid"/>
                    </a:lnB>
                    <a:lnTlToBr>
                      <a:noFill/>
                    </a:lnTlToBr>
                    <a:lnBlToTr>
                      <a:noFill/>
                    </a:lnBlToTr>
                    <a:solidFill>
                      <a:srgbClr val="FFFFFF"/>
                    </a:solidFill>
                  </a:tcPr>
                </a:tc>
                <a:tc>
                  <a:txBody>
                    <a:bodyPr/>
                    <a:p>
                      <a:pPr algn="ctr">
                        <a:lnSpc>
                          <a:spcPct val="120000"/>
                        </a:lnSpc>
                        <a:spcBef>
                          <a:spcPts val="0"/>
                        </a:spcBef>
                        <a:spcAft>
                          <a:spcPts val="0"/>
                        </a:spcAft>
                        <a:buNone/>
                      </a:pPr>
                      <a:r>
                        <a:rPr lang="en-US" sz="1600" b="1" spc="120">
                          <a:solidFill>
                            <a:srgbClr val="144D73"/>
                          </a:solidFill>
                          <a:latin typeface="微软雅黑" panose="020B0503020204020204" charset="-122"/>
                          <a:ea typeface="微软雅黑" panose="020B0503020204020204" charset="-122"/>
                        </a:rPr>
                        <a:t>现行有效件数</a:t>
                      </a:r>
                      <a:endParaRPr lang="en-US" altLang="en-US" sz="1600" b="1" spc="120">
                        <a:solidFill>
                          <a:srgbClr val="144D73"/>
                        </a:solidFill>
                        <a:latin typeface="微软雅黑" panose="020B0503020204020204" charset="-122"/>
                        <a:ea typeface="微软雅黑" panose="020B0503020204020204" charset="-122"/>
                      </a:endParaRPr>
                    </a:p>
                  </a:txBody>
                  <a:tcPr marL="177800" marR="177800" marT="25400" marB="25400" vert="horz" anchor="ctr" anchorCtr="0">
                    <a:lnL w="3175">
                      <a:solidFill>
                        <a:srgbClr val="144D73"/>
                      </a:solidFill>
                      <a:prstDash val="dot"/>
                    </a:lnL>
                    <a:lnR w="19050" cap="rnd">
                      <a:solidFill>
                        <a:srgbClr val="144D73"/>
                      </a:solidFill>
                      <a:prstDash val="solid"/>
                    </a:lnR>
                    <a:lnT w="19050">
                      <a:solidFill>
                        <a:srgbClr val="144D73"/>
                      </a:solidFill>
                      <a:prstDash val="solid"/>
                    </a:lnT>
                    <a:lnB w="19050">
                      <a:solidFill>
                        <a:srgbClr val="144D73"/>
                      </a:solidFill>
                      <a:prstDash val="solid"/>
                    </a:lnB>
                    <a:lnTlToBr>
                      <a:noFill/>
                    </a:lnTlToBr>
                    <a:lnBlToTr>
                      <a:noFill/>
                    </a:lnBlToTr>
                    <a:solidFill>
                      <a:srgbClr val="FFFFFF"/>
                    </a:solidFill>
                  </a:tcPr>
                </a:tc>
              </a:tr>
              <a:tr h="340360">
                <a:tc>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规章</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19050" cap="rnd">
                      <a:solidFill>
                        <a:srgbClr val="144D73"/>
                      </a:solidFill>
                      <a:prstDash val="solid"/>
                    </a:lnL>
                    <a:lnR w="3175">
                      <a:solidFill>
                        <a:srgbClr val="144D73"/>
                      </a:solidFill>
                      <a:prstDash val="dot"/>
                    </a:lnR>
                    <a:lnT w="19050">
                      <a:solidFill>
                        <a:srgbClr val="144D73"/>
                      </a:solidFill>
                      <a:prstDash val="solid"/>
                    </a:lnT>
                    <a:lnB w="3175">
                      <a:solidFill>
                        <a:srgbClr val="144D73"/>
                      </a:solidFill>
                      <a:prstDash val="dot"/>
                    </a:lnB>
                    <a:lnTlToBr>
                      <a:noFill/>
                    </a:lnTlToBr>
                    <a:lnBlToTr>
                      <a:noFill/>
                    </a:lnBlToTr>
                    <a:solidFill>
                      <a:srgbClr val="F2F2F2"/>
                    </a:solidFill>
                  </a:tcPr>
                </a:tc>
                <a:tc>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0</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3175">
                      <a:solidFill>
                        <a:srgbClr val="144D73"/>
                      </a:solidFill>
                      <a:prstDash val="dot"/>
                    </a:lnL>
                    <a:lnR w="3175">
                      <a:solidFill>
                        <a:srgbClr val="144D73"/>
                      </a:solidFill>
                      <a:prstDash val="dot"/>
                    </a:lnR>
                    <a:lnT w="19050">
                      <a:solidFill>
                        <a:srgbClr val="144D73"/>
                      </a:solidFill>
                      <a:prstDash val="solid"/>
                    </a:lnT>
                    <a:lnB w="3175">
                      <a:solidFill>
                        <a:srgbClr val="144D73"/>
                      </a:solidFill>
                      <a:prstDash val="dot"/>
                    </a:lnB>
                    <a:lnTlToBr>
                      <a:noFill/>
                    </a:lnTlToBr>
                    <a:lnBlToTr>
                      <a:noFill/>
                    </a:lnBlToTr>
                    <a:solidFill>
                      <a:srgbClr val="F2F2F2"/>
                    </a:solidFill>
                  </a:tcPr>
                </a:tc>
                <a:tc>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0</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3175">
                      <a:solidFill>
                        <a:srgbClr val="144D73"/>
                      </a:solidFill>
                      <a:prstDash val="dot"/>
                    </a:lnL>
                    <a:lnR w="3175">
                      <a:solidFill>
                        <a:srgbClr val="144D73"/>
                      </a:solidFill>
                      <a:prstDash val="dot"/>
                    </a:lnR>
                    <a:lnT w="19050">
                      <a:solidFill>
                        <a:srgbClr val="144D73"/>
                      </a:solidFill>
                      <a:prstDash val="solid"/>
                    </a:lnT>
                    <a:lnB w="3175">
                      <a:solidFill>
                        <a:srgbClr val="144D73"/>
                      </a:solidFill>
                      <a:prstDash val="dot"/>
                    </a:lnB>
                    <a:lnTlToBr>
                      <a:noFill/>
                    </a:lnTlToBr>
                    <a:lnBlToTr>
                      <a:noFill/>
                    </a:lnBlToTr>
                    <a:solidFill>
                      <a:srgbClr val="F2F2F2"/>
                    </a:solidFill>
                  </a:tcPr>
                </a:tc>
                <a:tc>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0</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3175">
                      <a:solidFill>
                        <a:srgbClr val="144D73"/>
                      </a:solidFill>
                      <a:prstDash val="dot"/>
                    </a:lnL>
                    <a:lnR w="19050" cap="rnd">
                      <a:solidFill>
                        <a:srgbClr val="144D73"/>
                      </a:solidFill>
                      <a:prstDash val="solid"/>
                    </a:lnR>
                    <a:lnT w="19050">
                      <a:solidFill>
                        <a:srgbClr val="144D73"/>
                      </a:solidFill>
                      <a:prstDash val="solid"/>
                    </a:lnT>
                    <a:lnB w="3175">
                      <a:solidFill>
                        <a:srgbClr val="144D73"/>
                      </a:solidFill>
                      <a:prstDash val="dot"/>
                    </a:lnB>
                    <a:lnTlToBr>
                      <a:noFill/>
                    </a:lnTlToBr>
                    <a:lnBlToTr>
                      <a:noFill/>
                    </a:lnBlToTr>
                    <a:solidFill>
                      <a:srgbClr val="F2F2F2"/>
                    </a:solidFill>
                  </a:tcPr>
                </a:tc>
              </a:tr>
              <a:tr h="340360">
                <a:tc>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行政规范性文件</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19050" cap="rnd">
                      <a:solidFill>
                        <a:srgbClr val="144D73"/>
                      </a:solidFill>
                      <a:prstDash val="solid"/>
                    </a:lnL>
                    <a:lnR w="3175">
                      <a:solidFill>
                        <a:srgbClr val="144D73"/>
                      </a:solidFill>
                      <a:prstDash val="dot"/>
                    </a:lnR>
                    <a:lnT w="3175">
                      <a:solidFill>
                        <a:srgbClr val="144D73"/>
                      </a:solidFill>
                      <a:prstDash val="dot"/>
                    </a:lnT>
                    <a:lnB w="3175">
                      <a:solidFill>
                        <a:srgbClr val="144D73"/>
                      </a:solidFill>
                      <a:prstDash val="dot"/>
                    </a:lnB>
                    <a:lnTlToBr>
                      <a:noFill/>
                    </a:lnTlToBr>
                    <a:lnBlToTr>
                      <a:noFill/>
                    </a:lnBlToTr>
                    <a:solidFill>
                      <a:srgbClr val="FFFFFF"/>
                    </a:solidFill>
                  </a:tcPr>
                </a:tc>
                <a:tc>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0</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3175">
                      <a:solidFill>
                        <a:srgbClr val="144D73"/>
                      </a:solidFill>
                      <a:prstDash val="dot"/>
                    </a:lnL>
                    <a:lnR w="3175">
                      <a:solidFill>
                        <a:srgbClr val="144D73"/>
                      </a:solidFill>
                      <a:prstDash val="dot"/>
                    </a:lnR>
                    <a:lnT w="3175">
                      <a:solidFill>
                        <a:srgbClr val="144D73"/>
                      </a:solidFill>
                      <a:prstDash val="dot"/>
                    </a:lnT>
                    <a:lnB w="3175">
                      <a:solidFill>
                        <a:srgbClr val="144D73"/>
                      </a:solidFill>
                      <a:prstDash val="dot"/>
                    </a:lnB>
                    <a:lnTlToBr>
                      <a:noFill/>
                    </a:lnTlToBr>
                    <a:lnBlToTr>
                      <a:noFill/>
                    </a:lnBlToTr>
                    <a:solidFill>
                      <a:srgbClr val="FFFFFF"/>
                    </a:solidFill>
                  </a:tcPr>
                </a:tc>
                <a:tc>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0</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3175">
                      <a:solidFill>
                        <a:srgbClr val="144D73"/>
                      </a:solidFill>
                      <a:prstDash val="dot"/>
                    </a:lnL>
                    <a:lnR w="3175">
                      <a:solidFill>
                        <a:srgbClr val="144D73"/>
                      </a:solidFill>
                      <a:prstDash val="dot"/>
                    </a:lnR>
                    <a:lnT w="3175">
                      <a:solidFill>
                        <a:srgbClr val="144D73"/>
                      </a:solidFill>
                      <a:prstDash val="dot"/>
                    </a:lnT>
                    <a:lnB w="3175">
                      <a:solidFill>
                        <a:srgbClr val="144D73"/>
                      </a:solidFill>
                      <a:prstDash val="dot"/>
                    </a:lnB>
                    <a:lnTlToBr>
                      <a:noFill/>
                    </a:lnTlToBr>
                    <a:lnBlToTr>
                      <a:noFill/>
                    </a:lnBlToTr>
                    <a:solidFill>
                      <a:srgbClr val="FFFFFF"/>
                    </a:solidFill>
                  </a:tcPr>
                </a:tc>
                <a:tc>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0</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3175">
                      <a:solidFill>
                        <a:srgbClr val="144D73"/>
                      </a:solidFill>
                      <a:prstDash val="dot"/>
                    </a:lnL>
                    <a:lnR w="19050" cap="rnd">
                      <a:solidFill>
                        <a:srgbClr val="144D73"/>
                      </a:solidFill>
                      <a:prstDash val="solid"/>
                    </a:lnR>
                    <a:lnT w="3175">
                      <a:solidFill>
                        <a:srgbClr val="144D73"/>
                      </a:solidFill>
                      <a:prstDash val="dot"/>
                    </a:lnT>
                    <a:lnB w="3175">
                      <a:solidFill>
                        <a:srgbClr val="144D73"/>
                      </a:solidFill>
                      <a:prstDash val="dot"/>
                    </a:lnB>
                    <a:lnTlToBr>
                      <a:noFill/>
                    </a:lnTlToBr>
                    <a:lnBlToTr>
                      <a:noFill/>
                    </a:lnBlToTr>
                    <a:solidFill>
                      <a:srgbClr val="FFFFFF"/>
                    </a:solidFill>
                  </a:tcPr>
                </a:tc>
              </a:tr>
              <a:tr h="340360">
                <a:tc gridSpan="4">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第二十条第（五）项</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19050" cap="rnd">
                      <a:solidFill>
                        <a:srgbClr val="144D73"/>
                      </a:solidFill>
                      <a:prstDash val="solid"/>
                    </a:lnL>
                    <a:lnR w="19050">
                      <a:solidFill>
                        <a:srgbClr val="144D73"/>
                      </a:solidFill>
                      <a:prstDash val="solid"/>
                    </a:lnR>
                    <a:lnT w="3175">
                      <a:solidFill>
                        <a:srgbClr val="144D73"/>
                      </a:solidFill>
                      <a:prstDash val="dot"/>
                    </a:lnT>
                    <a:lnB w="3175">
                      <a:solidFill>
                        <a:srgbClr val="144D73"/>
                      </a:solidFill>
                      <a:prstDash val="dot"/>
                    </a:lnB>
                    <a:lnTlToBr>
                      <a:noFill/>
                    </a:lnTlToBr>
                    <a:lnBlToTr>
                      <a:noFill/>
                    </a:lnBlToTr>
                    <a:solidFill>
                      <a:srgbClr val="F2F2F2"/>
                    </a:solidFill>
                  </a:tcPr>
                </a:tc>
                <a:tc hMerge="1">
                  <a:tcPr>
                    <a:lnT w="3175">
                      <a:solidFill>
                        <a:srgbClr val="144D73"/>
                      </a:solidFill>
                      <a:prstDash val="dot"/>
                    </a:lnT>
                    <a:lnB w="3175">
                      <a:solidFill>
                        <a:srgbClr val="144D73"/>
                      </a:solidFill>
                      <a:prstDash val="dot"/>
                    </a:lnB>
                  </a:tcPr>
                </a:tc>
                <a:tc hMerge="1">
                  <a:tcPr>
                    <a:lnT w="3175">
                      <a:solidFill>
                        <a:srgbClr val="144D73"/>
                      </a:solidFill>
                      <a:prstDash val="dot"/>
                    </a:lnT>
                    <a:lnB w="3175">
                      <a:solidFill>
                        <a:srgbClr val="144D73"/>
                      </a:solidFill>
                      <a:prstDash val="dot"/>
                    </a:lnB>
                  </a:tcPr>
                </a:tc>
                <a:tc hMerge="1">
                  <a:tcPr>
                    <a:lnR w="19050" cap="rnd">
                      <a:solidFill>
                        <a:srgbClr val="144D73"/>
                      </a:solidFill>
                      <a:prstDash val="solid"/>
                    </a:lnR>
                    <a:lnT w="3175">
                      <a:solidFill>
                        <a:srgbClr val="144D73"/>
                      </a:solidFill>
                      <a:prstDash val="dot"/>
                    </a:lnT>
                    <a:lnB w="3175">
                      <a:solidFill>
                        <a:srgbClr val="144D73"/>
                      </a:solidFill>
                      <a:prstDash val="dot"/>
                    </a:lnB>
                  </a:tcPr>
                </a:tc>
              </a:tr>
              <a:tr h="340360">
                <a:tc>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信息内容</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19050" cap="rnd">
                      <a:solidFill>
                        <a:srgbClr val="144D73"/>
                      </a:solidFill>
                      <a:prstDash val="solid"/>
                    </a:lnL>
                    <a:lnR w="3175">
                      <a:solidFill>
                        <a:srgbClr val="144D73"/>
                      </a:solidFill>
                      <a:prstDash val="dot"/>
                    </a:lnR>
                    <a:lnT w="3175">
                      <a:solidFill>
                        <a:srgbClr val="144D73"/>
                      </a:solidFill>
                      <a:prstDash val="dot"/>
                    </a:lnT>
                    <a:lnB w="3175">
                      <a:solidFill>
                        <a:srgbClr val="144D73"/>
                      </a:solidFill>
                      <a:prstDash val="dot"/>
                    </a:lnB>
                    <a:lnTlToBr>
                      <a:noFill/>
                    </a:lnTlToBr>
                    <a:lnBlToTr>
                      <a:noFill/>
                    </a:lnBlToTr>
                    <a:solidFill>
                      <a:srgbClr val="FFFFFF"/>
                    </a:solidFill>
                  </a:tcPr>
                </a:tc>
                <a:tc gridSpan="3">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本年处理决定数量</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3175">
                      <a:solidFill>
                        <a:srgbClr val="144D73"/>
                      </a:solidFill>
                      <a:prstDash val="dot"/>
                    </a:lnL>
                    <a:lnR w="19050">
                      <a:solidFill>
                        <a:srgbClr val="144D73"/>
                      </a:solidFill>
                      <a:prstDash val="solid"/>
                    </a:lnR>
                    <a:lnT w="3175">
                      <a:solidFill>
                        <a:srgbClr val="144D73"/>
                      </a:solidFill>
                      <a:prstDash val="dot"/>
                    </a:lnT>
                    <a:lnB w="3175">
                      <a:solidFill>
                        <a:srgbClr val="144D73"/>
                      </a:solidFill>
                      <a:prstDash val="dot"/>
                    </a:lnB>
                    <a:lnTlToBr>
                      <a:noFill/>
                    </a:lnTlToBr>
                    <a:lnBlToTr>
                      <a:noFill/>
                    </a:lnBlToTr>
                    <a:solidFill>
                      <a:srgbClr val="FFFFFF"/>
                    </a:solidFill>
                  </a:tcPr>
                </a:tc>
                <a:tc hMerge="1">
                  <a:tcPr>
                    <a:lnT w="3175">
                      <a:solidFill>
                        <a:srgbClr val="144D73"/>
                      </a:solidFill>
                      <a:prstDash val="dot"/>
                    </a:lnT>
                    <a:lnB w="3175">
                      <a:solidFill>
                        <a:srgbClr val="144D73"/>
                      </a:solidFill>
                      <a:prstDash val="dot"/>
                    </a:lnB>
                  </a:tcPr>
                </a:tc>
                <a:tc hMerge="1">
                  <a:tcPr>
                    <a:lnR w="19050" cap="rnd">
                      <a:solidFill>
                        <a:srgbClr val="144D73"/>
                      </a:solidFill>
                      <a:prstDash val="solid"/>
                    </a:lnR>
                    <a:lnT w="3175">
                      <a:solidFill>
                        <a:srgbClr val="144D73"/>
                      </a:solidFill>
                      <a:prstDash val="dot"/>
                    </a:lnT>
                    <a:lnB w="3175">
                      <a:solidFill>
                        <a:srgbClr val="144D73"/>
                      </a:solidFill>
                      <a:prstDash val="dot"/>
                    </a:lnB>
                  </a:tcPr>
                </a:tc>
              </a:tr>
              <a:tr h="340360">
                <a:tc>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行政许可</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19050" cap="rnd">
                      <a:solidFill>
                        <a:srgbClr val="144D73"/>
                      </a:solidFill>
                      <a:prstDash val="solid"/>
                    </a:lnL>
                    <a:lnR w="3175">
                      <a:solidFill>
                        <a:srgbClr val="144D73"/>
                      </a:solidFill>
                      <a:prstDash val="dot"/>
                    </a:lnR>
                    <a:lnT w="3175">
                      <a:solidFill>
                        <a:srgbClr val="144D73"/>
                      </a:solidFill>
                      <a:prstDash val="dot"/>
                    </a:lnT>
                    <a:lnB w="3175">
                      <a:solidFill>
                        <a:srgbClr val="144D73"/>
                      </a:solidFill>
                      <a:prstDash val="dot"/>
                    </a:lnB>
                    <a:lnTlToBr>
                      <a:noFill/>
                    </a:lnTlToBr>
                    <a:lnBlToTr>
                      <a:noFill/>
                    </a:lnBlToTr>
                    <a:solidFill>
                      <a:srgbClr val="F2F2F2"/>
                    </a:solidFill>
                  </a:tcPr>
                </a:tc>
                <a:tc gridSpan="3">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0</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3175">
                      <a:solidFill>
                        <a:srgbClr val="144D73"/>
                      </a:solidFill>
                      <a:prstDash val="dot"/>
                    </a:lnL>
                    <a:lnR w="19050">
                      <a:solidFill>
                        <a:srgbClr val="144D73"/>
                      </a:solidFill>
                      <a:prstDash val="solid"/>
                    </a:lnR>
                    <a:lnT w="3175">
                      <a:solidFill>
                        <a:srgbClr val="144D73"/>
                      </a:solidFill>
                      <a:prstDash val="dot"/>
                    </a:lnT>
                    <a:lnB w="3175">
                      <a:solidFill>
                        <a:srgbClr val="144D73"/>
                      </a:solidFill>
                      <a:prstDash val="dot"/>
                    </a:lnB>
                    <a:lnTlToBr>
                      <a:noFill/>
                    </a:lnTlToBr>
                    <a:lnBlToTr>
                      <a:noFill/>
                    </a:lnBlToTr>
                    <a:solidFill>
                      <a:srgbClr val="F2F2F2"/>
                    </a:solidFill>
                  </a:tcPr>
                </a:tc>
                <a:tc hMerge="1">
                  <a:tcPr>
                    <a:lnT w="3175">
                      <a:solidFill>
                        <a:srgbClr val="144D73"/>
                      </a:solidFill>
                      <a:prstDash val="dot"/>
                    </a:lnT>
                    <a:lnB w="3175">
                      <a:solidFill>
                        <a:srgbClr val="144D73"/>
                      </a:solidFill>
                      <a:prstDash val="dot"/>
                    </a:lnB>
                  </a:tcPr>
                </a:tc>
                <a:tc hMerge="1">
                  <a:tcPr>
                    <a:lnR w="19050" cap="rnd">
                      <a:solidFill>
                        <a:srgbClr val="144D73"/>
                      </a:solidFill>
                      <a:prstDash val="solid"/>
                    </a:lnR>
                    <a:lnT w="3175">
                      <a:solidFill>
                        <a:srgbClr val="144D73"/>
                      </a:solidFill>
                      <a:prstDash val="dot"/>
                    </a:lnT>
                    <a:lnB w="3175">
                      <a:solidFill>
                        <a:srgbClr val="144D73"/>
                      </a:solidFill>
                      <a:prstDash val="dot"/>
                    </a:lnB>
                  </a:tcPr>
                </a:tc>
              </a:tr>
              <a:tr h="340360">
                <a:tc gridSpan="4">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第二十条第（六）项</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19050" cap="rnd">
                      <a:solidFill>
                        <a:srgbClr val="144D73"/>
                      </a:solidFill>
                      <a:prstDash val="solid"/>
                    </a:lnL>
                    <a:lnR w="19050">
                      <a:solidFill>
                        <a:srgbClr val="144D73"/>
                      </a:solidFill>
                      <a:prstDash val="solid"/>
                    </a:lnR>
                    <a:lnT w="3175">
                      <a:solidFill>
                        <a:srgbClr val="144D73"/>
                      </a:solidFill>
                      <a:prstDash val="dot"/>
                    </a:lnT>
                    <a:lnB w="3175">
                      <a:solidFill>
                        <a:srgbClr val="144D73"/>
                      </a:solidFill>
                      <a:prstDash val="dot"/>
                    </a:lnB>
                    <a:lnTlToBr>
                      <a:noFill/>
                    </a:lnTlToBr>
                    <a:lnBlToTr>
                      <a:noFill/>
                    </a:lnBlToTr>
                    <a:solidFill>
                      <a:srgbClr val="FFFFFF"/>
                    </a:solidFill>
                  </a:tcPr>
                </a:tc>
                <a:tc hMerge="1">
                  <a:tcPr>
                    <a:lnT w="3175">
                      <a:solidFill>
                        <a:srgbClr val="144D73"/>
                      </a:solidFill>
                      <a:prstDash val="dot"/>
                    </a:lnT>
                    <a:lnB w="3175">
                      <a:solidFill>
                        <a:srgbClr val="144D73"/>
                      </a:solidFill>
                      <a:prstDash val="dot"/>
                    </a:lnB>
                  </a:tcPr>
                </a:tc>
                <a:tc hMerge="1">
                  <a:tcPr>
                    <a:lnT w="3175">
                      <a:solidFill>
                        <a:srgbClr val="144D73"/>
                      </a:solidFill>
                      <a:prstDash val="dot"/>
                    </a:lnT>
                    <a:lnB w="3175">
                      <a:solidFill>
                        <a:srgbClr val="144D73"/>
                      </a:solidFill>
                      <a:prstDash val="dot"/>
                    </a:lnB>
                  </a:tcPr>
                </a:tc>
                <a:tc hMerge="1">
                  <a:tcPr>
                    <a:lnR w="19050" cap="rnd">
                      <a:solidFill>
                        <a:srgbClr val="144D73"/>
                      </a:solidFill>
                      <a:prstDash val="solid"/>
                    </a:lnR>
                    <a:lnT w="3175">
                      <a:solidFill>
                        <a:srgbClr val="144D73"/>
                      </a:solidFill>
                      <a:prstDash val="dot"/>
                    </a:lnT>
                    <a:lnB w="3175">
                      <a:solidFill>
                        <a:srgbClr val="144D73"/>
                      </a:solidFill>
                      <a:prstDash val="dot"/>
                    </a:lnB>
                  </a:tcPr>
                </a:tc>
              </a:tr>
              <a:tr h="340360">
                <a:tc>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信息内容</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19050" cap="rnd">
                      <a:solidFill>
                        <a:srgbClr val="144D73"/>
                      </a:solidFill>
                      <a:prstDash val="solid"/>
                    </a:lnL>
                    <a:lnR w="3175">
                      <a:solidFill>
                        <a:srgbClr val="144D73"/>
                      </a:solidFill>
                      <a:prstDash val="dot"/>
                    </a:lnR>
                    <a:lnT w="3175">
                      <a:solidFill>
                        <a:srgbClr val="144D73"/>
                      </a:solidFill>
                      <a:prstDash val="dot"/>
                    </a:lnT>
                    <a:lnB w="3175">
                      <a:solidFill>
                        <a:srgbClr val="144D73"/>
                      </a:solidFill>
                      <a:prstDash val="dot"/>
                    </a:lnB>
                    <a:lnTlToBr>
                      <a:noFill/>
                    </a:lnTlToBr>
                    <a:lnBlToTr>
                      <a:noFill/>
                    </a:lnBlToTr>
                    <a:solidFill>
                      <a:srgbClr val="F2F2F2"/>
                    </a:solidFill>
                  </a:tcPr>
                </a:tc>
                <a:tc gridSpan="3">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本年处理决定数量</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3175">
                      <a:solidFill>
                        <a:srgbClr val="144D73"/>
                      </a:solidFill>
                      <a:prstDash val="dot"/>
                    </a:lnL>
                    <a:lnR w="19050">
                      <a:solidFill>
                        <a:srgbClr val="144D73"/>
                      </a:solidFill>
                      <a:prstDash val="solid"/>
                    </a:lnR>
                    <a:lnT w="3175">
                      <a:solidFill>
                        <a:srgbClr val="144D73"/>
                      </a:solidFill>
                      <a:prstDash val="dot"/>
                    </a:lnT>
                    <a:lnB w="3175">
                      <a:solidFill>
                        <a:srgbClr val="144D73"/>
                      </a:solidFill>
                      <a:prstDash val="dot"/>
                    </a:lnB>
                    <a:lnTlToBr>
                      <a:noFill/>
                    </a:lnTlToBr>
                    <a:lnBlToTr>
                      <a:noFill/>
                    </a:lnBlToTr>
                    <a:solidFill>
                      <a:srgbClr val="F2F2F2"/>
                    </a:solidFill>
                  </a:tcPr>
                </a:tc>
                <a:tc hMerge="1">
                  <a:tcPr>
                    <a:lnT w="3175">
                      <a:solidFill>
                        <a:srgbClr val="144D73"/>
                      </a:solidFill>
                      <a:prstDash val="dot"/>
                    </a:lnT>
                    <a:lnB w="3175">
                      <a:solidFill>
                        <a:srgbClr val="144D73"/>
                      </a:solidFill>
                      <a:prstDash val="dot"/>
                    </a:lnB>
                  </a:tcPr>
                </a:tc>
                <a:tc hMerge="1">
                  <a:tcPr>
                    <a:lnR w="19050" cap="rnd">
                      <a:solidFill>
                        <a:srgbClr val="144D73"/>
                      </a:solidFill>
                      <a:prstDash val="solid"/>
                    </a:lnR>
                    <a:lnT w="3175">
                      <a:solidFill>
                        <a:srgbClr val="144D73"/>
                      </a:solidFill>
                      <a:prstDash val="dot"/>
                    </a:lnT>
                    <a:lnB w="3175">
                      <a:solidFill>
                        <a:srgbClr val="144D73"/>
                      </a:solidFill>
                      <a:prstDash val="dot"/>
                    </a:lnB>
                  </a:tcPr>
                </a:tc>
              </a:tr>
              <a:tr h="340360">
                <a:tc>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行政处罚</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19050" cap="rnd">
                      <a:solidFill>
                        <a:srgbClr val="144D73"/>
                      </a:solidFill>
                      <a:prstDash val="solid"/>
                    </a:lnL>
                    <a:lnR w="3175">
                      <a:solidFill>
                        <a:srgbClr val="144D73"/>
                      </a:solidFill>
                      <a:prstDash val="dot"/>
                    </a:lnR>
                    <a:lnT w="3175">
                      <a:solidFill>
                        <a:srgbClr val="144D73"/>
                      </a:solidFill>
                      <a:prstDash val="dot"/>
                    </a:lnT>
                    <a:lnB w="3175">
                      <a:solidFill>
                        <a:srgbClr val="144D73"/>
                      </a:solidFill>
                      <a:prstDash val="dot"/>
                    </a:lnB>
                    <a:lnTlToBr>
                      <a:noFill/>
                    </a:lnTlToBr>
                    <a:lnBlToTr>
                      <a:noFill/>
                    </a:lnBlToTr>
                    <a:solidFill>
                      <a:srgbClr val="FFFFFF"/>
                    </a:solidFill>
                  </a:tcPr>
                </a:tc>
                <a:tc gridSpan="3">
                  <a:txBody>
                    <a:bodyPr/>
                    <a:p>
                      <a:pPr algn="ctr">
                        <a:lnSpc>
                          <a:spcPct val="120000"/>
                        </a:lnSpc>
                        <a:spcBef>
                          <a:spcPts val="0"/>
                        </a:spcBef>
                        <a:spcAft>
                          <a:spcPts val="0"/>
                        </a:spcAft>
                        <a:buNone/>
                      </a:pPr>
                      <a:r>
                        <a:rPr lang="en-US" altLang="en-US" sz="1400" b="0" spc="120">
                          <a:solidFill>
                            <a:srgbClr val="404040"/>
                          </a:solidFill>
                          <a:latin typeface="微软雅黑" panose="020B0503020204020204" charset="-122"/>
                          <a:ea typeface="微软雅黑" panose="020B0503020204020204" charset="-122"/>
                        </a:rPr>
                        <a:t>0</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3175">
                      <a:solidFill>
                        <a:srgbClr val="144D73"/>
                      </a:solidFill>
                      <a:prstDash val="dot"/>
                    </a:lnL>
                    <a:lnR w="19050">
                      <a:solidFill>
                        <a:srgbClr val="144D73"/>
                      </a:solidFill>
                      <a:prstDash val="solid"/>
                    </a:lnR>
                    <a:lnT w="3175">
                      <a:solidFill>
                        <a:srgbClr val="144D73"/>
                      </a:solidFill>
                      <a:prstDash val="dot"/>
                    </a:lnT>
                    <a:lnB w="3175">
                      <a:solidFill>
                        <a:srgbClr val="144D73"/>
                      </a:solidFill>
                      <a:prstDash val="dot"/>
                    </a:lnB>
                    <a:lnTlToBr>
                      <a:noFill/>
                    </a:lnTlToBr>
                    <a:lnBlToTr>
                      <a:noFill/>
                    </a:lnBlToTr>
                    <a:solidFill>
                      <a:srgbClr val="FFFFFF"/>
                    </a:solidFill>
                  </a:tcPr>
                </a:tc>
                <a:tc hMerge="1">
                  <a:tcPr>
                    <a:lnT w="3175">
                      <a:solidFill>
                        <a:srgbClr val="144D73"/>
                      </a:solidFill>
                      <a:prstDash val="dot"/>
                    </a:lnT>
                    <a:lnB w="3175">
                      <a:solidFill>
                        <a:srgbClr val="144D73"/>
                      </a:solidFill>
                      <a:prstDash val="dot"/>
                    </a:lnB>
                  </a:tcPr>
                </a:tc>
                <a:tc hMerge="1">
                  <a:tcPr>
                    <a:lnR w="19050" cap="rnd">
                      <a:solidFill>
                        <a:srgbClr val="144D73"/>
                      </a:solidFill>
                      <a:prstDash val="solid"/>
                    </a:lnR>
                    <a:lnT w="3175">
                      <a:solidFill>
                        <a:srgbClr val="144D73"/>
                      </a:solidFill>
                      <a:prstDash val="dot"/>
                    </a:lnT>
                    <a:lnB w="3175">
                      <a:solidFill>
                        <a:srgbClr val="144D73"/>
                      </a:solidFill>
                      <a:prstDash val="dot"/>
                    </a:lnB>
                  </a:tcPr>
                </a:tc>
              </a:tr>
              <a:tr h="340360">
                <a:tc>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行政强制</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19050" cap="rnd">
                      <a:solidFill>
                        <a:srgbClr val="144D73"/>
                      </a:solidFill>
                      <a:prstDash val="solid"/>
                    </a:lnL>
                    <a:lnR w="3175">
                      <a:solidFill>
                        <a:srgbClr val="144D73"/>
                      </a:solidFill>
                      <a:prstDash val="dot"/>
                    </a:lnR>
                    <a:lnT w="3175">
                      <a:solidFill>
                        <a:srgbClr val="144D73"/>
                      </a:solidFill>
                      <a:prstDash val="dot"/>
                    </a:lnT>
                    <a:lnB w="3175">
                      <a:solidFill>
                        <a:srgbClr val="144D73"/>
                      </a:solidFill>
                      <a:prstDash val="dot"/>
                    </a:lnB>
                    <a:lnTlToBr>
                      <a:noFill/>
                    </a:lnTlToBr>
                    <a:lnBlToTr>
                      <a:noFill/>
                    </a:lnBlToTr>
                    <a:solidFill>
                      <a:srgbClr val="F2F2F2"/>
                    </a:solidFill>
                  </a:tcPr>
                </a:tc>
                <a:tc gridSpan="3">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0</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3175">
                      <a:solidFill>
                        <a:srgbClr val="144D73"/>
                      </a:solidFill>
                      <a:prstDash val="dot"/>
                    </a:lnL>
                    <a:lnR w="19050">
                      <a:solidFill>
                        <a:srgbClr val="144D73"/>
                      </a:solidFill>
                      <a:prstDash val="solid"/>
                    </a:lnR>
                    <a:lnT w="3175">
                      <a:solidFill>
                        <a:srgbClr val="144D73"/>
                      </a:solidFill>
                      <a:prstDash val="dot"/>
                    </a:lnT>
                    <a:lnB w="3175">
                      <a:solidFill>
                        <a:srgbClr val="144D73"/>
                      </a:solidFill>
                      <a:prstDash val="dot"/>
                    </a:lnB>
                    <a:lnTlToBr>
                      <a:noFill/>
                    </a:lnTlToBr>
                    <a:lnBlToTr>
                      <a:noFill/>
                    </a:lnBlToTr>
                    <a:solidFill>
                      <a:srgbClr val="F2F2F2"/>
                    </a:solidFill>
                  </a:tcPr>
                </a:tc>
                <a:tc hMerge="1">
                  <a:tcPr>
                    <a:lnT w="3175">
                      <a:solidFill>
                        <a:srgbClr val="144D73"/>
                      </a:solidFill>
                      <a:prstDash val="dot"/>
                    </a:lnT>
                    <a:lnB w="3175">
                      <a:solidFill>
                        <a:srgbClr val="144D73"/>
                      </a:solidFill>
                      <a:prstDash val="dot"/>
                    </a:lnB>
                  </a:tcPr>
                </a:tc>
                <a:tc hMerge="1">
                  <a:tcPr>
                    <a:lnR w="19050" cap="rnd">
                      <a:solidFill>
                        <a:srgbClr val="144D73"/>
                      </a:solidFill>
                      <a:prstDash val="solid"/>
                    </a:lnR>
                    <a:lnT w="3175">
                      <a:solidFill>
                        <a:srgbClr val="144D73"/>
                      </a:solidFill>
                      <a:prstDash val="dot"/>
                    </a:lnT>
                    <a:lnB w="3175">
                      <a:solidFill>
                        <a:srgbClr val="144D73"/>
                      </a:solidFill>
                      <a:prstDash val="dot"/>
                    </a:lnB>
                  </a:tcPr>
                </a:tc>
              </a:tr>
              <a:tr h="340360">
                <a:tc gridSpan="4">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第二十条第（八）项</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19050" cap="rnd">
                      <a:solidFill>
                        <a:srgbClr val="144D73"/>
                      </a:solidFill>
                      <a:prstDash val="solid"/>
                    </a:lnL>
                    <a:lnR w="19050">
                      <a:solidFill>
                        <a:srgbClr val="144D73"/>
                      </a:solidFill>
                      <a:prstDash val="solid"/>
                    </a:lnR>
                    <a:lnT w="3175">
                      <a:solidFill>
                        <a:srgbClr val="144D73"/>
                      </a:solidFill>
                      <a:prstDash val="dot"/>
                    </a:lnT>
                    <a:lnB w="3175">
                      <a:solidFill>
                        <a:srgbClr val="144D73"/>
                      </a:solidFill>
                      <a:prstDash val="dot"/>
                    </a:lnB>
                    <a:lnTlToBr>
                      <a:noFill/>
                    </a:lnTlToBr>
                    <a:lnBlToTr>
                      <a:noFill/>
                    </a:lnBlToTr>
                    <a:solidFill>
                      <a:srgbClr val="FFFFFF"/>
                    </a:solidFill>
                  </a:tcPr>
                </a:tc>
                <a:tc hMerge="1">
                  <a:tcPr>
                    <a:lnT w="3175">
                      <a:solidFill>
                        <a:srgbClr val="144D73"/>
                      </a:solidFill>
                      <a:prstDash val="dot"/>
                    </a:lnT>
                    <a:lnB w="3175">
                      <a:solidFill>
                        <a:srgbClr val="144D73"/>
                      </a:solidFill>
                      <a:prstDash val="dot"/>
                    </a:lnB>
                  </a:tcPr>
                </a:tc>
                <a:tc hMerge="1">
                  <a:tcPr>
                    <a:lnT w="3175">
                      <a:solidFill>
                        <a:srgbClr val="144D73"/>
                      </a:solidFill>
                      <a:prstDash val="dot"/>
                    </a:lnT>
                    <a:lnB w="3175">
                      <a:solidFill>
                        <a:srgbClr val="144D73"/>
                      </a:solidFill>
                      <a:prstDash val="dot"/>
                    </a:lnB>
                  </a:tcPr>
                </a:tc>
                <a:tc hMerge="1">
                  <a:tcPr>
                    <a:lnR w="19050" cap="rnd">
                      <a:solidFill>
                        <a:srgbClr val="144D73"/>
                      </a:solidFill>
                      <a:prstDash val="solid"/>
                    </a:lnR>
                    <a:lnT w="3175">
                      <a:solidFill>
                        <a:srgbClr val="144D73"/>
                      </a:solidFill>
                      <a:prstDash val="dot"/>
                    </a:lnT>
                    <a:lnB w="3175">
                      <a:solidFill>
                        <a:srgbClr val="144D73"/>
                      </a:solidFill>
                      <a:prstDash val="dot"/>
                    </a:lnB>
                  </a:tcPr>
                </a:tc>
              </a:tr>
              <a:tr h="340360">
                <a:tc>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信息内容</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19050" cap="rnd">
                      <a:solidFill>
                        <a:srgbClr val="144D73"/>
                      </a:solidFill>
                      <a:prstDash val="solid"/>
                    </a:lnL>
                    <a:lnR w="3175">
                      <a:solidFill>
                        <a:srgbClr val="144D73"/>
                      </a:solidFill>
                      <a:prstDash val="dot"/>
                    </a:lnR>
                    <a:lnT w="3175">
                      <a:solidFill>
                        <a:srgbClr val="144D73"/>
                      </a:solidFill>
                      <a:prstDash val="dot"/>
                    </a:lnT>
                    <a:lnB w="3175">
                      <a:solidFill>
                        <a:srgbClr val="144D73"/>
                      </a:solidFill>
                      <a:prstDash val="dot"/>
                    </a:lnB>
                    <a:lnTlToBr>
                      <a:noFill/>
                    </a:lnTlToBr>
                    <a:lnBlToTr>
                      <a:noFill/>
                    </a:lnBlToTr>
                    <a:solidFill>
                      <a:srgbClr val="F2F2F2"/>
                    </a:solidFill>
                  </a:tcPr>
                </a:tc>
                <a:tc gridSpan="3">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本年收费金额（单位：万元）</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3175">
                      <a:solidFill>
                        <a:srgbClr val="144D73"/>
                      </a:solidFill>
                      <a:prstDash val="dot"/>
                    </a:lnL>
                    <a:lnR w="19050">
                      <a:solidFill>
                        <a:srgbClr val="144D73"/>
                      </a:solidFill>
                      <a:prstDash val="solid"/>
                    </a:lnR>
                    <a:lnT w="3175">
                      <a:solidFill>
                        <a:srgbClr val="144D73"/>
                      </a:solidFill>
                      <a:prstDash val="dot"/>
                    </a:lnT>
                    <a:lnB w="3175">
                      <a:solidFill>
                        <a:srgbClr val="144D73"/>
                      </a:solidFill>
                      <a:prstDash val="dot"/>
                    </a:lnB>
                    <a:lnTlToBr>
                      <a:noFill/>
                    </a:lnTlToBr>
                    <a:lnBlToTr>
                      <a:noFill/>
                    </a:lnBlToTr>
                    <a:solidFill>
                      <a:srgbClr val="F2F2F2"/>
                    </a:solidFill>
                  </a:tcPr>
                </a:tc>
                <a:tc hMerge="1">
                  <a:tcPr>
                    <a:lnT w="3175">
                      <a:solidFill>
                        <a:srgbClr val="144D73"/>
                      </a:solidFill>
                      <a:prstDash val="dot"/>
                    </a:lnT>
                    <a:lnB w="3175">
                      <a:solidFill>
                        <a:srgbClr val="144D73"/>
                      </a:solidFill>
                      <a:prstDash val="dot"/>
                    </a:lnB>
                  </a:tcPr>
                </a:tc>
                <a:tc hMerge="1">
                  <a:tcPr>
                    <a:lnR w="19050" cap="rnd">
                      <a:solidFill>
                        <a:srgbClr val="144D73"/>
                      </a:solidFill>
                      <a:prstDash val="solid"/>
                    </a:lnR>
                    <a:lnT w="3175">
                      <a:solidFill>
                        <a:srgbClr val="144D73"/>
                      </a:solidFill>
                      <a:prstDash val="dot"/>
                    </a:lnT>
                    <a:lnB w="3175">
                      <a:solidFill>
                        <a:srgbClr val="144D73"/>
                      </a:solidFill>
                      <a:prstDash val="dot"/>
                    </a:lnB>
                  </a:tcPr>
                </a:tc>
              </a:tr>
              <a:tr h="340360">
                <a:tc>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行政事业性收费</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19050" cap="rnd">
                      <a:solidFill>
                        <a:srgbClr val="144D73"/>
                      </a:solidFill>
                      <a:prstDash val="solid"/>
                    </a:lnL>
                    <a:lnR w="3175">
                      <a:solidFill>
                        <a:srgbClr val="144D73"/>
                      </a:solidFill>
                      <a:prstDash val="dot"/>
                    </a:lnR>
                    <a:lnT w="3175">
                      <a:solidFill>
                        <a:srgbClr val="144D73"/>
                      </a:solidFill>
                      <a:prstDash val="dot"/>
                    </a:lnT>
                    <a:lnB w="19050" cap="rnd">
                      <a:solidFill>
                        <a:srgbClr val="144D73"/>
                      </a:solidFill>
                      <a:prstDash val="solid"/>
                    </a:lnB>
                    <a:lnTlToBr>
                      <a:noFill/>
                    </a:lnTlToBr>
                    <a:lnBlToTr>
                      <a:noFill/>
                    </a:lnBlToTr>
                    <a:solidFill>
                      <a:srgbClr val="FFFFFF"/>
                    </a:solidFill>
                  </a:tcPr>
                </a:tc>
                <a:tc gridSpan="3">
                  <a:txBody>
                    <a:bodyPr/>
                    <a:p>
                      <a:pPr algn="ctr">
                        <a:lnSpc>
                          <a:spcPct val="120000"/>
                        </a:lnSpc>
                        <a:spcBef>
                          <a:spcPts val="0"/>
                        </a:spcBef>
                        <a:spcAft>
                          <a:spcPts val="0"/>
                        </a:spcAft>
                        <a:buNone/>
                      </a:pPr>
                      <a:r>
                        <a:rPr lang="en-US" sz="1400" b="0" spc="120">
                          <a:solidFill>
                            <a:srgbClr val="404040"/>
                          </a:solidFill>
                          <a:latin typeface="微软雅黑" panose="020B0503020204020204" charset="-122"/>
                          <a:ea typeface="微软雅黑" panose="020B0503020204020204" charset="-122"/>
                        </a:rPr>
                        <a:t>0</a:t>
                      </a:r>
                      <a:endParaRPr lang="en-US" altLang="en-US" sz="1400" b="0" spc="120">
                        <a:solidFill>
                          <a:srgbClr val="404040"/>
                        </a:solidFill>
                        <a:latin typeface="微软雅黑" panose="020B0503020204020204" charset="-122"/>
                        <a:ea typeface="微软雅黑" panose="020B0503020204020204" charset="-122"/>
                      </a:endParaRPr>
                    </a:p>
                  </a:txBody>
                  <a:tcPr marL="177800" marR="177800" marT="25400" marB="25400" vert="horz" anchor="ctr" anchorCtr="0">
                    <a:lnL w="3175">
                      <a:solidFill>
                        <a:srgbClr val="144D73"/>
                      </a:solidFill>
                      <a:prstDash val="dot"/>
                    </a:lnL>
                    <a:lnR w="19050">
                      <a:solidFill>
                        <a:srgbClr val="144D73"/>
                      </a:solidFill>
                      <a:prstDash val="solid"/>
                    </a:lnR>
                    <a:lnT w="3175">
                      <a:solidFill>
                        <a:srgbClr val="144D73"/>
                      </a:solidFill>
                      <a:prstDash val="dot"/>
                    </a:lnT>
                    <a:lnB w="19050" cap="rnd">
                      <a:solidFill>
                        <a:srgbClr val="144D73"/>
                      </a:solidFill>
                      <a:prstDash val="solid"/>
                    </a:lnB>
                    <a:lnTlToBr>
                      <a:noFill/>
                    </a:lnTlToBr>
                    <a:lnBlToTr>
                      <a:noFill/>
                    </a:lnBlToTr>
                    <a:solidFill>
                      <a:srgbClr val="FFFFFF"/>
                    </a:solidFill>
                  </a:tcPr>
                </a:tc>
                <a:tc hMerge="1">
                  <a:tcPr>
                    <a:lnT w="3175">
                      <a:solidFill>
                        <a:srgbClr val="144D73"/>
                      </a:solidFill>
                      <a:prstDash val="dot"/>
                    </a:lnT>
                    <a:lnB w="19050" cap="rnd">
                      <a:solidFill>
                        <a:srgbClr val="144D73"/>
                      </a:solidFill>
                      <a:prstDash val="solid"/>
                    </a:lnB>
                  </a:tcPr>
                </a:tc>
                <a:tc hMerge="1">
                  <a:tcPr>
                    <a:lnR w="19050" cap="rnd">
                      <a:solidFill>
                        <a:srgbClr val="144D73"/>
                      </a:solidFill>
                      <a:prstDash val="solid"/>
                    </a:lnR>
                    <a:lnT w="3175">
                      <a:solidFill>
                        <a:srgbClr val="144D73"/>
                      </a:solidFill>
                      <a:prstDash val="dot"/>
                    </a:lnT>
                    <a:lnB w="19050" cap="rnd">
                      <a:solidFill>
                        <a:srgbClr val="144D73"/>
                      </a:solidFill>
                      <a:prstDash val="solid"/>
                    </a:lnB>
                  </a:tcPr>
                </a:tc>
              </a:tr>
            </a:tbl>
          </a:graphicData>
        </a:graphic>
      </p:graphicFrame>
    </p:spTree>
  </p:cSld>
  <p:clrMapOvr>
    <a:masterClrMapping/>
  </p:clrMapOvr>
  <p:transition spd="slow" advClick="0" advTm="2000">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edge">
                                      <p:cBhvr>
                                        <p:cTn id="7" dur="2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 grpId="0"/>
      <p:bldP spid="123" grpId="0"/>
      <p:bldP spid="124" grpId="0"/>
      <p:bldP spid="12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组合 5"/>
          <p:cNvGrpSpPr/>
          <p:nvPr/>
        </p:nvGrpSpPr>
        <p:grpSpPr>
          <a:xfrm>
            <a:off x="0" y="6629400"/>
            <a:ext cx="12192000" cy="228600"/>
            <a:chOff x="0" y="6629400"/>
            <a:chExt cx="12192000" cy="228600"/>
          </a:xfrm>
        </p:grpSpPr>
        <p:grpSp>
          <p:nvGrpSpPr>
            <p:cNvPr id="7" name="组合 6"/>
            <p:cNvGrpSpPr/>
            <p:nvPr/>
          </p:nvGrpSpPr>
          <p:grpSpPr>
            <a:xfrm>
              <a:off x="0" y="6629400"/>
              <a:ext cx="6096000" cy="228600"/>
              <a:chOff x="0" y="6629400"/>
              <a:chExt cx="6822268" cy="228600"/>
            </a:xfrm>
          </p:grpSpPr>
          <p:sp>
            <p:nvSpPr>
              <p:cNvPr id="13" name="矩形 12"/>
              <p:cNvSpPr/>
              <p:nvPr/>
            </p:nvSpPr>
            <p:spPr>
              <a:xfrm>
                <a:off x="0" y="6629400"/>
                <a:ext cx="1705567" cy="228600"/>
              </a:xfrm>
              <a:prstGeom prst="rect">
                <a:avLst/>
              </a:prstGeom>
              <a:solidFill>
                <a:srgbClr val="FCC5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4" name="矩形 13"/>
              <p:cNvSpPr/>
              <p:nvPr/>
            </p:nvSpPr>
            <p:spPr>
              <a:xfrm>
                <a:off x="1705567" y="6629400"/>
                <a:ext cx="1705567" cy="228600"/>
              </a:xfrm>
              <a:prstGeom prst="rect">
                <a:avLst/>
              </a:prstGeom>
              <a:solidFill>
                <a:srgbClr val="35D1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5" name="矩形 14"/>
              <p:cNvSpPr/>
              <p:nvPr/>
            </p:nvSpPr>
            <p:spPr>
              <a:xfrm>
                <a:off x="3411134" y="6629400"/>
                <a:ext cx="1705567" cy="228600"/>
              </a:xfrm>
              <a:prstGeom prst="rect">
                <a:avLst/>
              </a:prstGeom>
              <a:solidFill>
                <a:srgbClr val="115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6" name="矩形 15"/>
              <p:cNvSpPr/>
              <p:nvPr/>
            </p:nvSpPr>
            <p:spPr>
              <a:xfrm>
                <a:off x="5116701" y="6629400"/>
                <a:ext cx="1705567" cy="228600"/>
              </a:xfrm>
              <a:prstGeom prst="rect">
                <a:avLst/>
              </a:prstGeom>
              <a:solidFill>
                <a:srgbClr val="554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grpSp>
        <p:grpSp>
          <p:nvGrpSpPr>
            <p:cNvPr id="8" name="组合 7"/>
            <p:cNvGrpSpPr/>
            <p:nvPr/>
          </p:nvGrpSpPr>
          <p:grpSpPr>
            <a:xfrm>
              <a:off x="6096000" y="6629400"/>
              <a:ext cx="6096000" cy="228600"/>
              <a:chOff x="0" y="6629400"/>
              <a:chExt cx="6822268" cy="228600"/>
            </a:xfrm>
          </p:grpSpPr>
          <p:sp>
            <p:nvSpPr>
              <p:cNvPr id="9" name="矩形 8"/>
              <p:cNvSpPr/>
              <p:nvPr/>
            </p:nvSpPr>
            <p:spPr>
              <a:xfrm>
                <a:off x="0" y="6629400"/>
                <a:ext cx="1705567" cy="228600"/>
              </a:xfrm>
              <a:prstGeom prst="rect">
                <a:avLst/>
              </a:prstGeom>
              <a:solidFill>
                <a:srgbClr val="FCC5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0" name="矩形 9"/>
              <p:cNvSpPr/>
              <p:nvPr/>
            </p:nvSpPr>
            <p:spPr>
              <a:xfrm>
                <a:off x="1705567" y="6629400"/>
                <a:ext cx="1705567" cy="228600"/>
              </a:xfrm>
              <a:prstGeom prst="rect">
                <a:avLst/>
              </a:prstGeom>
              <a:solidFill>
                <a:srgbClr val="35D1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1" name="矩形 10"/>
              <p:cNvSpPr/>
              <p:nvPr/>
            </p:nvSpPr>
            <p:spPr>
              <a:xfrm>
                <a:off x="3411134" y="6629400"/>
                <a:ext cx="1705567" cy="228600"/>
              </a:xfrm>
              <a:prstGeom prst="rect">
                <a:avLst/>
              </a:prstGeom>
              <a:solidFill>
                <a:srgbClr val="115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2" name="矩形 11"/>
              <p:cNvSpPr/>
              <p:nvPr/>
            </p:nvSpPr>
            <p:spPr>
              <a:xfrm>
                <a:off x="5116701" y="6629400"/>
                <a:ext cx="1705567" cy="228600"/>
              </a:xfrm>
              <a:prstGeom prst="rect">
                <a:avLst/>
              </a:prstGeom>
              <a:solidFill>
                <a:srgbClr val="554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grpSp>
      </p:grpSp>
      <p:sp>
        <p:nvSpPr>
          <p:cNvPr id="122" name="TextBox 137"/>
          <p:cNvSpPr txBox="1"/>
          <p:nvPr/>
        </p:nvSpPr>
        <p:spPr>
          <a:xfrm>
            <a:off x="2664257" y="4906926"/>
            <a:ext cx="936596" cy="453545"/>
          </a:xfrm>
          <a:prstGeom prst="rect">
            <a:avLst/>
          </a:prstGeom>
          <a:noFill/>
        </p:spPr>
        <p:txBody>
          <a:bodyPr wrap="square" lIns="123149" tIns="61575" rIns="123149" bIns="61575"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40%</a:t>
            </a:r>
            <a:endParaRPr kumimoji="0" lang="zh-CN" altLang="en-US"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sp>
        <p:nvSpPr>
          <p:cNvPr id="123" name="TextBox 138"/>
          <p:cNvSpPr txBox="1"/>
          <p:nvPr/>
        </p:nvSpPr>
        <p:spPr>
          <a:xfrm>
            <a:off x="3541635" y="4906926"/>
            <a:ext cx="936596" cy="453545"/>
          </a:xfrm>
          <a:prstGeom prst="rect">
            <a:avLst/>
          </a:prstGeom>
          <a:noFill/>
        </p:spPr>
        <p:txBody>
          <a:bodyPr wrap="square" lIns="123149" tIns="61575" rIns="123149" bIns="61575"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65%</a:t>
            </a:r>
            <a:endParaRPr kumimoji="0" lang="zh-CN" altLang="en-US"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sp>
        <p:nvSpPr>
          <p:cNvPr id="124" name="TextBox 139"/>
          <p:cNvSpPr txBox="1"/>
          <p:nvPr/>
        </p:nvSpPr>
        <p:spPr>
          <a:xfrm>
            <a:off x="4408785" y="4906926"/>
            <a:ext cx="936596" cy="453545"/>
          </a:xfrm>
          <a:prstGeom prst="rect">
            <a:avLst/>
          </a:prstGeom>
          <a:noFill/>
        </p:spPr>
        <p:txBody>
          <a:bodyPr wrap="square" lIns="123149" tIns="61575" rIns="123149" bIns="61575"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50%</a:t>
            </a:r>
            <a:endParaRPr kumimoji="0" lang="zh-CN" altLang="en-US"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sp>
        <p:nvSpPr>
          <p:cNvPr id="125" name="TextBox 140"/>
          <p:cNvSpPr txBox="1"/>
          <p:nvPr/>
        </p:nvSpPr>
        <p:spPr>
          <a:xfrm>
            <a:off x="5243007" y="4906926"/>
            <a:ext cx="936596" cy="453545"/>
          </a:xfrm>
          <a:prstGeom prst="rect">
            <a:avLst/>
          </a:prstGeom>
          <a:noFill/>
        </p:spPr>
        <p:txBody>
          <a:bodyPr wrap="square" lIns="123149" tIns="61575" rIns="123149" bIns="61575"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80%</a:t>
            </a:r>
            <a:endParaRPr kumimoji="0" lang="zh-CN" altLang="en-US"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cxnSp>
        <p:nvCxnSpPr>
          <p:cNvPr id="4" name="Straight Connector 38"/>
          <p:cNvCxnSpPr/>
          <p:nvPr/>
        </p:nvCxnSpPr>
        <p:spPr bwMode="auto">
          <a:xfrm flipV="1">
            <a:off x="471074" y="703831"/>
            <a:ext cx="3657688" cy="3"/>
          </a:xfrm>
          <a:prstGeom prst="line">
            <a:avLst/>
          </a:prstGeom>
        </p:spPr>
        <p:style>
          <a:lnRef idx="2">
            <a:schemeClr val="accent3"/>
          </a:lnRef>
          <a:fillRef idx="0">
            <a:schemeClr val="accent3"/>
          </a:fillRef>
          <a:effectRef idx="1">
            <a:schemeClr val="accent3"/>
          </a:effectRef>
          <a:fontRef idx="minor">
            <a:schemeClr val="tx1"/>
          </a:fontRef>
        </p:style>
      </p:cxnSp>
      <p:sp>
        <p:nvSpPr>
          <p:cNvPr id="5" name="TextBox 135"/>
          <p:cNvSpPr txBox="1"/>
          <p:nvPr/>
        </p:nvSpPr>
        <p:spPr>
          <a:xfrm>
            <a:off x="375285" y="133985"/>
            <a:ext cx="5471160" cy="460375"/>
          </a:xfrm>
          <a:prstGeom prst="rect">
            <a:avLst/>
          </a:prstGeom>
          <a:noFill/>
        </p:spPr>
        <p:txBody>
          <a:bodyPr wrap="square" rtlCol="0">
            <a:spAutoFit/>
          </a:bodyPr>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b="1" i="0" u="none" strike="noStrike" kern="1200" cap="none" spc="0" normalizeH="0" baseline="0" noProof="0" dirty="0">
                <a:ln>
                  <a:noFill/>
                </a:ln>
                <a:solidFill>
                  <a:srgbClr val="115686"/>
                </a:solidFill>
                <a:effectLst/>
                <a:uLnTx/>
                <a:uFillTx/>
                <a:latin typeface="微软雅黑" panose="020B0503020204020204" charset="-122"/>
                <a:ea typeface="微软雅黑" panose="020B0503020204020204" charset="-122"/>
                <a:cs typeface="+mn-cs"/>
              </a:rPr>
              <a:t>三、收到和处理政府信息公开申请情况</a:t>
            </a:r>
            <a:r>
              <a:rPr kumimoji="0" lang="zh-CN" altLang="en-US" sz="2400" b="1" i="0" u="none" strike="noStrike" kern="1200" cap="none" spc="0" normalizeH="0" baseline="0" noProof="0" dirty="0">
                <a:ln>
                  <a:noFill/>
                </a:ln>
                <a:solidFill>
                  <a:srgbClr val="115686"/>
                </a:solidFill>
                <a:effectLst/>
                <a:uLnTx/>
                <a:uFillTx/>
                <a:latin typeface="微软雅黑" panose="020B0503020204020204" charset="-122"/>
                <a:ea typeface="微软雅黑" panose="020B0503020204020204" charset="-122"/>
                <a:cs typeface="+mn-cs"/>
              </a:rPr>
              <a:t>  </a:t>
            </a:r>
            <a:endParaRPr kumimoji="0" lang="zh-CN" altLang="en-US" sz="2400" b="1" i="0" u="none" strike="noStrike" kern="1200" cap="none" spc="0" normalizeH="0" baseline="0" noProof="0" dirty="0">
              <a:ln>
                <a:noFill/>
              </a:ln>
              <a:solidFill>
                <a:prstClr val="black">
                  <a:lumMod val="75000"/>
                  <a:lumOff val="25000"/>
                </a:prstClr>
              </a:solidFill>
              <a:effectLst/>
              <a:uLnTx/>
              <a:uFillTx/>
              <a:latin typeface="微软雅黑" panose="020B0503020204020204" charset="-122"/>
              <a:ea typeface="微软雅黑" panose="020B0503020204020204" charset="-122"/>
              <a:cs typeface="+mn-cs"/>
            </a:endParaRPr>
          </a:p>
        </p:txBody>
      </p:sp>
      <p:graphicFrame>
        <p:nvGraphicFramePr>
          <p:cNvPr id="2" name="表格 1"/>
          <p:cNvGraphicFramePr/>
          <p:nvPr>
            <p:custDataLst>
              <p:tags r:id="rId1"/>
            </p:custDataLst>
          </p:nvPr>
        </p:nvGraphicFramePr>
        <p:xfrm>
          <a:off x="2342833" y="404813"/>
          <a:ext cx="7185025" cy="6119495"/>
        </p:xfrm>
        <a:graphic>
          <a:graphicData uri="http://schemas.openxmlformats.org/drawingml/2006/table">
            <a:tbl>
              <a:tblPr firstRow="1" bandRow="1">
                <a:tableStyleId>{5940675A-B579-460E-94D1-54222C63F5DA}</a:tableStyleId>
              </a:tblPr>
              <a:tblGrid>
                <a:gridCol w="1242060"/>
                <a:gridCol w="1242060"/>
                <a:gridCol w="2404110"/>
                <a:gridCol w="285115"/>
                <a:gridCol w="353695"/>
                <a:gridCol w="353695"/>
                <a:gridCol w="353695"/>
                <a:gridCol w="353060"/>
                <a:gridCol w="353695"/>
                <a:gridCol w="243840"/>
              </a:tblGrid>
              <a:tr h="208280">
                <a:tc rowSpan="3" gridSpan="3">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（本列数据的勾稽关系为：第一项加第二项之和，等于第三项加第四项之和）</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rowSpan="3" hMerge="1">
                  <a:tcPr>
                    <a:lnT w="9525">
                      <a:solidFill>
                        <a:srgbClr val="93C5E1"/>
                      </a:solidFill>
                      <a:prstDash val="dash"/>
                    </a:lnT>
                  </a:tcPr>
                </a:tc>
                <a:tc rowSpan="3" hMerge="1">
                  <a:tcPr>
                    <a:lnR w="9525">
                      <a:solidFill>
                        <a:srgbClr val="93C5E1"/>
                      </a:solidFill>
                      <a:prstDash val="dash"/>
                    </a:lnR>
                    <a:lnT w="9525">
                      <a:solidFill>
                        <a:srgbClr val="93C5E1"/>
                      </a:solidFill>
                      <a:prstDash val="dash"/>
                    </a:lnT>
                  </a:tcPr>
                </a:tc>
                <a:tc gridSpan="7">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申请人情况</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R w="9525">
                      <a:solidFill>
                        <a:srgbClr val="93C5E1"/>
                      </a:solidFill>
                      <a:prstDash val="dash"/>
                    </a:lnR>
                    <a:lnT w="9525">
                      <a:solidFill>
                        <a:srgbClr val="93C5E1"/>
                      </a:solidFill>
                      <a:prstDash val="dash"/>
                    </a:lnT>
                    <a:lnB w="9525">
                      <a:solidFill>
                        <a:srgbClr val="93C5E1"/>
                      </a:solidFill>
                      <a:prstDash val="dash"/>
                    </a:lnB>
                  </a:tcPr>
                </a:tc>
              </a:tr>
              <a:tr h="208915">
                <a:tc vMerge="1" gridSpan="3">
                  <a:tcPr>
                    <a:lnL w="9525">
                      <a:solidFill>
                        <a:srgbClr val="93C5E1"/>
                      </a:solidFill>
                      <a:prstDash val="dash"/>
                    </a:lnL>
                  </a:tcPr>
                </a:tc>
                <a:tc vMerge="1" hMerge="1">
                  <a:tcPr/>
                </a:tc>
                <a:tc vMerge="1" hMerge="1">
                  <a:tcPr>
                    <a:lnR w="9525">
                      <a:solidFill>
                        <a:srgbClr val="93C5E1"/>
                      </a:solidFill>
                      <a:prstDash val="dash"/>
                    </a:lnR>
                  </a:tcPr>
                </a:tc>
                <a:tc rowSpan="2">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自然人</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gridSpan="5">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法人或其他组织</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R w="9525">
                      <a:solidFill>
                        <a:srgbClr val="93C5E1"/>
                      </a:solidFill>
                      <a:prstDash val="dash"/>
                    </a:lnR>
                    <a:lnT w="9525">
                      <a:solidFill>
                        <a:srgbClr val="93C5E1"/>
                      </a:solidFill>
                      <a:prstDash val="dash"/>
                    </a:lnT>
                    <a:lnB w="9525">
                      <a:solidFill>
                        <a:srgbClr val="93C5E1"/>
                      </a:solidFill>
                      <a:prstDash val="dash"/>
                    </a:lnB>
                  </a:tcPr>
                </a:tc>
                <a:tc rowSpan="2">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总计</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050">
                <a:tc vMerge="1" gridSpan="3">
                  <a:tcPr>
                    <a:lnL w="9525">
                      <a:solidFill>
                        <a:srgbClr val="93C5E1"/>
                      </a:solidFill>
                      <a:prstDash val="dash"/>
                    </a:lnL>
                    <a:lnB w="9525">
                      <a:solidFill>
                        <a:srgbClr val="93C5E1"/>
                      </a:solidFill>
                      <a:prstDash val="dash"/>
                    </a:lnB>
                  </a:tcPr>
                </a:tc>
                <a:tc vMerge="1" hMerge="1">
                  <a:tcPr>
                    <a:lnB w="9525">
                      <a:solidFill>
                        <a:srgbClr val="93C5E1"/>
                      </a:solidFill>
                      <a:prstDash val="dash"/>
                    </a:lnB>
                  </a:tcPr>
                </a:tc>
                <a:tc vMerge="1" hMerge="1">
                  <a:tcPr>
                    <a:lnR w="9525">
                      <a:solidFill>
                        <a:srgbClr val="93C5E1"/>
                      </a:solidFill>
                      <a:prstDash val="dash"/>
                    </a:lnR>
                    <a:lnB w="9525">
                      <a:solidFill>
                        <a:srgbClr val="93C5E1"/>
                      </a:solidFill>
                      <a:prstDash val="dash"/>
                    </a:lnB>
                  </a:tcPr>
                </a:tc>
                <a:tc vMerge="1">
                  <a:tcPr>
                    <a:lnL w="9525">
                      <a:solidFill>
                        <a:srgbClr val="93C5E1"/>
                      </a:solidFill>
                      <a:prstDash val="dash"/>
                    </a:lnL>
                    <a:lnR w="9525">
                      <a:solidFill>
                        <a:srgbClr val="93C5E1"/>
                      </a:solidFill>
                      <a:prstDash val="dash"/>
                    </a:lnR>
                    <a:lnB w="9525">
                      <a:solidFill>
                        <a:srgbClr val="93C5E1"/>
                      </a:solidFill>
                      <a:prstDash val="dash"/>
                    </a:lnB>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商业企业</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科研机构</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社会公益组织</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法律服务机构</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其他</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vMerge="1">
                  <a:tcPr>
                    <a:lnL w="9525">
                      <a:solidFill>
                        <a:srgbClr val="93C5E1"/>
                      </a:solidFill>
                      <a:prstDash val="dash"/>
                    </a:lnL>
                    <a:lnR w="9525">
                      <a:solidFill>
                        <a:srgbClr val="93C5E1"/>
                      </a:solidFill>
                      <a:prstDash val="dash"/>
                    </a:lnR>
                    <a:lnB w="9525">
                      <a:solidFill>
                        <a:srgbClr val="93C5E1"/>
                      </a:solidFill>
                      <a:prstDash val="dash"/>
                    </a:lnB>
                  </a:tcPr>
                </a:tc>
              </a:tr>
              <a:tr h="146685">
                <a:tc gridSpan="3">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一、本年新收政府信息公开申请数量</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hMerge="1">
                  <a:tcPr>
                    <a:lnT w="9525">
                      <a:solidFill>
                        <a:srgbClr val="93C5E1"/>
                      </a:solidFill>
                      <a:prstDash val="dash"/>
                    </a:lnT>
                    <a:lnB w="9525">
                      <a:solidFill>
                        <a:srgbClr val="93C5E1"/>
                      </a:solidFill>
                      <a:prstDash val="dash"/>
                    </a:lnB>
                  </a:tcPr>
                </a:tc>
                <a:tc hMerge="1">
                  <a:tcPr>
                    <a:lnR w="9525">
                      <a:solidFill>
                        <a:srgbClr val="93C5E1"/>
                      </a:solidFill>
                      <a:prstDash val="dash"/>
                    </a:lnR>
                    <a:lnT w="9525">
                      <a:solidFill>
                        <a:srgbClr val="93C5E1"/>
                      </a:solidFill>
                      <a:prstDash val="dash"/>
                    </a:lnT>
                    <a:lnB w="9525">
                      <a:solidFill>
                        <a:srgbClr val="93C5E1"/>
                      </a:solidFill>
                      <a:prstDash val="dash"/>
                    </a:lnB>
                  </a:tcPr>
                </a:tc>
                <a:tc>
                  <a:txBody>
                    <a:bodyPr/>
                    <a:p>
                      <a:pPr algn="l">
                        <a:lnSpc>
                          <a:spcPct val="120000"/>
                        </a:lnSpc>
                        <a:spcBef>
                          <a:spcPts val="0"/>
                        </a:spcBef>
                        <a:spcAft>
                          <a:spcPts val="0"/>
                        </a:spcAft>
                        <a:buNone/>
                      </a:pPr>
                      <a:r>
                        <a:rPr lang="en-US" altLang="en-US" sz="800" b="1" spc="60">
                          <a:solidFill>
                            <a:schemeClr val="tx1"/>
                          </a:solidFill>
                          <a:latin typeface="微软雅黑" panose="020B0503020204020204" charset="-122"/>
                          <a:ea typeface="微软雅黑" panose="020B0503020204020204" charset="-122"/>
                        </a:rPr>
                        <a:t>4</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altLang="en-US" sz="800" b="1" spc="60">
                          <a:solidFill>
                            <a:schemeClr val="tx1"/>
                          </a:solidFill>
                          <a:latin typeface="微软雅黑" panose="020B0503020204020204" charset="-122"/>
                          <a:ea typeface="微软雅黑" panose="020B0503020204020204" charset="-122"/>
                        </a:rPr>
                        <a:t>4</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96850">
                <a:tc gridSpan="3">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二、上年结转政府信息公开申请数量</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hMerge="1">
                  <a:tcPr>
                    <a:lnT w="9525">
                      <a:solidFill>
                        <a:srgbClr val="93C5E1"/>
                      </a:solidFill>
                      <a:prstDash val="dash"/>
                    </a:lnT>
                    <a:lnB w="9525">
                      <a:solidFill>
                        <a:srgbClr val="93C5E1"/>
                      </a:solidFill>
                      <a:prstDash val="dash"/>
                    </a:lnB>
                  </a:tcPr>
                </a:tc>
                <a:tc hMerge="1">
                  <a:tcPr>
                    <a:lnR w="9525">
                      <a:solidFill>
                        <a:srgbClr val="93C5E1"/>
                      </a:solidFill>
                      <a:prstDash val="dash"/>
                    </a:lnR>
                    <a:lnT w="9525">
                      <a:solidFill>
                        <a:srgbClr val="93C5E1"/>
                      </a:solidFill>
                      <a:prstDash val="dash"/>
                    </a:lnT>
                    <a:lnB w="9525">
                      <a:solidFill>
                        <a:srgbClr val="93C5E1"/>
                      </a:solidFill>
                      <a:prstDash val="dash"/>
                    </a:lnB>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685">
                <a:tc rowSpan="13">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三、本年度办理结果</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gridSpan="2">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（一）予以公开</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hMerge="1">
                  <a:tcPr>
                    <a:lnR w="9525">
                      <a:solidFill>
                        <a:srgbClr val="93C5E1"/>
                      </a:solidFill>
                      <a:prstDash val="dash"/>
                    </a:lnR>
                    <a:lnT w="9525">
                      <a:solidFill>
                        <a:srgbClr val="93C5E1"/>
                      </a:solidFill>
                      <a:prstDash val="dash"/>
                    </a:lnT>
                    <a:lnB w="9525">
                      <a:solidFill>
                        <a:srgbClr val="93C5E1"/>
                      </a:solidFill>
                      <a:prstDash val="dash"/>
                    </a:lnB>
                  </a:tcPr>
                </a:tc>
                <a:tc>
                  <a:txBody>
                    <a:bodyPr/>
                    <a:p>
                      <a:pPr algn="l">
                        <a:lnSpc>
                          <a:spcPct val="120000"/>
                        </a:lnSpc>
                        <a:spcBef>
                          <a:spcPts val="0"/>
                        </a:spcBef>
                        <a:spcAft>
                          <a:spcPts val="0"/>
                        </a:spcAft>
                        <a:buNone/>
                      </a:pPr>
                      <a:r>
                        <a:rPr lang="en-US" altLang="en-US" sz="800" b="1" spc="60">
                          <a:solidFill>
                            <a:schemeClr val="tx1"/>
                          </a:solidFill>
                          <a:latin typeface="微软雅黑" panose="020B0503020204020204" charset="-122"/>
                          <a:ea typeface="微软雅黑" panose="020B0503020204020204" charset="-122"/>
                        </a:rPr>
                        <a:t>4</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altLang="en-US" sz="800" b="1" spc="60">
                          <a:solidFill>
                            <a:schemeClr val="tx1"/>
                          </a:solidFill>
                          <a:latin typeface="微软雅黑" panose="020B0503020204020204" charset="-122"/>
                          <a:ea typeface="微软雅黑" panose="020B0503020204020204" charset="-122"/>
                        </a:rPr>
                        <a:t>4</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050">
                <a:tc vMerge="1">
                  <a:tcPr>
                    <a:lnL w="9525">
                      <a:solidFill>
                        <a:srgbClr val="93C5E1"/>
                      </a:solidFill>
                      <a:prstDash val="dash"/>
                    </a:lnL>
                    <a:lnR w="9525">
                      <a:solidFill>
                        <a:srgbClr val="93C5E1"/>
                      </a:solidFill>
                      <a:prstDash val="dash"/>
                    </a:lnR>
                  </a:tcPr>
                </a:tc>
                <a:tc gridSpan="2">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（二）部分公开（区分处理的，只计这一情形，不计其他情形）</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hMerge="1">
                  <a:tcPr>
                    <a:lnR w="9525">
                      <a:solidFill>
                        <a:srgbClr val="93C5E1"/>
                      </a:solidFill>
                      <a:prstDash val="dash"/>
                    </a:lnR>
                    <a:lnT w="9525">
                      <a:solidFill>
                        <a:srgbClr val="93C5E1"/>
                      </a:solidFill>
                      <a:prstDash val="dash"/>
                    </a:lnT>
                    <a:lnB w="9525">
                      <a:solidFill>
                        <a:srgbClr val="93C5E1"/>
                      </a:solidFill>
                      <a:prstDash val="dash"/>
                    </a:lnB>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685">
                <a:tc vMerge="1">
                  <a:tcPr>
                    <a:lnL w="9525">
                      <a:solidFill>
                        <a:srgbClr val="93C5E1"/>
                      </a:solidFill>
                      <a:prstDash val="dash"/>
                    </a:lnL>
                    <a:lnR w="9525">
                      <a:solidFill>
                        <a:srgbClr val="93C5E1"/>
                      </a:solidFill>
                      <a:prstDash val="dash"/>
                    </a:lnR>
                  </a:tcPr>
                </a:tc>
                <a:tc rowSpan="8">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（三）不予公开</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cs typeface="微软雅黑" panose="020B0503020204020204" charset="-122"/>
                        </a:rPr>
                        <a:t>1.属于国家秘密</a:t>
                      </a:r>
                      <a:endParaRPr lang="en-US" altLang="en-US" sz="800" b="1" spc="60">
                        <a:solidFill>
                          <a:schemeClr val="tx1"/>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685">
                <a:tc vMerge="1">
                  <a:tcPr>
                    <a:lnL w="9525">
                      <a:solidFill>
                        <a:srgbClr val="93C5E1"/>
                      </a:solidFill>
                      <a:prstDash val="dash"/>
                    </a:lnL>
                    <a:lnR w="9525">
                      <a:solidFill>
                        <a:srgbClr val="93C5E1"/>
                      </a:solidFill>
                      <a:prstDash val="dash"/>
                    </a:lnR>
                  </a:tcPr>
                </a:tc>
                <a:tc vMerge="1">
                  <a:tcPr>
                    <a:lnL w="9525">
                      <a:solidFill>
                        <a:srgbClr val="93C5E1"/>
                      </a:solidFill>
                      <a:prstDash val="dash"/>
                    </a:lnL>
                    <a:lnR w="9525">
                      <a:solidFill>
                        <a:srgbClr val="93C5E1"/>
                      </a:solidFill>
                      <a:prstDash val="dash"/>
                    </a:lnR>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cs typeface="微软雅黑" panose="020B0503020204020204" charset="-122"/>
                        </a:rPr>
                        <a:t>2.其他法律行政法规禁止公开</a:t>
                      </a:r>
                      <a:endParaRPr lang="en-US" altLang="en-US" sz="800" b="1" spc="60">
                        <a:solidFill>
                          <a:schemeClr val="tx1"/>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050">
                <a:tc vMerge="1">
                  <a:tcPr>
                    <a:lnL w="9525">
                      <a:solidFill>
                        <a:srgbClr val="93C5E1"/>
                      </a:solidFill>
                      <a:prstDash val="dash"/>
                    </a:lnL>
                    <a:lnR w="9525">
                      <a:solidFill>
                        <a:srgbClr val="93C5E1"/>
                      </a:solidFill>
                      <a:prstDash val="dash"/>
                    </a:lnR>
                  </a:tcPr>
                </a:tc>
                <a:tc vMerge="1">
                  <a:tcPr>
                    <a:lnL w="9525">
                      <a:solidFill>
                        <a:srgbClr val="93C5E1"/>
                      </a:solidFill>
                      <a:prstDash val="dash"/>
                    </a:lnL>
                    <a:lnR w="9525">
                      <a:solidFill>
                        <a:srgbClr val="93C5E1"/>
                      </a:solidFill>
                      <a:prstDash val="dash"/>
                    </a:lnR>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cs typeface="微软雅黑" panose="020B0503020204020204" charset="-122"/>
                        </a:rPr>
                        <a:t>3.危及“三安全一稳定”</a:t>
                      </a:r>
                      <a:endParaRPr lang="en-US" altLang="en-US" sz="800" b="1" spc="60">
                        <a:solidFill>
                          <a:schemeClr val="tx1"/>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685">
                <a:tc vMerge="1">
                  <a:tcPr>
                    <a:lnL w="9525">
                      <a:solidFill>
                        <a:srgbClr val="93C5E1"/>
                      </a:solidFill>
                      <a:prstDash val="dash"/>
                    </a:lnL>
                    <a:lnR w="9525">
                      <a:solidFill>
                        <a:srgbClr val="93C5E1"/>
                      </a:solidFill>
                      <a:prstDash val="dash"/>
                    </a:lnR>
                  </a:tcPr>
                </a:tc>
                <a:tc vMerge="1">
                  <a:tcPr>
                    <a:lnL w="9525">
                      <a:solidFill>
                        <a:srgbClr val="93C5E1"/>
                      </a:solidFill>
                      <a:prstDash val="dash"/>
                    </a:lnL>
                    <a:lnR w="9525">
                      <a:solidFill>
                        <a:srgbClr val="93C5E1"/>
                      </a:solidFill>
                      <a:prstDash val="dash"/>
                    </a:lnR>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cs typeface="微软雅黑" panose="020B0503020204020204" charset="-122"/>
                        </a:rPr>
                        <a:t>4.保护第三方合法权益</a:t>
                      </a:r>
                      <a:endParaRPr lang="en-US" altLang="en-US" sz="800" b="1" spc="60">
                        <a:solidFill>
                          <a:schemeClr val="tx1"/>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685">
                <a:tc vMerge="1">
                  <a:tcPr>
                    <a:lnL w="9525">
                      <a:solidFill>
                        <a:srgbClr val="93C5E1"/>
                      </a:solidFill>
                      <a:prstDash val="dash"/>
                    </a:lnL>
                    <a:lnR w="9525">
                      <a:solidFill>
                        <a:srgbClr val="93C5E1"/>
                      </a:solidFill>
                      <a:prstDash val="dash"/>
                    </a:lnR>
                  </a:tcPr>
                </a:tc>
                <a:tc vMerge="1">
                  <a:tcPr>
                    <a:lnL w="9525">
                      <a:solidFill>
                        <a:srgbClr val="93C5E1"/>
                      </a:solidFill>
                      <a:prstDash val="dash"/>
                    </a:lnL>
                    <a:lnR w="9525">
                      <a:solidFill>
                        <a:srgbClr val="93C5E1"/>
                      </a:solidFill>
                      <a:prstDash val="dash"/>
                    </a:lnR>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cs typeface="微软雅黑" panose="020B0503020204020204" charset="-122"/>
                        </a:rPr>
                        <a:t>5.属于三类内部事务信息</a:t>
                      </a:r>
                      <a:endParaRPr lang="en-US" altLang="en-US" sz="800" b="1" spc="60">
                        <a:solidFill>
                          <a:schemeClr val="tx1"/>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96850">
                <a:tc vMerge="1">
                  <a:tcPr>
                    <a:lnL w="9525">
                      <a:solidFill>
                        <a:srgbClr val="93C5E1"/>
                      </a:solidFill>
                      <a:prstDash val="dash"/>
                    </a:lnL>
                    <a:lnR w="9525">
                      <a:solidFill>
                        <a:srgbClr val="93C5E1"/>
                      </a:solidFill>
                      <a:prstDash val="dash"/>
                    </a:lnR>
                  </a:tcPr>
                </a:tc>
                <a:tc vMerge="1">
                  <a:tcPr>
                    <a:lnL w="9525">
                      <a:solidFill>
                        <a:srgbClr val="93C5E1"/>
                      </a:solidFill>
                      <a:prstDash val="dash"/>
                    </a:lnL>
                    <a:lnR w="9525">
                      <a:solidFill>
                        <a:srgbClr val="93C5E1"/>
                      </a:solidFill>
                      <a:prstDash val="dash"/>
                    </a:lnR>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cs typeface="微软雅黑" panose="020B0503020204020204" charset="-122"/>
                        </a:rPr>
                        <a:t>6.属于四类过程性信息</a:t>
                      </a:r>
                      <a:endParaRPr lang="en-US" altLang="en-US" sz="800" b="1" spc="60">
                        <a:solidFill>
                          <a:schemeClr val="tx1"/>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685">
                <a:tc vMerge="1">
                  <a:tcPr>
                    <a:lnL w="9525">
                      <a:solidFill>
                        <a:srgbClr val="93C5E1"/>
                      </a:solidFill>
                      <a:prstDash val="dash"/>
                    </a:lnL>
                    <a:lnR w="9525">
                      <a:solidFill>
                        <a:srgbClr val="93C5E1"/>
                      </a:solidFill>
                      <a:prstDash val="dash"/>
                    </a:lnR>
                  </a:tcPr>
                </a:tc>
                <a:tc vMerge="1">
                  <a:tcPr>
                    <a:lnL w="9525">
                      <a:solidFill>
                        <a:srgbClr val="93C5E1"/>
                      </a:solidFill>
                      <a:prstDash val="dash"/>
                    </a:lnL>
                    <a:lnR w="9525">
                      <a:solidFill>
                        <a:srgbClr val="93C5E1"/>
                      </a:solidFill>
                      <a:prstDash val="dash"/>
                    </a:lnR>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cs typeface="微软雅黑" panose="020B0503020204020204" charset="-122"/>
                        </a:rPr>
                        <a:t>7.属于行政执法案卷</a:t>
                      </a:r>
                      <a:endParaRPr lang="en-US" altLang="en-US" sz="800" b="1" spc="60">
                        <a:solidFill>
                          <a:schemeClr val="tx1"/>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96850">
                <a:tc vMerge="1">
                  <a:tcPr>
                    <a:lnL w="9525">
                      <a:solidFill>
                        <a:srgbClr val="93C5E1"/>
                      </a:solidFill>
                      <a:prstDash val="dash"/>
                    </a:lnL>
                    <a:lnR w="9525">
                      <a:solidFill>
                        <a:srgbClr val="93C5E1"/>
                      </a:solidFill>
                      <a:prstDash val="dash"/>
                    </a:lnR>
                  </a:tcPr>
                </a:tc>
                <a:tc vMerge="1">
                  <a:tcPr>
                    <a:lnL w="9525">
                      <a:solidFill>
                        <a:srgbClr val="93C5E1"/>
                      </a:solidFill>
                      <a:prstDash val="dash"/>
                    </a:lnL>
                    <a:lnR w="9525">
                      <a:solidFill>
                        <a:srgbClr val="93C5E1"/>
                      </a:solidFill>
                      <a:prstDash val="dash"/>
                    </a:lnR>
                    <a:lnB w="9525">
                      <a:solidFill>
                        <a:srgbClr val="93C5E1"/>
                      </a:solidFill>
                      <a:prstDash val="dash"/>
                    </a:lnB>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cs typeface="微软雅黑" panose="020B0503020204020204" charset="-122"/>
                        </a:rPr>
                        <a:t>8.属于行政查询事项</a:t>
                      </a:r>
                      <a:endParaRPr lang="en-US" altLang="en-US" sz="800" b="1" spc="60">
                        <a:solidFill>
                          <a:schemeClr val="tx1"/>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685">
                <a:tc vMerge="1">
                  <a:tcPr>
                    <a:lnL w="9525">
                      <a:solidFill>
                        <a:srgbClr val="93C5E1"/>
                      </a:solidFill>
                      <a:prstDash val="dash"/>
                    </a:lnL>
                    <a:lnR w="9525">
                      <a:solidFill>
                        <a:srgbClr val="93C5E1"/>
                      </a:solidFill>
                      <a:prstDash val="dash"/>
                    </a:lnR>
                  </a:tcPr>
                </a:tc>
                <a:tc rowSpan="3">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（四）无法提供</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cs typeface="微软雅黑" panose="020B0503020204020204" charset="-122"/>
                        </a:rPr>
                        <a:t>1.本机关不掌握相关政府信息</a:t>
                      </a:r>
                      <a:endParaRPr lang="en-US" altLang="en-US" sz="800" b="1" spc="60">
                        <a:solidFill>
                          <a:schemeClr val="tx1"/>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alt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050">
                <a:tc vMerge="1">
                  <a:tcPr>
                    <a:lnL w="9525">
                      <a:solidFill>
                        <a:srgbClr val="93C5E1"/>
                      </a:solidFill>
                      <a:prstDash val="dash"/>
                    </a:lnL>
                    <a:lnR w="9525">
                      <a:solidFill>
                        <a:srgbClr val="93C5E1"/>
                      </a:solidFill>
                      <a:prstDash val="dash"/>
                    </a:lnR>
                  </a:tcPr>
                </a:tc>
                <a:tc vMerge="1">
                  <a:tcPr>
                    <a:lnL w="9525">
                      <a:solidFill>
                        <a:srgbClr val="93C5E1"/>
                      </a:solidFill>
                      <a:prstDash val="dash"/>
                    </a:lnL>
                    <a:lnR w="9525">
                      <a:solidFill>
                        <a:srgbClr val="93C5E1"/>
                      </a:solidFill>
                      <a:prstDash val="dash"/>
                    </a:lnR>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cs typeface="微软雅黑" panose="020B0503020204020204" charset="-122"/>
                        </a:rPr>
                        <a:t>2.没有现成信息需要另行制作</a:t>
                      </a:r>
                      <a:endParaRPr lang="en-US" altLang="en-US" sz="800" b="1" spc="60">
                        <a:solidFill>
                          <a:schemeClr val="tx1"/>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685">
                <a:tc vMerge="1">
                  <a:tcPr>
                    <a:lnL w="9525">
                      <a:solidFill>
                        <a:srgbClr val="93C5E1"/>
                      </a:solidFill>
                      <a:prstDash val="dash"/>
                    </a:lnL>
                    <a:lnR w="9525">
                      <a:solidFill>
                        <a:srgbClr val="93C5E1"/>
                      </a:solidFill>
                      <a:prstDash val="dash"/>
                    </a:lnR>
                    <a:lnB w="9525">
                      <a:solidFill>
                        <a:srgbClr val="93C5E1"/>
                      </a:solidFill>
                      <a:prstDash val="dash"/>
                    </a:lnB>
                  </a:tcPr>
                </a:tc>
                <a:tc vMerge="1">
                  <a:tcPr>
                    <a:lnL w="9525">
                      <a:solidFill>
                        <a:srgbClr val="93C5E1"/>
                      </a:solidFill>
                      <a:prstDash val="dash"/>
                    </a:lnL>
                    <a:lnR w="9525">
                      <a:solidFill>
                        <a:srgbClr val="93C5E1"/>
                      </a:solidFill>
                      <a:prstDash val="dash"/>
                    </a:lnR>
                    <a:lnB w="9525">
                      <a:solidFill>
                        <a:srgbClr val="93C5E1"/>
                      </a:solidFill>
                      <a:prstDash val="dash"/>
                    </a:lnB>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cs typeface="微软雅黑" panose="020B0503020204020204" charset="-122"/>
                        </a:rPr>
                        <a:t>3.补正后申请内容仍不明确</a:t>
                      </a:r>
                      <a:endParaRPr lang="en-US" altLang="en-US" sz="800" b="1" spc="60">
                        <a:solidFill>
                          <a:schemeClr val="tx1"/>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685">
                <a:tc rowSpan="9">
                  <a:txBody>
                    <a:bodyPr/>
                    <a:p>
                      <a:pPr algn="ctr">
                        <a:lnSpc>
                          <a:spcPct val="120000"/>
                        </a:lnSpc>
                        <a:spcBef>
                          <a:spcPts val="0"/>
                        </a:spcBef>
                        <a:spcAft>
                          <a:spcPts val="0"/>
                        </a:spcAft>
                        <a:buNone/>
                      </a:pP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rowSpan="5">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（五）不予处理</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cs typeface="微软雅黑" panose="020B0503020204020204" charset="-122"/>
                        </a:rPr>
                        <a:t>1.信访举报投诉类申请</a:t>
                      </a:r>
                      <a:endParaRPr lang="en-US" altLang="en-US" sz="800" b="1" spc="60">
                        <a:solidFill>
                          <a:schemeClr val="tx1"/>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050">
                <a:tc vMerge="1">
                  <a:tcPr>
                    <a:lnL w="9525">
                      <a:solidFill>
                        <a:srgbClr val="93C5E1"/>
                      </a:solidFill>
                      <a:prstDash val="dash"/>
                    </a:lnL>
                    <a:lnR w="9525">
                      <a:solidFill>
                        <a:srgbClr val="93C5E1"/>
                      </a:solidFill>
                      <a:prstDash val="dash"/>
                    </a:lnR>
                  </a:tcPr>
                </a:tc>
                <a:tc vMerge="1">
                  <a:tcPr>
                    <a:lnL w="9525">
                      <a:solidFill>
                        <a:srgbClr val="93C5E1"/>
                      </a:solidFill>
                      <a:prstDash val="dash"/>
                    </a:lnL>
                    <a:lnR w="9525">
                      <a:solidFill>
                        <a:srgbClr val="93C5E1"/>
                      </a:solidFill>
                      <a:prstDash val="dash"/>
                    </a:lnR>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cs typeface="微软雅黑" panose="020B0503020204020204" charset="-122"/>
                        </a:rPr>
                        <a:t>2.重复申请</a:t>
                      </a:r>
                      <a:endParaRPr lang="en-US" altLang="en-US" sz="800" b="1" spc="60">
                        <a:solidFill>
                          <a:schemeClr val="tx1"/>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685">
                <a:tc vMerge="1">
                  <a:tcPr>
                    <a:lnL w="9525">
                      <a:solidFill>
                        <a:srgbClr val="93C5E1"/>
                      </a:solidFill>
                      <a:prstDash val="dash"/>
                    </a:lnL>
                    <a:lnR w="9525">
                      <a:solidFill>
                        <a:srgbClr val="93C5E1"/>
                      </a:solidFill>
                      <a:prstDash val="dash"/>
                    </a:lnR>
                  </a:tcPr>
                </a:tc>
                <a:tc vMerge="1">
                  <a:tcPr>
                    <a:lnL w="9525">
                      <a:solidFill>
                        <a:srgbClr val="93C5E1"/>
                      </a:solidFill>
                      <a:prstDash val="dash"/>
                    </a:lnL>
                    <a:lnR w="9525">
                      <a:solidFill>
                        <a:srgbClr val="93C5E1"/>
                      </a:solidFill>
                      <a:prstDash val="dash"/>
                    </a:lnR>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cs typeface="微软雅黑" panose="020B0503020204020204" charset="-122"/>
                        </a:rPr>
                        <a:t>3.要求提供公开出版物</a:t>
                      </a:r>
                      <a:endParaRPr lang="en-US" altLang="en-US" sz="800" b="1" spc="60">
                        <a:solidFill>
                          <a:schemeClr val="tx1"/>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685">
                <a:tc vMerge="1">
                  <a:tcPr>
                    <a:lnL w="9525">
                      <a:solidFill>
                        <a:srgbClr val="93C5E1"/>
                      </a:solidFill>
                      <a:prstDash val="dash"/>
                    </a:lnL>
                    <a:lnR w="9525">
                      <a:solidFill>
                        <a:srgbClr val="93C5E1"/>
                      </a:solidFill>
                      <a:prstDash val="dash"/>
                    </a:lnR>
                  </a:tcPr>
                </a:tc>
                <a:tc vMerge="1">
                  <a:tcPr>
                    <a:lnL w="9525">
                      <a:solidFill>
                        <a:srgbClr val="93C5E1"/>
                      </a:solidFill>
                      <a:prstDash val="dash"/>
                    </a:lnL>
                    <a:lnR w="9525">
                      <a:solidFill>
                        <a:srgbClr val="93C5E1"/>
                      </a:solidFill>
                      <a:prstDash val="dash"/>
                    </a:lnR>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cs typeface="微软雅黑" panose="020B0503020204020204" charset="-122"/>
                        </a:rPr>
                        <a:t>4.无正当理由大量反复申请</a:t>
                      </a:r>
                      <a:endParaRPr lang="en-US" altLang="en-US" sz="800" b="1" spc="60">
                        <a:solidFill>
                          <a:schemeClr val="tx1"/>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050">
                <a:tc vMerge="1">
                  <a:tcPr>
                    <a:lnL w="9525">
                      <a:solidFill>
                        <a:srgbClr val="93C5E1"/>
                      </a:solidFill>
                      <a:prstDash val="dash"/>
                    </a:lnL>
                    <a:lnR w="9525">
                      <a:solidFill>
                        <a:srgbClr val="93C5E1"/>
                      </a:solidFill>
                      <a:prstDash val="dash"/>
                    </a:lnR>
                  </a:tcPr>
                </a:tc>
                <a:tc vMerge="1">
                  <a:tcPr>
                    <a:lnL w="9525">
                      <a:solidFill>
                        <a:srgbClr val="93C5E1"/>
                      </a:solidFill>
                      <a:prstDash val="dash"/>
                    </a:lnL>
                    <a:lnR w="9525">
                      <a:solidFill>
                        <a:srgbClr val="93C5E1"/>
                      </a:solidFill>
                      <a:prstDash val="dash"/>
                    </a:lnR>
                    <a:lnB w="9525">
                      <a:solidFill>
                        <a:srgbClr val="93C5E1"/>
                      </a:solidFill>
                      <a:prstDash val="dash"/>
                    </a:lnB>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cs typeface="微软雅黑" panose="020B0503020204020204" charset="-122"/>
                        </a:rPr>
                        <a:t>5.要求行政机关确认或重新出具已获取信息</a:t>
                      </a:r>
                      <a:endParaRPr lang="en-US" altLang="en-US" sz="800" b="1" spc="60">
                        <a:solidFill>
                          <a:schemeClr val="tx1"/>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685">
                <a:tc vMerge="1">
                  <a:tcPr>
                    <a:lnL w="9525">
                      <a:solidFill>
                        <a:srgbClr val="93C5E1"/>
                      </a:solidFill>
                      <a:prstDash val="dash"/>
                    </a:lnL>
                    <a:lnR w="9525">
                      <a:solidFill>
                        <a:srgbClr val="93C5E1"/>
                      </a:solidFill>
                      <a:prstDash val="dash"/>
                    </a:lnR>
                  </a:tcPr>
                </a:tc>
                <a:tc rowSpan="3">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（六）其他处理</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cs typeface="微软雅黑" panose="020B0503020204020204" charset="-122"/>
                        </a:rPr>
                        <a:t>1.申请人无正当理由逾期不补正、行政机关不再处理其政府信息公开申请</a:t>
                      </a:r>
                      <a:endParaRPr lang="en-US" altLang="en-US" sz="800" b="1" spc="60">
                        <a:solidFill>
                          <a:schemeClr val="tx1"/>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685">
                <a:tc vMerge="1">
                  <a:tcPr>
                    <a:lnL w="9525">
                      <a:solidFill>
                        <a:srgbClr val="93C5E1"/>
                      </a:solidFill>
                      <a:prstDash val="dash"/>
                    </a:lnL>
                    <a:lnR w="9525">
                      <a:solidFill>
                        <a:srgbClr val="93C5E1"/>
                      </a:solidFill>
                      <a:prstDash val="dash"/>
                    </a:lnR>
                  </a:tcPr>
                </a:tc>
                <a:tc vMerge="1">
                  <a:tcPr>
                    <a:lnL w="9525">
                      <a:solidFill>
                        <a:srgbClr val="93C5E1"/>
                      </a:solidFill>
                      <a:prstDash val="dash"/>
                    </a:lnL>
                    <a:lnR w="9525">
                      <a:solidFill>
                        <a:srgbClr val="93C5E1"/>
                      </a:solidFill>
                      <a:prstDash val="dash"/>
                    </a:lnR>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cs typeface="微软雅黑" panose="020B0503020204020204" charset="-122"/>
                        </a:rPr>
                        <a:t>2.申请人逾期未按收费通知要求缴纳费用、行政机关不再处理其政府信息公开申请</a:t>
                      </a:r>
                      <a:endParaRPr lang="en-US" altLang="en-US" sz="800" b="1" spc="60">
                        <a:solidFill>
                          <a:schemeClr val="tx1"/>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685">
                <a:tc vMerge="1">
                  <a:tcPr>
                    <a:lnL w="9525">
                      <a:solidFill>
                        <a:srgbClr val="93C5E1"/>
                      </a:solidFill>
                      <a:prstDash val="dash"/>
                    </a:lnL>
                    <a:lnR w="9525">
                      <a:solidFill>
                        <a:srgbClr val="93C5E1"/>
                      </a:solidFill>
                      <a:prstDash val="dash"/>
                    </a:lnR>
                  </a:tcPr>
                </a:tc>
                <a:tc vMerge="1">
                  <a:tcPr>
                    <a:lnL w="9525">
                      <a:solidFill>
                        <a:srgbClr val="93C5E1"/>
                      </a:solidFill>
                      <a:prstDash val="dash"/>
                    </a:lnL>
                    <a:lnR w="9525">
                      <a:solidFill>
                        <a:srgbClr val="93C5E1"/>
                      </a:solidFill>
                      <a:prstDash val="dash"/>
                    </a:lnR>
                    <a:lnB w="9525">
                      <a:solidFill>
                        <a:srgbClr val="93C5E1"/>
                      </a:solidFill>
                      <a:prstDash val="dash"/>
                    </a:lnB>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cs typeface="微软雅黑" panose="020B0503020204020204" charset="-122"/>
                        </a:rPr>
                        <a:t>3.其他</a:t>
                      </a:r>
                      <a:endParaRPr lang="en-US" altLang="en-US" sz="800" b="1" spc="60">
                        <a:solidFill>
                          <a:schemeClr val="tx1"/>
                        </a:solidFill>
                        <a:latin typeface="微软雅黑" panose="020B0503020204020204" charset="-122"/>
                        <a:ea typeface="微软雅黑" panose="020B0503020204020204" charset="-122"/>
                        <a:cs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050">
                <a:tc vMerge="1">
                  <a:tcPr>
                    <a:lnL w="9525">
                      <a:solidFill>
                        <a:srgbClr val="93C5E1"/>
                      </a:solidFill>
                      <a:prstDash val="dash"/>
                    </a:lnL>
                    <a:lnR w="9525">
                      <a:solidFill>
                        <a:srgbClr val="93C5E1"/>
                      </a:solidFill>
                      <a:prstDash val="dash"/>
                    </a:lnR>
                    <a:lnB w="9525">
                      <a:solidFill>
                        <a:srgbClr val="93C5E1"/>
                      </a:solidFill>
                      <a:prstDash val="dash"/>
                    </a:lnB>
                  </a:tcPr>
                </a:tc>
                <a:tc gridSpan="2">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（七）总计</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hMerge="1">
                  <a:tcPr>
                    <a:lnR w="9525">
                      <a:solidFill>
                        <a:srgbClr val="93C5E1"/>
                      </a:solidFill>
                      <a:prstDash val="dash"/>
                    </a:lnR>
                    <a:lnT w="9525">
                      <a:solidFill>
                        <a:srgbClr val="93C5E1"/>
                      </a:solidFill>
                      <a:prstDash val="dash"/>
                    </a:lnT>
                    <a:lnB w="9525">
                      <a:solidFill>
                        <a:srgbClr val="93C5E1"/>
                      </a:solidFill>
                      <a:prstDash val="dash"/>
                    </a:lnB>
                  </a:tcPr>
                </a:tc>
                <a:tc>
                  <a:txBody>
                    <a:bodyPr/>
                    <a:p>
                      <a:pPr algn="l">
                        <a:lnSpc>
                          <a:spcPct val="120000"/>
                        </a:lnSpc>
                        <a:spcBef>
                          <a:spcPts val="0"/>
                        </a:spcBef>
                        <a:spcAft>
                          <a:spcPts val="0"/>
                        </a:spcAft>
                        <a:buNone/>
                      </a:pPr>
                      <a:r>
                        <a:rPr lang="en-US" altLang="en-US" sz="800" b="1" spc="60">
                          <a:solidFill>
                            <a:schemeClr val="tx1"/>
                          </a:solidFill>
                          <a:latin typeface="微软雅黑" panose="020B0503020204020204" charset="-122"/>
                          <a:ea typeface="微软雅黑" panose="020B0503020204020204" charset="-122"/>
                        </a:rPr>
                        <a:t>4</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altLang="en-US" sz="800" b="1" spc="60">
                          <a:solidFill>
                            <a:schemeClr val="tx1"/>
                          </a:solidFill>
                          <a:latin typeface="微软雅黑" panose="020B0503020204020204" charset="-122"/>
                          <a:ea typeface="微软雅黑" panose="020B0503020204020204" charset="-122"/>
                        </a:rPr>
                        <a:t>4</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146685">
                <a:tc gridSpan="3">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四、结转下年度继续办理</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hMerge="1">
                  <a:tcPr>
                    <a:lnT w="9525">
                      <a:solidFill>
                        <a:srgbClr val="93C5E1"/>
                      </a:solidFill>
                      <a:prstDash val="dash"/>
                    </a:lnT>
                    <a:lnB w="9525">
                      <a:solidFill>
                        <a:srgbClr val="93C5E1"/>
                      </a:solidFill>
                      <a:prstDash val="dash"/>
                    </a:lnB>
                  </a:tcPr>
                </a:tc>
                <a:tc hMerge="1">
                  <a:tcPr>
                    <a:lnR w="9525">
                      <a:solidFill>
                        <a:srgbClr val="93C5E1"/>
                      </a:solidFill>
                      <a:prstDash val="dash"/>
                    </a:lnR>
                    <a:lnT w="9525">
                      <a:solidFill>
                        <a:srgbClr val="93C5E1"/>
                      </a:solidFill>
                      <a:prstDash val="dash"/>
                    </a:lnT>
                    <a:lnB w="9525">
                      <a:solidFill>
                        <a:srgbClr val="93C5E1"/>
                      </a:solidFill>
                      <a:prstDash val="dash"/>
                    </a:lnB>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l">
                        <a:lnSpc>
                          <a:spcPct val="120000"/>
                        </a:lnSpc>
                        <a:spcBef>
                          <a:spcPts val="0"/>
                        </a:spcBef>
                        <a:spcAft>
                          <a:spcPts val="0"/>
                        </a:spcAft>
                        <a:buNone/>
                      </a:pPr>
                      <a:r>
                        <a:rPr lang="en-US" sz="800" b="1" spc="60">
                          <a:solidFill>
                            <a:schemeClr val="tx1"/>
                          </a:solidFill>
                          <a:latin typeface="微软雅黑" panose="020B0503020204020204" charset="-122"/>
                          <a:ea typeface="微软雅黑" panose="020B0503020204020204" charset="-122"/>
                        </a:rPr>
                        <a:t>0</a:t>
                      </a:r>
                      <a:endParaRPr lang="en-US" altLang="en-US" sz="8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bl>
          </a:graphicData>
        </a:graphic>
      </p:graphicFrame>
    </p:spTree>
  </p:cSld>
  <p:clrMapOvr>
    <a:masterClrMapping/>
  </p:clrMapOvr>
  <p:transition spd="slow" advClick="0" advTm="2000">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 grpId="0"/>
      <p:bldP spid="123" grpId="0"/>
      <p:bldP spid="124" grpId="0"/>
      <p:bldP spid="12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组合 5"/>
          <p:cNvGrpSpPr/>
          <p:nvPr/>
        </p:nvGrpSpPr>
        <p:grpSpPr>
          <a:xfrm>
            <a:off x="0" y="6629400"/>
            <a:ext cx="12192000" cy="228600"/>
            <a:chOff x="0" y="6629400"/>
            <a:chExt cx="12192000" cy="228600"/>
          </a:xfrm>
        </p:grpSpPr>
        <p:grpSp>
          <p:nvGrpSpPr>
            <p:cNvPr id="7" name="组合 6"/>
            <p:cNvGrpSpPr/>
            <p:nvPr/>
          </p:nvGrpSpPr>
          <p:grpSpPr>
            <a:xfrm>
              <a:off x="0" y="6629400"/>
              <a:ext cx="6096000" cy="228600"/>
              <a:chOff x="0" y="6629400"/>
              <a:chExt cx="6822268" cy="228600"/>
            </a:xfrm>
          </p:grpSpPr>
          <p:sp>
            <p:nvSpPr>
              <p:cNvPr id="13" name="矩形 12"/>
              <p:cNvSpPr/>
              <p:nvPr/>
            </p:nvSpPr>
            <p:spPr>
              <a:xfrm>
                <a:off x="0" y="6629400"/>
                <a:ext cx="1705567" cy="228600"/>
              </a:xfrm>
              <a:prstGeom prst="rect">
                <a:avLst/>
              </a:prstGeom>
              <a:solidFill>
                <a:srgbClr val="FCC5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4" name="矩形 13"/>
              <p:cNvSpPr/>
              <p:nvPr/>
            </p:nvSpPr>
            <p:spPr>
              <a:xfrm>
                <a:off x="1705567" y="6629400"/>
                <a:ext cx="1705567" cy="228600"/>
              </a:xfrm>
              <a:prstGeom prst="rect">
                <a:avLst/>
              </a:prstGeom>
              <a:solidFill>
                <a:srgbClr val="35D1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5" name="矩形 14"/>
              <p:cNvSpPr/>
              <p:nvPr/>
            </p:nvSpPr>
            <p:spPr>
              <a:xfrm>
                <a:off x="3411134" y="6629400"/>
                <a:ext cx="1705567" cy="228600"/>
              </a:xfrm>
              <a:prstGeom prst="rect">
                <a:avLst/>
              </a:prstGeom>
              <a:solidFill>
                <a:srgbClr val="115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6" name="矩形 15"/>
              <p:cNvSpPr/>
              <p:nvPr/>
            </p:nvSpPr>
            <p:spPr>
              <a:xfrm>
                <a:off x="5116701" y="6629400"/>
                <a:ext cx="1705567" cy="228600"/>
              </a:xfrm>
              <a:prstGeom prst="rect">
                <a:avLst/>
              </a:prstGeom>
              <a:solidFill>
                <a:srgbClr val="554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grpSp>
        <p:grpSp>
          <p:nvGrpSpPr>
            <p:cNvPr id="8" name="组合 7"/>
            <p:cNvGrpSpPr/>
            <p:nvPr/>
          </p:nvGrpSpPr>
          <p:grpSpPr>
            <a:xfrm>
              <a:off x="6096000" y="6629400"/>
              <a:ext cx="6096000" cy="228600"/>
              <a:chOff x="0" y="6629400"/>
              <a:chExt cx="6822268" cy="228600"/>
            </a:xfrm>
          </p:grpSpPr>
          <p:sp>
            <p:nvSpPr>
              <p:cNvPr id="9" name="矩形 8"/>
              <p:cNvSpPr/>
              <p:nvPr/>
            </p:nvSpPr>
            <p:spPr>
              <a:xfrm>
                <a:off x="0" y="6629400"/>
                <a:ext cx="1705567" cy="228600"/>
              </a:xfrm>
              <a:prstGeom prst="rect">
                <a:avLst/>
              </a:prstGeom>
              <a:solidFill>
                <a:srgbClr val="FCC5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0" name="矩形 9"/>
              <p:cNvSpPr/>
              <p:nvPr/>
            </p:nvSpPr>
            <p:spPr>
              <a:xfrm>
                <a:off x="1705567" y="6629400"/>
                <a:ext cx="1705567" cy="228600"/>
              </a:xfrm>
              <a:prstGeom prst="rect">
                <a:avLst/>
              </a:prstGeom>
              <a:solidFill>
                <a:srgbClr val="35D1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1" name="矩形 10"/>
              <p:cNvSpPr/>
              <p:nvPr/>
            </p:nvSpPr>
            <p:spPr>
              <a:xfrm>
                <a:off x="3411134" y="6629400"/>
                <a:ext cx="1705567" cy="228600"/>
              </a:xfrm>
              <a:prstGeom prst="rect">
                <a:avLst/>
              </a:prstGeom>
              <a:solidFill>
                <a:srgbClr val="115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sp>
            <p:nvSpPr>
              <p:cNvPr id="12" name="矩形 11"/>
              <p:cNvSpPr/>
              <p:nvPr/>
            </p:nvSpPr>
            <p:spPr>
              <a:xfrm>
                <a:off x="5116701" y="6629400"/>
                <a:ext cx="1705567" cy="228600"/>
              </a:xfrm>
              <a:prstGeom prst="rect">
                <a:avLst/>
              </a:prstGeom>
              <a:solidFill>
                <a:srgbClr val="554C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rgbClr val="FCC540"/>
                  </a:solidFill>
                  <a:effectLst/>
                  <a:uLnTx/>
                  <a:uFillTx/>
                  <a:latin typeface="Arial" panose="020B0604020202020204"/>
                  <a:ea typeface="微软雅黑" panose="020B0503020204020204" charset="-122"/>
                  <a:cs typeface="+mn-cs"/>
                </a:endParaRPr>
              </a:p>
            </p:txBody>
          </p:sp>
        </p:grpSp>
      </p:grpSp>
      <p:sp>
        <p:nvSpPr>
          <p:cNvPr id="122" name="TextBox 137"/>
          <p:cNvSpPr txBox="1"/>
          <p:nvPr/>
        </p:nvSpPr>
        <p:spPr>
          <a:xfrm>
            <a:off x="2664257" y="4906926"/>
            <a:ext cx="936596" cy="453545"/>
          </a:xfrm>
          <a:prstGeom prst="rect">
            <a:avLst/>
          </a:prstGeom>
          <a:noFill/>
        </p:spPr>
        <p:txBody>
          <a:bodyPr wrap="square" lIns="123149" tIns="61575" rIns="123149" bIns="61575"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40%</a:t>
            </a:r>
            <a:endParaRPr kumimoji="0" lang="zh-CN" altLang="en-US"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sp>
        <p:nvSpPr>
          <p:cNvPr id="123" name="TextBox 138"/>
          <p:cNvSpPr txBox="1"/>
          <p:nvPr/>
        </p:nvSpPr>
        <p:spPr>
          <a:xfrm>
            <a:off x="3541635" y="4906926"/>
            <a:ext cx="936596" cy="453545"/>
          </a:xfrm>
          <a:prstGeom prst="rect">
            <a:avLst/>
          </a:prstGeom>
          <a:noFill/>
        </p:spPr>
        <p:txBody>
          <a:bodyPr wrap="square" lIns="123149" tIns="61575" rIns="123149" bIns="61575"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65%</a:t>
            </a:r>
            <a:endParaRPr kumimoji="0" lang="zh-CN" altLang="en-US"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sp>
        <p:nvSpPr>
          <p:cNvPr id="124" name="TextBox 139"/>
          <p:cNvSpPr txBox="1"/>
          <p:nvPr/>
        </p:nvSpPr>
        <p:spPr>
          <a:xfrm>
            <a:off x="4408785" y="4906926"/>
            <a:ext cx="936596" cy="453545"/>
          </a:xfrm>
          <a:prstGeom prst="rect">
            <a:avLst/>
          </a:prstGeom>
          <a:noFill/>
        </p:spPr>
        <p:txBody>
          <a:bodyPr wrap="square" lIns="123149" tIns="61575" rIns="123149" bIns="61575"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50%</a:t>
            </a:r>
            <a:endParaRPr kumimoji="0" lang="zh-CN" altLang="en-US" sz="214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cxnSp>
        <p:nvCxnSpPr>
          <p:cNvPr id="4" name="Straight Connector 38"/>
          <p:cNvCxnSpPr/>
          <p:nvPr/>
        </p:nvCxnSpPr>
        <p:spPr bwMode="auto">
          <a:xfrm flipV="1">
            <a:off x="471074" y="703831"/>
            <a:ext cx="3657688" cy="3"/>
          </a:xfrm>
          <a:prstGeom prst="line">
            <a:avLst/>
          </a:prstGeom>
        </p:spPr>
        <p:style>
          <a:lnRef idx="2">
            <a:schemeClr val="accent3"/>
          </a:lnRef>
          <a:fillRef idx="0">
            <a:schemeClr val="accent3"/>
          </a:fillRef>
          <a:effectRef idx="1">
            <a:schemeClr val="accent3"/>
          </a:effectRef>
          <a:fontRef idx="minor">
            <a:schemeClr val="tx1"/>
          </a:fontRef>
        </p:style>
      </p:cxnSp>
      <p:sp>
        <p:nvSpPr>
          <p:cNvPr id="5" name="TextBox 135"/>
          <p:cNvSpPr txBox="1"/>
          <p:nvPr/>
        </p:nvSpPr>
        <p:spPr>
          <a:xfrm>
            <a:off x="375285" y="133985"/>
            <a:ext cx="5471160" cy="460375"/>
          </a:xfrm>
          <a:prstGeom prst="rect">
            <a:avLst/>
          </a:prstGeom>
          <a:noFill/>
        </p:spPr>
        <p:txBody>
          <a:bodyPr wrap="square" rtlCol="0">
            <a:spAutoFit/>
          </a:bodyPr>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b="1" i="0" u="none" strike="noStrike" kern="1200" cap="none" spc="0" normalizeH="0" baseline="0" noProof="0" dirty="0">
                <a:ln>
                  <a:noFill/>
                </a:ln>
                <a:solidFill>
                  <a:srgbClr val="115686"/>
                </a:solidFill>
                <a:effectLst/>
                <a:uLnTx/>
                <a:uFillTx/>
                <a:latin typeface="微软雅黑" panose="020B0503020204020204" charset="-122"/>
                <a:ea typeface="微软雅黑" panose="020B0503020204020204" charset="-122"/>
                <a:cs typeface="+mn-cs"/>
              </a:rPr>
              <a:t>四、政府信息公开行政复议、行政诉讼情况</a:t>
            </a:r>
            <a:r>
              <a:rPr kumimoji="0" lang="zh-CN" altLang="en-US" sz="2400" b="1" i="0" u="none" strike="noStrike" kern="1200" cap="none" spc="0" normalizeH="0" baseline="0" noProof="0" dirty="0">
                <a:ln>
                  <a:noFill/>
                </a:ln>
                <a:solidFill>
                  <a:srgbClr val="115686"/>
                </a:solidFill>
                <a:effectLst/>
                <a:uLnTx/>
                <a:uFillTx/>
                <a:latin typeface="微软雅黑" panose="020B0503020204020204" charset="-122"/>
                <a:ea typeface="微软雅黑" panose="020B0503020204020204" charset="-122"/>
                <a:cs typeface="+mn-cs"/>
              </a:rPr>
              <a:t>  </a:t>
            </a:r>
            <a:endParaRPr kumimoji="0" lang="zh-CN" altLang="en-US" sz="2400" b="1" i="0" u="none" strike="noStrike" kern="1200" cap="none" spc="0" normalizeH="0" baseline="0" noProof="0" dirty="0">
              <a:ln>
                <a:noFill/>
              </a:ln>
              <a:solidFill>
                <a:prstClr val="black">
                  <a:lumMod val="75000"/>
                  <a:lumOff val="25000"/>
                </a:prstClr>
              </a:solidFill>
              <a:effectLst/>
              <a:uLnTx/>
              <a:uFillTx/>
              <a:latin typeface="微软雅黑" panose="020B0503020204020204" charset="-122"/>
              <a:ea typeface="微软雅黑" panose="020B0503020204020204" charset="-122"/>
              <a:cs typeface="+mn-cs"/>
            </a:endParaRPr>
          </a:p>
        </p:txBody>
      </p:sp>
      <p:graphicFrame>
        <p:nvGraphicFramePr>
          <p:cNvPr id="2" name="表格 1"/>
          <p:cNvGraphicFramePr/>
          <p:nvPr>
            <p:custDataLst>
              <p:tags r:id="rId1"/>
            </p:custDataLst>
          </p:nvPr>
        </p:nvGraphicFramePr>
        <p:xfrm>
          <a:off x="946150" y="1470025"/>
          <a:ext cx="10206990" cy="1683385"/>
        </p:xfrm>
        <a:graphic>
          <a:graphicData uri="http://schemas.openxmlformats.org/drawingml/2006/table">
            <a:tbl>
              <a:tblPr firstRow="1" bandRow="1">
                <a:tableStyleId>{5940675A-B579-460E-94D1-54222C63F5DA}</a:tableStyleId>
              </a:tblPr>
              <a:tblGrid>
                <a:gridCol w="671195"/>
                <a:gridCol w="671195"/>
                <a:gridCol w="671195"/>
                <a:gridCol w="671195"/>
                <a:gridCol w="394970"/>
                <a:gridCol w="671830"/>
                <a:gridCol w="671195"/>
                <a:gridCol w="671195"/>
                <a:gridCol w="671830"/>
                <a:gridCol w="670560"/>
                <a:gridCol w="808990"/>
                <a:gridCol w="809625"/>
                <a:gridCol w="809625"/>
                <a:gridCol w="808990"/>
                <a:gridCol w="533400"/>
              </a:tblGrid>
              <a:tr h="424180">
                <a:tc gridSpan="5">
                  <a:txBody>
                    <a:bodyPr/>
                    <a:p>
                      <a:pPr algn="ctr">
                        <a:lnSpc>
                          <a:spcPct val="120000"/>
                        </a:lnSpc>
                        <a:spcBef>
                          <a:spcPts val="0"/>
                        </a:spcBef>
                        <a:spcAft>
                          <a:spcPts val="0"/>
                        </a:spcAft>
                        <a:buNone/>
                      </a:pPr>
                      <a:r>
                        <a:rPr lang="en-US" sz="1600" b="1" spc="60">
                          <a:solidFill>
                            <a:schemeClr val="tx1"/>
                          </a:solidFill>
                          <a:latin typeface="微软雅黑" panose="020B0503020204020204" charset="-122"/>
                          <a:ea typeface="微软雅黑" panose="020B0503020204020204" charset="-122"/>
                        </a:rPr>
                        <a:t>行政复议</a:t>
                      </a:r>
                      <a:endParaRPr lang="en-US" altLang="en-US" sz="16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R w="9525">
                      <a:solidFill>
                        <a:srgbClr val="93C5E1"/>
                      </a:solidFill>
                      <a:prstDash val="dash"/>
                    </a:lnR>
                    <a:lnT w="9525">
                      <a:solidFill>
                        <a:srgbClr val="93C5E1"/>
                      </a:solidFill>
                      <a:prstDash val="dash"/>
                    </a:lnT>
                    <a:lnB w="9525">
                      <a:solidFill>
                        <a:srgbClr val="93C5E1"/>
                      </a:solidFill>
                      <a:prstDash val="dash"/>
                    </a:lnB>
                  </a:tcPr>
                </a:tc>
                <a:tc gridSpan="10">
                  <a:txBody>
                    <a:bodyPr/>
                    <a:p>
                      <a:pPr algn="ctr">
                        <a:lnSpc>
                          <a:spcPct val="120000"/>
                        </a:lnSpc>
                        <a:spcBef>
                          <a:spcPts val="0"/>
                        </a:spcBef>
                        <a:spcAft>
                          <a:spcPts val="0"/>
                        </a:spcAft>
                        <a:buNone/>
                      </a:pPr>
                      <a:r>
                        <a:rPr lang="en-US" sz="1600" b="1" spc="60">
                          <a:solidFill>
                            <a:schemeClr val="tx1"/>
                          </a:solidFill>
                          <a:latin typeface="微软雅黑" panose="020B0503020204020204" charset="-122"/>
                          <a:ea typeface="微软雅黑" panose="020B0503020204020204" charset="-122"/>
                        </a:rPr>
                        <a:t>行政诉讼</a:t>
                      </a:r>
                      <a:endParaRPr lang="en-US" altLang="en-US" sz="16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R w="9525">
                      <a:solidFill>
                        <a:srgbClr val="93C5E1"/>
                      </a:solidFill>
                      <a:prstDash val="dash"/>
                    </a:lnR>
                    <a:lnT w="9525">
                      <a:solidFill>
                        <a:srgbClr val="93C5E1"/>
                      </a:solidFill>
                      <a:prstDash val="dash"/>
                    </a:lnT>
                    <a:lnB w="9525">
                      <a:solidFill>
                        <a:srgbClr val="93C5E1"/>
                      </a:solidFill>
                      <a:prstDash val="dash"/>
                    </a:lnB>
                  </a:tcPr>
                </a:tc>
              </a:tr>
              <a:tr h="424815">
                <a:tc rowSpan="2">
                  <a:txBody>
                    <a:bodyPr/>
                    <a:p>
                      <a:pPr algn="ctr">
                        <a:lnSpc>
                          <a:spcPct val="120000"/>
                        </a:lnSpc>
                        <a:spcBef>
                          <a:spcPts val="0"/>
                        </a:spcBef>
                        <a:spcAft>
                          <a:spcPts val="0"/>
                        </a:spcAft>
                        <a:buNone/>
                      </a:pPr>
                      <a:r>
                        <a:rPr lang="en-US" sz="1600" b="1" spc="60">
                          <a:solidFill>
                            <a:schemeClr val="tx1"/>
                          </a:solidFill>
                          <a:latin typeface="微软雅黑" panose="020B0503020204020204" charset="-122"/>
                          <a:ea typeface="微软雅黑" panose="020B0503020204020204" charset="-122"/>
                        </a:rPr>
                        <a:t>结果维持</a:t>
                      </a:r>
                      <a:endParaRPr lang="en-US" altLang="en-US" sz="16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rowSpan="2">
                  <a:txBody>
                    <a:bodyPr/>
                    <a:p>
                      <a:pPr algn="ctr">
                        <a:lnSpc>
                          <a:spcPct val="120000"/>
                        </a:lnSpc>
                        <a:spcBef>
                          <a:spcPts val="0"/>
                        </a:spcBef>
                        <a:spcAft>
                          <a:spcPts val="0"/>
                        </a:spcAft>
                        <a:buNone/>
                      </a:pPr>
                      <a:r>
                        <a:rPr lang="en-US" sz="1600" b="1" spc="60">
                          <a:solidFill>
                            <a:schemeClr val="tx1"/>
                          </a:solidFill>
                          <a:latin typeface="微软雅黑" panose="020B0503020204020204" charset="-122"/>
                          <a:ea typeface="微软雅黑" panose="020B0503020204020204" charset="-122"/>
                        </a:rPr>
                        <a:t>结果纠正</a:t>
                      </a:r>
                      <a:endParaRPr lang="en-US" altLang="en-US" sz="16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rowSpan="2">
                  <a:txBody>
                    <a:bodyPr/>
                    <a:p>
                      <a:pPr algn="ctr">
                        <a:lnSpc>
                          <a:spcPct val="120000"/>
                        </a:lnSpc>
                        <a:spcBef>
                          <a:spcPts val="0"/>
                        </a:spcBef>
                        <a:spcAft>
                          <a:spcPts val="0"/>
                        </a:spcAft>
                        <a:buNone/>
                      </a:pPr>
                      <a:r>
                        <a:rPr lang="en-US" sz="1600" b="1" spc="60">
                          <a:solidFill>
                            <a:schemeClr val="tx1"/>
                          </a:solidFill>
                          <a:latin typeface="微软雅黑" panose="020B0503020204020204" charset="-122"/>
                          <a:ea typeface="微软雅黑" panose="020B0503020204020204" charset="-122"/>
                        </a:rPr>
                        <a:t>其他结果</a:t>
                      </a:r>
                      <a:endParaRPr lang="en-US" altLang="en-US" sz="16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rowSpan="2">
                  <a:txBody>
                    <a:bodyPr/>
                    <a:p>
                      <a:pPr algn="ctr">
                        <a:lnSpc>
                          <a:spcPct val="120000"/>
                        </a:lnSpc>
                        <a:spcBef>
                          <a:spcPts val="0"/>
                        </a:spcBef>
                        <a:spcAft>
                          <a:spcPts val="0"/>
                        </a:spcAft>
                        <a:buNone/>
                      </a:pPr>
                      <a:r>
                        <a:rPr lang="en-US" sz="1600" b="1" spc="60">
                          <a:solidFill>
                            <a:schemeClr val="tx1"/>
                          </a:solidFill>
                          <a:latin typeface="微软雅黑" panose="020B0503020204020204" charset="-122"/>
                          <a:ea typeface="微软雅黑" panose="020B0503020204020204" charset="-122"/>
                        </a:rPr>
                        <a:t>尚未审结</a:t>
                      </a:r>
                      <a:endParaRPr lang="en-US" altLang="en-US" sz="16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rowSpan="2">
                  <a:txBody>
                    <a:bodyPr/>
                    <a:p>
                      <a:pPr algn="ctr">
                        <a:lnSpc>
                          <a:spcPct val="120000"/>
                        </a:lnSpc>
                        <a:spcBef>
                          <a:spcPts val="0"/>
                        </a:spcBef>
                        <a:spcAft>
                          <a:spcPts val="0"/>
                        </a:spcAft>
                        <a:buNone/>
                      </a:pPr>
                      <a:r>
                        <a:rPr lang="en-US" sz="1600" b="1" spc="60">
                          <a:solidFill>
                            <a:schemeClr val="tx1"/>
                          </a:solidFill>
                          <a:latin typeface="微软雅黑" panose="020B0503020204020204" charset="-122"/>
                          <a:ea typeface="微软雅黑" panose="020B0503020204020204" charset="-122"/>
                        </a:rPr>
                        <a:t>总计</a:t>
                      </a:r>
                      <a:endParaRPr lang="en-US" altLang="en-US" sz="16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gridSpan="5">
                  <a:txBody>
                    <a:bodyPr/>
                    <a:p>
                      <a:pPr algn="ctr">
                        <a:lnSpc>
                          <a:spcPct val="120000"/>
                        </a:lnSpc>
                        <a:spcBef>
                          <a:spcPts val="0"/>
                        </a:spcBef>
                        <a:spcAft>
                          <a:spcPts val="0"/>
                        </a:spcAft>
                        <a:buNone/>
                      </a:pPr>
                      <a:r>
                        <a:rPr lang="en-US" sz="1600" b="1" spc="60">
                          <a:solidFill>
                            <a:schemeClr val="tx1"/>
                          </a:solidFill>
                          <a:latin typeface="微软雅黑" panose="020B0503020204020204" charset="-122"/>
                          <a:ea typeface="微软雅黑" panose="020B0503020204020204" charset="-122"/>
                        </a:rPr>
                        <a:t>未经复议直接起诉</a:t>
                      </a:r>
                      <a:endParaRPr lang="en-US" altLang="en-US" sz="16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R w="9525">
                      <a:solidFill>
                        <a:srgbClr val="93C5E1"/>
                      </a:solidFill>
                      <a:prstDash val="dash"/>
                    </a:lnR>
                    <a:lnT w="9525">
                      <a:solidFill>
                        <a:srgbClr val="93C5E1"/>
                      </a:solidFill>
                      <a:prstDash val="dash"/>
                    </a:lnT>
                    <a:lnB w="9525">
                      <a:solidFill>
                        <a:srgbClr val="93C5E1"/>
                      </a:solidFill>
                      <a:prstDash val="dash"/>
                    </a:lnB>
                  </a:tcPr>
                </a:tc>
                <a:tc gridSpan="5">
                  <a:txBody>
                    <a:bodyPr/>
                    <a:p>
                      <a:pPr algn="ctr">
                        <a:lnSpc>
                          <a:spcPct val="120000"/>
                        </a:lnSpc>
                        <a:spcBef>
                          <a:spcPts val="0"/>
                        </a:spcBef>
                        <a:spcAft>
                          <a:spcPts val="0"/>
                        </a:spcAft>
                        <a:buNone/>
                      </a:pPr>
                      <a:r>
                        <a:rPr lang="en-US" sz="1600" b="1" spc="60">
                          <a:solidFill>
                            <a:schemeClr val="tx1"/>
                          </a:solidFill>
                          <a:latin typeface="微软雅黑" panose="020B0503020204020204" charset="-122"/>
                          <a:ea typeface="微软雅黑" panose="020B0503020204020204" charset="-122"/>
                        </a:rPr>
                        <a:t>复议后起诉</a:t>
                      </a:r>
                      <a:endParaRPr lang="en-US" altLang="en-US" sz="16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T w="9525">
                      <a:solidFill>
                        <a:srgbClr val="93C5E1"/>
                      </a:solidFill>
                      <a:prstDash val="dash"/>
                    </a:lnT>
                    <a:lnB w="9525">
                      <a:solidFill>
                        <a:srgbClr val="93C5E1"/>
                      </a:solidFill>
                      <a:prstDash val="dash"/>
                    </a:lnB>
                  </a:tcPr>
                </a:tc>
                <a:tc hMerge="1">
                  <a:tcPr>
                    <a:lnR w="9525">
                      <a:solidFill>
                        <a:srgbClr val="93C5E1"/>
                      </a:solidFill>
                      <a:prstDash val="dash"/>
                    </a:lnR>
                    <a:lnT w="9525">
                      <a:solidFill>
                        <a:srgbClr val="93C5E1"/>
                      </a:solidFill>
                      <a:prstDash val="dash"/>
                    </a:lnT>
                    <a:lnB w="9525">
                      <a:solidFill>
                        <a:srgbClr val="93C5E1"/>
                      </a:solidFill>
                      <a:prstDash val="dash"/>
                    </a:lnB>
                  </a:tcPr>
                </a:tc>
              </a:tr>
              <a:tr h="344170">
                <a:tc vMerge="1">
                  <a:tcPr>
                    <a:lnL w="9525">
                      <a:solidFill>
                        <a:srgbClr val="93C5E1"/>
                      </a:solidFill>
                      <a:prstDash val="dash"/>
                    </a:lnL>
                    <a:lnR w="9525">
                      <a:solidFill>
                        <a:srgbClr val="93C5E1"/>
                      </a:solidFill>
                      <a:prstDash val="dash"/>
                    </a:lnR>
                    <a:lnB w="9525">
                      <a:solidFill>
                        <a:srgbClr val="93C5E1"/>
                      </a:solidFill>
                      <a:prstDash val="dash"/>
                    </a:lnB>
                  </a:tcPr>
                </a:tc>
                <a:tc vMerge="1">
                  <a:tcPr>
                    <a:lnL w="9525">
                      <a:solidFill>
                        <a:srgbClr val="93C5E1"/>
                      </a:solidFill>
                      <a:prstDash val="dash"/>
                    </a:lnL>
                    <a:lnR w="9525">
                      <a:solidFill>
                        <a:srgbClr val="93C5E1"/>
                      </a:solidFill>
                      <a:prstDash val="dash"/>
                    </a:lnR>
                    <a:lnB w="9525">
                      <a:solidFill>
                        <a:srgbClr val="93C5E1"/>
                      </a:solidFill>
                      <a:prstDash val="dash"/>
                    </a:lnB>
                  </a:tcPr>
                </a:tc>
                <a:tc vMerge="1">
                  <a:tcPr>
                    <a:lnL w="9525">
                      <a:solidFill>
                        <a:srgbClr val="93C5E1"/>
                      </a:solidFill>
                      <a:prstDash val="dash"/>
                    </a:lnL>
                    <a:lnR w="9525">
                      <a:solidFill>
                        <a:srgbClr val="93C5E1"/>
                      </a:solidFill>
                      <a:prstDash val="dash"/>
                    </a:lnR>
                    <a:lnB w="9525">
                      <a:solidFill>
                        <a:srgbClr val="93C5E1"/>
                      </a:solidFill>
                      <a:prstDash val="dash"/>
                    </a:lnB>
                  </a:tcPr>
                </a:tc>
                <a:tc vMerge="1">
                  <a:tcPr>
                    <a:lnL w="9525">
                      <a:solidFill>
                        <a:srgbClr val="93C5E1"/>
                      </a:solidFill>
                      <a:prstDash val="dash"/>
                    </a:lnL>
                    <a:lnR w="9525">
                      <a:solidFill>
                        <a:srgbClr val="93C5E1"/>
                      </a:solidFill>
                      <a:prstDash val="dash"/>
                    </a:lnR>
                    <a:lnB w="9525">
                      <a:solidFill>
                        <a:srgbClr val="93C5E1"/>
                      </a:solidFill>
                      <a:prstDash val="dash"/>
                    </a:lnB>
                  </a:tcPr>
                </a:tc>
                <a:tc vMerge="1">
                  <a:tcPr>
                    <a:lnL w="9525">
                      <a:solidFill>
                        <a:srgbClr val="93C5E1"/>
                      </a:solidFill>
                      <a:prstDash val="dash"/>
                    </a:lnL>
                    <a:lnR w="9525">
                      <a:solidFill>
                        <a:srgbClr val="93C5E1"/>
                      </a:solidFill>
                      <a:prstDash val="dash"/>
                    </a:lnR>
                    <a:lnB w="9525">
                      <a:solidFill>
                        <a:srgbClr val="93C5E1"/>
                      </a:solidFill>
                      <a:prstDash val="dash"/>
                    </a:lnB>
                  </a:tcPr>
                </a:tc>
                <a:tc>
                  <a:txBody>
                    <a:bodyPr/>
                    <a:p>
                      <a:pPr algn="ctr">
                        <a:lnSpc>
                          <a:spcPct val="120000"/>
                        </a:lnSpc>
                        <a:spcBef>
                          <a:spcPts val="0"/>
                        </a:spcBef>
                        <a:spcAft>
                          <a:spcPts val="0"/>
                        </a:spcAft>
                        <a:buNone/>
                      </a:pPr>
                      <a:r>
                        <a:rPr lang="en-US" sz="1200" b="1" spc="60">
                          <a:solidFill>
                            <a:schemeClr val="tx1"/>
                          </a:solidFill>
                          <a:latin typeface="微软雅黑" panose="020B0503020204020204" charset="-122"/>
                          <a:ea typeface="微软雅黑" panose="020B0503020204020204" charset="-122"/>
                        </a:rPr>
                        <a:t>结果</a:t>
                      </a:r>
                      <a:endParaRPr lang="en-US" sz="1200" b="1" spc="60">
                        <a:solidFill>
                          <a:schemeClr val="tx1"/>
                        </a:solidFill>
                        <a:latin typeface="微软雅黑" panose="020B0503020204020204" charset="-122"/>
                        <a:ea typeface="微软雅黑" panose="020B0503020204020204" charset="-122"/>
                      </a:endParaRPr>
                    </a:p>
                    <a:p>
                      <a:pPr algn="ctr">
                        <a:lnSpc>
                          <a:spcPct val="120000"/>
                        </a:lnSpc>
                        <a:spcBef>
                          <a:spcPts val="0"/>
                        </a:spcBef>
                        <a:spcAft>
                          <a:spcPts val="0"/>
                        </a:spcAft>
                        <a:buNone/>
                      </a:pPr>
                      <a:r>
                        <a:rPr lang="en-US" sz="1200" b="1" spc="60">
                          <a:solidFill>
                            <a:schemeClr val="tx1"/>
                          </a:solidFill>
                          <a:latin typeface="微软雅黑" panose="020B0503020204020204" charset="-122"/>
                          <a:ea typeface="微软雅黑" panose="020B0503020204020204" charset="-122"/>
                        </a:rPr>
                        <a:t>维持</a:t>
                      </a:r>
                      <a:endParaRPr lang="en-US" altLang="en-US" sz="12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1200" b="1" spc="60">
                          <a:solidFill>
                            <a:schemeClr val="tx1"/>
                          </a:solidFill>
                          <a:latin typeface="微软雅黑" panose="020B0503020204020204" charset="-122"/>
                          <a:ea typeface="微软雅黑" panose="020B0503020204020204" charset="-122"/>
                        </a:rPr>
                        <a:t>结果</a:t>
                      </a:r>
                      <a:endParaRPr lang="en-US" sz="1200" b="1" spc="60">
                        <a:solidFill>
                          <a:schemeClr val="tx1"/>
                        </a:solidFill>
                        <a:latin typeface="微软雅黑" panose="020B0503020204020204" charset="-122"/>
                        <a:ea typeface="微软雅黑" panose="020B0503020204020204" charset="-122"/>
                      </a:endParaRPr>
                    </a:p>
                    <a:p>
                      <a:pPr algn="ctr">
                        <a:lnSpc>
                          <a:spcPct val="120000"/>
                        </a:lnSpc>
                        <a:spcBef>
                          <a:spcPts val="0"/>
                        </a:spcBef>
                        <a:spcAft>
                          <a:spcPts val="0"/>
                        </a:spcAft>
                        <a:buNone/>
                      </a:pPr>
                      <a:r>
                        <a:rPr lang="en-US" sz="1200" b="1" spc="60">
                          <a:solidFill>
                            <a:schemeClr val="tx1"/>
                          </a:solidFill>
                          <a:latin typeface="微软雅黑" panose="020B0503020204020204" charset="-122"/>
                          <a:ea typeface="微软雅黑" panose="020B0503020204020204" charset="-122"/>
                        </a:rPr>
                        <a:t>纠正</a:t>
                      </a:r>
                      <a:endParaRPr lang="en-US" altLang="en-US" sz="12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1200" b="1" spc="60">
                          <a:solidFill>
                            <a:schemeClr val="tx1"/>
                          </a:solidFill>
                          <a:latin typeface="微软雅黑" panose="020B0503020204020204" charset="-122"/>
                          <a:ea typeface="微软雅黑" panose="020B0503020204020204" charset="-122"/>
                        </a:rPr>
                        <a:t>其他</a:t>
                      </a:r>
                      <a:endParaRPr lang="en-US" sz="1200" b="1" spc="60">
                        <a:solidFill>
                          <a:schemeClr val="tx1"/>
                        </a:solidFill>
                        <a:latin typeface="微软雅黑" panose="020B0503020204020204" charset="-122"/>
                        <a:ea typeface="微软雅黑" panose="020B0503020204020204" charset="-122"/>
                      </a:endParaRPr>
                    </a:p>
                    <a:p>
                      <a:pPr algn="ctr">
                        <a:lnSpc>
                          <a:spcPct val="120000"/>
                        </a:lnSpc>
                        <a:spcBef>
                          <a:spcPts val="0"/>
                        </a:spcBef>
                        <a:spcAft>
                          <a:spcPts val="0"/>
                        </a:spcAft>
                        <a:buNone/>
                      </a:pPr>
                      <a:r>
                        <a:rPr lang="en-US" sz="1200" b="1" spc="60">
                          <a:solidFill>
                            <a:schemeClr val="tx1"/>
                          </a:solidFill>
                          <a:latin typeface="微软雅黑" panose="020B0503020204020204" charset="-122"/>
                          <a:ea typeface="微软雅黑" panose="020B0503020204020204" charset="-122"/>
                        </a:rPr>
                        <a:t>结果</a:t>
                      </a:r>
                      <a:endParaRPr lang="en-US" altLang="en-US" sz="12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1200" b="1" spc="60">
                          <a:solidFill>
                            <a:schemeClr val="tx1"/>
                          </a:solidFill>
                          <a:latin typeface="微软雅黑" panose="020B0503020204020204" charset="-122"/>
                          <a:ea typeface="微软雅黑" panose="020B0503020204020204" charset="-122"/>
                        </a:rPr>
                        <a:t>尚未</a:t>
                      </a:r>
                      <a:endParaRPr lang="en-US" sz="1200" b="1" spc="60">
                        <a:solidFill>
                          <a:schemeClr val="tx1"/>
                        </a:solidFill>
                        <a:latin typeface="微软雅黑" panose="020B0503020204020204" charset="-122"/>
                        <a:ea typeface="微软雅黑" panose="020B0503020204020204" charset="-122"/>
                      </a:endParaRPr>
                    </a:p>
                    <a:p>
                      <a:pPr algn="ctr">
                        <a:lnSpc>
                          <a:spcPct val="120000"/>
                        </a:lnSpc>
                        <a:spcBef>
                          <a:spcPts val="0"/>
                        </a:spcBef>
                        <a:spcAft>
                          <a:spcPts val="0"/>
                        </a:spcAft>
                        <a:buNone/>
                      </a:pPr>
                      <a:r>
                        <a:rPr lang="en-US" sz="1200" b="1" spc="60">
                          <a:solidFill>
                            <a:schemeClr val="tx1"/>
                          </a:solidFill>
                          <a:latin typeface="微软雅黑" panose="020B0503020204020204" charset="-122"/>
                          <a:ea typeface="微软雅黑" panose="020B0503020204020204" charset="-122"/>
                        </a:rPr>
                        <a:t>审结</a:t>
                      </a:r>
                      <a:endParaRPr lang="en-US" altLang="en-US" sz="12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1200" b="1" spc="60">
                          <a:solidFill>
                            <a:schemeClr val="tx1"/>
                          </a:solidFill>
                          <a:latin typeface="微软雅黑" panose="020B0503020204020204" charset="-122"/>
                          <a:ea typeface="微软雅黑" panose="020B0503020204020204" charset="-122"/>
                        </a:rPr>
                        <a:t>总计</a:t>
                      </a:r>
                      <a:endParaRPr lang="en-US" altLang="en-US" sz="12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1200" b="1" spc="60">
                          <a:solidFill>
                            <a:schemeClr val="tx1"/>
                          </a:solidFill>
                          <a:latin typeface="微软雅黑" panose="020B0503020204020204" charset="-122"/>
                          <a:ea typeface="微软雅黑" panose="020B0503020204020204" charset="-122"/>
                        </a:rPr>
                        <a:t>结果维持</a:t>
                      </a:r>
                      <a:endParaRPr lang="en-US" altLang="en-US" sz="12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1200" b="1" spc="60">
                          <a:solidFill>
                            <a:schemeClr val="tx1"/>
                          </a:solidFill>
                          <a:latin typeface="微软雅黑" panose="020B0503020204020204" charset="-122"/>
                          <a:ea typeface="微软雅黑" panose="020B0503020204020204" charset="-122"/>
                        </a:rPr>
                        <a:t>结果纠正</a:t>
                      </a:r>
                      <a:endParaRPr lang="en-US" altLang="en-US" sz="12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1200" b="1" spc="60">
                          <a:solidFill>
                            <a:schemeClr val="tx1"/>
                          </a:solidFill>
                          <a:latin typeface="微软雅黑" panose="020B0503020204020204" charset="-122"/>
                          <a:ea typeface="微软雅黑" panose="020B0503020204020204" charset="-122"/>
                        </a:rPr>
                        <a:t>其他结果</a:t>
                      </a:r>
                      <a:endParaRPr lang="en-US" altLang="en-US" sz="12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1200" b="1" spc="60">
                          <a:solidFill>
                            <a:schemeClr val="tx1"/>
                          </a:solidFill>
                          <a:latin typeface="微软雅黑" panose="020B0503020204020204" charset="-122"/>
                          <a:ea typeface="微软雅黑" panose="020B0503020204020204" charset="-122"/>
                        </a:rPr>
                        <a:t>尚未审结</a:t>
                      </a:r>
                      <a:endParaRPr lang="en-US" altLang="en-US" sz="12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1200" b="1" spc="60">
                          <a:solidFill>
                            <a:schemeClr val="tx1"/>
                          </a:solidFill>
                          <a:latin typeface="微软雅黑" panose="020B0503020204020204" charset="-122"/>
                          <a:ea typeface="微软雅黑" panose="020B0503020204020204" charset="-122"/>
                        </a:rPr>
                        <a:t>总计</a:t>
                      </a:r>
                      <a:endParaRPr lang="en-US" altLang="en-US" sz="12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r h="345440">
                <a:tc>
                  <a:txBody>
                    <a:bodyPr/>
                    <a:p>
                      <a:pPr algn="ctr">
                        <a:lnSpc>
                          <a:spcPct val="120000"/>
                        </a:lnSpc>
                        <a:spcBef>
                          <a:spcPts val="0"/>
                        </a:spcBef>
                        <a:spcAft>
                          <a:spcPts val="0"/>
                        </a:spcAft>
                        <a:buNone/>
                      </a:pPr>
                      <a:r>
                        <a:rPr lang="en-US" sz="1200" b="1" spc="60">
                          <a:solidFill>
                            <a:schemeClr val="tx1"/>
                          </a:solidFill>
                          <a:latin typeface="微软雅黑" panose="020B0503020204020204" charset="-122"/>
                          <a:ea typeface="微软雅黑" panose="020B0503020204020204" charset="-122"/>
                        </a:rPr>
                        <a:t>0</a:t>
                      </a:r>
                      <a:endParaRPr lang="en-US" altLang="en-US" sz="12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1200" b="1" spc="60">
                          <a:solidFill>
                            <a:schemeClr val="tx1"/>
                          </a:solidFill>
                          <a:latin typeface="微软雅黑" panose="020B0503020204020204" charset="-122"/>
                          <a:ea typeface="微软雅黑" panose="020B0503020204020204" charset="-122"/>
                        </a:rPr>
                        <a:t>0</a:t>
                      </a:r>
                      <a:endParaRPr lang="en-US" altLang="en-US" sz="12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1200" b="1" spc="60">
                          <a:solidFill>
                            <a:schemeClr val="tx1"/>
                          </a:solidFill>
                          <a:latin typeface="微软雅黑" panose="020B0503020204020204" charset="-122"/>
                          <a:ea typeface="微软雅黑" panose="020B0503020204020204" charset="-122"/>
                        </a:rPr>
                        <a:t>0</a:t>
                      </a:r>
                      <a:endParaRPr lang="en-US" altLang="en-US" sz="12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altLang="en-US" sz="1200" b="1" spc="60">
                          <a:solidFill>
                            <a:schemeClr val="tx1"/>
                          </a:solidFill>
                          <a:latin typeface="微软雅黑" panose="020B0503020204020204" charset="-122"/>
                          <a:ea typeface="微软雅黑" panose="020B0503020204020204" charset="-122"/>
                        </a:rPr>
                        <a:t>1</a:t>
                      </a:r>
                      <a:endParaRPr lang="en-US" altLang="en-US" sz="12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altLang="en-US" sz="1200" b="1" spc="60">
                          <a:solidFill>
                            <a:schemeClr val="tx1"/>
                          </a:solidFill>
                          <a:latin typeface="微软雅黑" panose="020B0503020204020204" charset="-122"/>
                          <a:ea typeface="微软雅黑" panose="020B0503020204020204" charset="-122"/>
                        </a:rPr>
                        <a:t>1</a:t>
                      </a:r>
                      <a:endParaRPr lang="en-US" altLang="en-US" sz="12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1200" b="1" spc="60">
                          <a:solidFill>
                            <a:schemeClr val="tx1"/>
                          </a:solidFill>
                          <a:latin typeface="微软雅黑" panose="020B0503020204020204" charset="-122"/>
                          <a:ea typeface="微软雅黑" panose="020B0503020204020204" charset="-122"/>
                        </a:rPr>
                        <a:t>0</a:t>
                      </a:r>
                      <a:endParaRPr lang="en-US" altLang="en-US" sz="12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1200" b="1" spc="60">
                          <a:solidFill>
                            <a:schemeClr val="tx1"/>
                          </a:solidFill>
                          <a:latin typeface="微软雅黑" panose="020B0503020204020204" charset="-122"/>
                          <a:ea typeface="微软雅黑" panose="020B0503020204020204" charset="-122"/>
                        </a:rPr>
                        <a:t>0</a:t>
                      </a:r>
                      <a:endParaRPr lang="en-US" altLang="en-US" sz="12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1200" b="1" spc="60">
                          <a:solidFill>
                            <a:schemeClr val="tx1"/>
                          </a:solidFill>
                          <a:latin typeface="微软雅黑" panose="020B0503020204020204" charset="-122"/>
                          <a:ea typeface="微软雅黑" panose="020B0503020204020204" charset="-122"/>
                        </a:rPr>
                        <a:t>0</a:t>
                      </a:r>
                      <a:endParaRPr lang="en-US" altLang="en-US" sz="12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1200" b="1" spc="60">
                          <a:solidFill>
                            <a:schemeClr val="tx1"/>
                          </a:solidFill>
                          <a:latin typeface="微软雅黑" panose="020B0503020204020204" charset="-122"/>
                          <a:ea typeface="微软雅黑" panose="020B0503020204020204" charset="-122"/>
                        </a:rPr>
                        <a:t>0</a:t>
                      </a:r>
                      <a:endParaRPr lang="en-US" altLang="en-US" sz="12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1200" b="1" spc="60">
                          <a:solidFill>
                            <a:schemeClr val="tx1"/>
                          </a:solidFill>
                          <a:latin typeface="微软雅黑" panose="020B0503020204020204" charset="-122"/>
                          <a:ea typeface="微软雅黑" panose="020B0503020204020204" charset="-122"/>
                        </a:rPr>
                        <a:t>0</a:t>
                      </a:r>
                      <a:endParaRPr lang="en-US" altLang="en-US" sz="12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1200" b="1" spc="60">
                          <a:solidFill>
                            <a:schemeClr val="tx1"/>
                          </a:solidFill>
                          <a:latin typeface="微软雅黑" panose="020B0503020204020204" charset="-122"/>
                          <a:ea typeface="微软雅黑" panose="020B0503020204020204" charset="-122"/>
                        </a:rPr>
                        <a:t>0</a:t>
                      </a:r>
                      <a:endParaRPr lang="en-US" altLang="en-US" sz="12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1200" b="1" spc="60">
                          <a:solidFill>
                            <a:schemeClr val="tx1"/>
                          </a:solidFill>
                          <a:latin typeface="微软雅黑" panose="020B0503020204020204" charset="-122"/>
                          <a:ea typeface="微软雅黑" panose="020B0503020204020204" charset="-122"/>
                        </a:rPr>
                        <a:t>0</a:t>
                      </a:r>
                      <a:endParaRPr lang="en-US" altLang="en-US" sz="12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1200" b="1" spc="60">
                          <a:solidFill>
                            <a:schemeClr val="tx1"/>
                          </a:solidFill>
                          <a:latin typeface="微软雅黑" panose="020B0503020204020204" charset="-122"/>
                          <a:ea typeface="微软雅黑" panose="020B0503020204020204" charset="-122"/>
                        </a:rPr>
                        <a:t>0</a:t>
                      </a:r>
                      <a:endParaRPr lang="en-US" altLang="en-US" sz="12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1200" b="1" spc="60">
                          <a:solidFill>
                            <a:schemeClr val="tx1"/>
                          </a:solidFill>
                          <a:latin typeface="微软雅黑" panose="020B0503020204020204" charset="-122"/>
                          <a:ea typeface="微软雅黑" panose="020B0503020204020204" charset="-122"/>
                        </a:rPr>
                        <a:t>0</a:t>
                      </a:r>
                      <a:endParaRPr lang="en-US" altLang="en-US" sz="12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c>
                  <a:txBody>
                    <a:bodyPr/>
                    <a:p>
                      <a:pPr algn="ctr">
                        <a:lnSpc>
                          <a:spcPct val="120000"/>
                        </a:lnSpc>
                        <a:spcBef>
                          <a:spcPts val="0"/>
                        </a:spcBef>
                        <a:spcAft>
                          <a:spcPts val="0"/>
                        </a:spcAft>
                        <a:buNone/>
                      </a:pPr>
                      <a:r>
                        <a:rPr lang="en-US" sz="1200" b="1" spc="60">
                          <a:solidFill>
                            <a:schemeClr val="tx1"/>
                          </a:solidFill>
                          <a:latin typeface="微软雅黑" panose="020B0503020204020204" charset="-122"/>
                          <a:ea typeface="微软雅黑" panose="020B0503020204020204" charset="-122"/>
                        </a:rPr>
                        <a:t>0</a:t>
                      </a:r>
                      <a:endParaRPr lang="en-US" altLang="en-US" sz="1200" b="1" spc="60">
                        <a:solidFill>
                          <a:schemeClr val="tx1"/>
                        </a:solidFill>
                        <a:latin typeface="微软雅黑" panose="020B0503020204020204" charset="-122"/>
                        <a:ea typeface="微软雅黑" panose="020B0503020204020204" charset="-122"/>
                      </a:endParaRPr>
                    </a:p>
                  </a:txBody>
                  <a:tcPr marL="25400" marR="25400" marT="25400" marB="25400" vert="horz" anchor="ctr" anchorCtr="0">
                    <a:lnL w="9525">
                      <a:solidFill>
                        <a:srgbClr val="93C5E1"/>
                      </a:solidFill>
                      <a:prstDash val="dash"/>
                    </a:lnL>
                    <a:lnR w="9525">
                      <a:solidFill>
                        <a:srgbClr val="93C5E1"/>
                      </a:solidFill>
                      <a:prstDash val="dash"/>
                    </a:lnR>
                    <a:lnT w="9525">
                      <a:solidFill>
                        <a:srgbClr val="93C5E1"/>
                      </a:solidFill>
                      <a:prstDash val="dash"/>
                    </a:lnT>
                    <a:lnB w="9525">
                      <a:solidFill>
                        <a:srgbClr val="93C5E1"/>
                      </a:solidFill>
                      <a:prstDash val="dash"/>
                    </a:lnB>
                    <a:lnTlToBr>
                      <a:noFill/>
                    </a:lnTlToBr>
                    <a:lnBlToTr>
                      <a:noFill/>
                    </a:lnBlToTr>
                    <a:noFill/>
                  </a:tcPr>
                </a:tc>
              </a:tr>
            </a:tbl>
          </a:graphicData>
        </a:graphic>
      </p:graphicFrame>
    </p:spTree>
  </p:cSld>
  <p:clrMapOvr>
    <a:masterClrMapping/>
  </p:clrMapOvr>
  <p:transition spd="slow" advClick="0" advTm="2000">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 grpId="0"/>
      <p:bldP spid="123" grpId="0"/>
      <p:bldP spid="124" grpId="0"/>
    </p:bldLst>
  </p:timing>
</p:sld>
</file>

<file path=ppt/tags/tag1.xml><?xml version="1.0" encoding="utf-8"?>
<p:tagLst xmlns:p="http://schemas.openxmlformats.org/presentationml/2006/main">
  <p:tag name="KSO_WM_UNIT_TABLE_BEAUTIFY" val="smartTable{b659cbfe-4588-448b-8b43-87cd391cbe73}"/>
  <p:tag name="TABLE_ENDDRAG_ORIGIN_RECT" val="537*445"/>
  <p:tag name="TABLE_ENDDRAG_RECT" val="104*72*537*445"/>
  <p:tag name="TABLE_SKINIDX" val="0"/>
  <p:tag name="TABLE_COLORIDX" val="a"/>
</p:tagLst>
</file>

<file path=ppt/tags/tag2.xml><?xml version="1.0" encoding="utf-8"?>
<p:tagLst xmlns:p="http://schemas.openxmlformats.org/presentationml/2006/main">
  <p:tag name="KSO_WM_UNIT_TABLE_BEAUTIFY" val="smartTable{a0f70fb6-431a-4458-bc86-195ca277062b}"/>
  <p:tag name="TABLE_SKINIDX" val="2"/>
  <p:tag name="TABLE_COLORIDX" val="k"/>
</p:tagLst>
</file>

<file path=ppt/tags/tag3.xml><?xml version="1.0" encoding="utf-8"?>
<p:tagLst xmlns:p="http://schemas.openxmlformats.org/presentationml/2006/main">
  <p:tag name="KSO_WM_UNIT_TABLE_BEAUTIFY" val="smartTable{f2d09367-193f-40c6-9ebd-a1a84d3b4e1a}"/>
  <p:tag name="TABLE_ENDDRAG_ORIGIN_RECT" val="781*121"/>
  <p:tag name="TABLE_ENDDRAG_RECT" val="78*115*781*121"/>
  <p:tag name="TABLE_SKINIDX" val="2"/>
  <p:tag name="TABLE_COLORIDX" val="k"/>
</p:tagLst>
</file>

<file path=ppt/tags/tag4.xml><?xml version="1.0" encoding="utf-8"?>
<p:tagLst xmlns:p="http://schemas.openxmlformats.org/presentationml/2006/main">
  <p:tag name="ISPRING_PRESENTATION_TITLE" val="PowerPoint 演示文稿"/>
  <p:tag name="COMMONDATA" val="eyJoZGlkIjoiMjc2NGI4MTY3NzM5NGI0MzA4NTk3YmI4ZDU3ZDg3ZTEifQ=="/>
  <p:tag name="KSO_WPP_MARK_KEY" val="ebb9cb6a-7960-4de8-9d38-8766064f0617"/>
</p:tagLst>
</file>

<file path=ppt/theme/theme1.xml><?xml version="1.0" encoding="utf-8"?>
<a:theme xmlns:a="http://schemas.openxmlformats.org/drawingml/2006/main" name="Office 主题​​">
  <a:themeElements>
    <a:clrScheme name="自定义 21">
      <a:dk1>
        <a:sysClr val="windowText" lastClr="000000"/>
      </a:dk1>
      <a:lt1>
        <a:sysClr val="window" lastClr="FFFFFF"/>
      </a:lt1>
      <a:dk2>
        <a:srgbClr val="44546A"/>
      </a:dk2>
      <a:lt2>
        <a:srgbClr val="E7E6E6"/>
      </a:lt2>
      <a:accent1>
        <a:srgbClr val="115686"/>
      </a:accent1>
      <a:accent2>
        <a:srgbClr val="FCC540"/>
      </a:accent2>
      <a:accent3>
        <a:srgbClr val="554C51"/>
      </a:accent3>
      <a:accent4>
        <a:srgbClr val="35D1F1"/>
      </a:accent4>
      <a:accent5>
        <a:srgbClr val="7F7F7F"/>
      </a:accent5>
      <a:accent6>
        <a:srgbClr val="ED7D31"/>
      </a:accent6>
      <a:hlink>
        <a:srgbClr val="034A90"/>
      </a:hlink>
      <a:folHlink>
        <a:srgbClr val="954F72"/>
      </a:folHlink>
    </a:clrScheme>
    <a:fontScheme name="自定义 2">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5214</Words>
  <Application>WPS 演示</Application>
  <PresentationFormat>宽屏</PresentationFormat>
  <Paragraphs>908</Paragraphs>
  <Slides>11</Slides>
  <Notes>25</Notes>
  <HiddenSlides>0</HiddenSlides>
  <MMClips>1</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11</vt:i4>
      </vt:variant>
    </vt:vector>
  </HeadingPairs>
  <TitlesOfParts>
    <vt:vector size="22" baseType="lpstr">
      <vt:lpstr>Arial</vt:lpstr>
      <vt:lpstr>宋体</vt:lpstr>
      <vt:lpstr>Wingdings</vt:lpstr>
      <vt:lpstr>微软雅黑</vt:lpstr>
      <vt:lpstr>Arial</vt:lpstr>
      <vt:lpstr>等线</vt:lpstr>
      <vt:lpstr>等线</vt:lpstr>
      <vt:lpstr>Aharoni</vt:lpstr>
      <vt:lpstr>Calibri</vt:lpstr>
      <vt:lpstr>Arial Unicode MS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WIN7</dc:creator>
  <cp:lastModifiedBy>策</cp:lastModifiedBy>
  <cp:revision>54</cp:revision>
  <dcterms:created xsi:type="dcterms:W3CDTF">2017-08-18T03:02:00Z</dcterms:created>
  <dcterms:modified xsi:type="dcterms:W3CDTF">2023-02-06T06:26:34Z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2052-11.1.0.12763</vt:lpwstr>
  </property>
  <property fmtid="{D5CDD505-2E9C-101B-9397-08002B2CF9AE}" pid="3" name="ICV">
    <vt:lpwstr>3A4EA34E4CC24F6C835277946D09EABB</vt:lpwstr>
  </property>
</Properties>
</file>