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2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矩形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矩形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矩形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矩形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矩形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圆角矩形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圆角矩形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矩形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28" name="日期占位符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3DDA81FD-8B12-4D4A-8EB4-AC0252FDE1C5}" type="datetimeFigureOut">
              <a:rPr lang="zh-CN" altLang="en-US" smtClean="0"/>
              <a:pPr/>
              <a:t>2020-12-9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29" name="灯片编号占位符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E132A59-760B-4538-9A0A-784E3B31C8E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A81FD-8B12-4D4A-8EB4-AC0252FDE1C5}" type="datetimeFigureOut">
              <a:rPr lang="zh-CN" altLang="en-US" smtClean="0"/>
              <a:pPr/>
              <a:t>2020-12-9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32A59-760B-4538-9A0A-784E3B31C8E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A81FD-8B12-4D4A-8EB4-AC0252FDE1C5}" type="datetimeFigureOut">
              <a:rPr lang="zh-CN" altLang="en-US" smtClean="0"/>
              <a:pPr/>
              <a:t>2020-12-9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32A59-760B-4538-9A0A-784E3B31C8E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A81FD-8B12-4D4A-8EB4-AC0252FDE1C5}" type="datetimeFigureOut">
              <a:rPr lang="zh-CN" altLang="en-US" smtClean="0"/>
              <a:pPr/>
              <a:t>2020-12-9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32A59-760B-4538-9A0A-784E3B31C8E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A81FD-8B12-4D4A-8EB4-AC0252FDE1C5}" type="datetimeFigureOut">
              <a:rPr lang="zh-CN" altLang="en-US" smtClean="0"/>
              <a:pPr/>
              <a:t>2020-12-9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32A59-760B-4538-9A0A-784E3B31C8E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A81FD-8B12-4D4A-8EB4-AC0252FDE1C5}" type="datetimeFigureOut">
              <a:rPr lang="zh-CN" altLang="en-US" smtClean="0"/>
              <a:pPr/>
              <a:t>2020-12-9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32A59-760B-4538-9A0A-784E3B31C8E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26" name="日期占位符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DDA81FD-8B12-4D4A-8EB4-AC0252FDE1C5}" type="datetimeFigureOut">
              <a:rPr lang="zh-CN" altLang="en-US" smtClean="0"/>
              <a:pPr/>
              <a:t>2020-12-9</a:t>
            </a:fld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E132A59-760B-4538-9A0A-784E3B31C8E0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28" name="页脚占位符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3DDA81FD-8B12-4D4A-8EB4-AC0252FDE1C5}" type="datetimeFigureOut">
              <a:rPr lang="zh-CN" altLang="en-US" smtClean="0"/>
              <a:pPr/>
              <a:t>2020-12-9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E132A59-760B-4538-9A0A-784E3B31C8E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A81FD-8B12-4D4A-8EB4-AC0252FDE1C5}" type="datetimeFigureOut">
              <a:rPr lang="zh-CN" altLang="en-US" smtClean="0"/>
              <a:pPr/>
              <a:t>2020-12-9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32A59-760B-4538-9A0A-784E3B31C8E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A81FD-8B12-4D4A-8EB4-AC0252FDE1C5}" type="datetimeFigureOut">
              <a:rPr lang="zh-CN" altLang="en-US" smtClean="0"/>
              <a:pPr/>
              <a:t>2020-12-9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32A59-760B-4538-9A0A-784E3B31C8E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A81FD-8B12-4D4A-8EB4-AC0252FDE1C5}" type="datetimeFigureOut">
              <a:rPr lang="zh-CN" altLang="en-US" smtClean="0"/>
              <a:pPr/>
              <a:t>2020-12-9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32A59-760B-4538-9A0A-784E3B31C8E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矩形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矩形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矩形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矩形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圆角矩形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圆角矩形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矩形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矩形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矩形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矩形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矩形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矩形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标题占位符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3" name="文本占位符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4" name="日期占位符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3DDA81FD-8B12-4D4A-8EB4-AC0252FDE1C5}" type="datetimeFigureOut">
              <a:rPr lang="zh-CN" altLang="en-US" smtClean="0"/>
              <a:pPr/>
              <a:t>2020-12-9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23" name="灯片编号占位符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E132A59-760B-4538-9A0A-784E3B31C8E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42844" y="857232"/>
            <a:ext cx="7072330" cy="1470025"/>
          </a:xfrm>
        </p:spPr>
        <p:txBody>
          <a:bodyPr>
            <a:normAutofit/>
          </a:bodyPr>
          <a:lstStyle/>
          <a:p>
            <a:r>
              <a:rPr lang="zh-CN" altLang="en-US" b="1" dirty="0" smtClean="0">
                <a:solidFill>
                  <a:srgbClr val="00B0F0"/>
                </a:solidFill>
              </a:rPr>
              <a:t>济宁市重点实验室管理办法</a:t>
            </a:r>
            <a:endParaRPr lang="zh-CN" altLang="en-US" dirty="0">
              <a:solidFill>
                <a:srgbClr val="00B0F0"/>
              </a:solidFill>
            </a:endParaRPr>
          </a:p>
        </p:txBody>
      </p:sp>
      <p:pic>
        <p:nvPicPr>
          <p:cNvPr id="1026" name="Picture 2" descr="C:\Documents and Settings\Administrator\桌面\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68" y="1000108"/>
            <a:ext cx="1881184" cy="1881184"/>
          </a:xfrm>
          <a:prstGeom prst="rect">
            <a:avLst/>
          </a:prstGeom>
          <a:noFill/>
        </p:spPr>
      </p:pic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214282" y="4500570"/>
            <a:ext cx="8643966" cy="150810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55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20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一、政策背景</a:t>
            </a:r>
            <a:endParaRPr kumimoji="0" lang="zh-CN" b="0" i="0" u="none" strike="noStrike" cap="none" normalizeH="0" baseline="0" dirty="0" smtClean="0">
              <a:ln>
                <a:noFill/>
              </a:ln>
              <a:solidFill>
                <a:srgbClr val="00B0F0"/>
              </a:solidFill>
              <a:effectLst/>
              <a:latin typeface="Calibri" pitchFamily="34" charset="0"/>
              <a:ea typeface="宋体" pitchFamily="2" charset="-122"/>
              <a:cs typeface="Times New Roman" pitchFamily="18" charset="0"/>
            </a:endParaRPr>
          </a:p>
          <a:p>
            <a:pPr marL="0" marR="0" lvl="0" indent="4079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方正仿宋简体" pitchFamily="65" charset="-122"/>
                <a:cs typeface="Times New Roman" pitchFamily="18" charset="0"/>
              </a:rPr>
              <a:t>济宁市重点实验室是我市科技创新体系的重要组成部分，是高水平基础和应用基础研究、共性和关键技术研究、聚集和培养优秀科技人才、开展学术交流和科技合作的重要基地。</a:t>
            </a:r>
            <a:endParaRPr kumimoji="0" lang="zh-CN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2910" y="3643314"/>
            <a:ext cx="8229600" cy="107157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altLang="zh-CN" sz="2000" b="1" dirty="0" smtClean="0">
                <a:latin typeface="方正小标宋简体" pitchFamily="65" charset="-122"/>
                <a:ea typeface="方正小标宋简体" pitchFamily="65" charset="-122"/>
              </a:rPr>
              <a:t>《</a:t>
            </a:r>
            <a:r>
              <a:rPr lang="zh-CN" altLang="en-US" sz="2000" b="1" dirty="0" smtClean="0">
                <a:latin typeface="方正小标宋简体" pitchFamily="65" charset="-122"/>
                <a:ea typeface="方正小标宋简体" pitchFamily="65" charset="-122"/>
              </a:rPr>
              <a:t>管理办法</a:t>
            </a:r>
            <a:r>
              <a:rPr lang="en-US" altLang="zh-CN" sz="2000" b="1" dirty="0" smtClean="0">
                <a:latin typeface="方正小标宋简体" pitchFamily="65" charset="-122"/>
                <a:ea typeface="方正小标宋简体" pitchFamily="65" charset="-122"/>
              </a:rPr>
              <a:t>》</a:t>
            </a:r>
            <a:r>
              <a:rPr lang="zh-CN" altLang="en-US" sz="2000" b="1" dirty="0" smtClean="0">
                <a:latin typeface="方正小标宋简体" pitchFamily="65" charset="-122"/>
                <a:ea typeface="方正小标宋简体" pitchFamily="65" charset="-122"/>
              </a:rPr>
              <a:t>由</a:t>
            </a:r>
            <a:r>
              <a:rPr lang="zh-CN" altLang="en-US" sz="2000" b="1" dirty="0" smtClean="0">
                <a:solidFill>
                  <a:srgbClr val="00B0F0"/>
                </a:solidFill>
                <a:latin typeface="方正小标宋简体" pitchFamily="65" charset="-122"/>
                <a:ea typeface="方正小标宋简体" pitchFamily="65" charset="-122"/>
              </a:rPr>
              <a:t>总则、职责、建设、运行、考核评估与支持政策、附则</a:t>
            </a:r>
            <a:r>
              <a:rPr lang="zh-CN" altLang="en-US" sz="2000" b="1" dirty="0" smtClean="0">
                <a:latin typeface="方正小标宋简体" pitchFamily="65" charset="-122"/>
                <a:ea typeface="方正小标宋简体" pitchFamily="65" charset="-122"/>
              </a:rPr>
              <a:t>等部分组成。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85786" y="4071942"/>
            <a:ext cx="5357850" cy="242889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b="1" dirty="0" smtClean="0">
                <a:solidFill>
                  <a:srgbClr val="00B0F0"/>
                </a:solidFill>
              </a:rPr>
              <a:t>（一）总则。</a:t>
            </a:r>
            <a:endParaRPr lang="zh-CN" altLang="en-US" sz="1600" dirty="0" smtClean="0"/>
          </a:p>
          <a:p>
            <a:pPr>
              <a:lnSpc>
                <a:spcPct val="150000"/>
              </a:lnSpc>
            </a:pPr>
            <a:r>
              <a:rPr lang="zh-CN" altLang="en-US" sz="1600" b="1" dirty="0" smtClean="0"/>
              <a:t>明确基本定位</a:t>
            </a:r>
            <a:endParaRPr lang="en-US" altLang="zh-CN" sz="1600" b="1" dirty="0" smtClean="0"/>
          </a:p>
          <a:p>
            <a:pPr>
              <a:lnSpc>
                <a:spcPct val="150000"/>
              </a:lnSpc>
            </a:pPr>
            <a:r>
              <a:rPr lang="zh-CN" altLang="en-US" sz="1600" b="1" dirty="0" smtClean="0">
                <a:solidFill>
                  <a:srgbClr val="00B050"/>
                </a:solidFill>
              </a:rPr>
              <a:t>管理原则</a:t>
            </a:r>
            <a:r>
              <a:rPr lang="en-US" altLang="zh-CN" sz="1600" b="1" dirty="0" smtClean="0"/>
              <a:t>:</a:t>
            </a:r>
            <a:r>
              <a:rPr lang="zh-CN" altLang="en-US" sz="1600" b="1" dirty="0" smtClean="0">
                <a:solidFill>
                  <a:srgbClr val="00B0F0"/>
                </a:solidFill>
              </a:rPr>
              <a:t>主要任务、运行机制</a:t>
            </a:r>
            <a:endParaRPr lang="en-US" altLang="zh-CN" sz="1600" b="1" dirty="0" smtClean="0">
              <a:solidFill>
                <a:srgbClr val="00B0F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1600" b="1" dirty="0" smtClean="0">
                <a:solidFill>
                  <a:srgbClr val="00B0F0"/>
                </a:solidFill>
              </a:rPr>
              <a:t>                  择优支持、动态调整</a:t>
            </a:r>
            <a:endParaRPr lang="en-US" altLang="zh-CN" sz="1600" b="1" dirty="0" smtClean="0">
              <a:solidFill>
                <a:srgbClr val="00B0F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1600" b="1" dirty="0" smtClean="0">
                <a:solidFill>
                  <a:srgbClr val="00B0F0"/>
                </a:solidFill>
              </a:rPr>
              <a:t>                  定期评估、多方投入</a:t>
            </a:r>
            <a:endParaRPr lang="en-US" altLang="zh-CN" sz="1600" b="1" dirty="0" smtClean="0">
              <a:solidFill>
                <a:srgbClr val="00B0F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1600" b="1" dirty="0" smtClean="0">
                <a:solidFill>
                  <a:srgbClr val="00B0F0"/>
                </a:solidFill>
              </a:rPr>
              <a:t>                  稳定支持</a:t>
            </a:r>
            <a:endParaRPr lang="zh-CN" altLang="en-US" sz="1600" dirty="0">
              <a:solidFill>
                <a:srgbClr val="00B0F0"/>
              </a:solidFill>
            </a:endParaRPr>
          </a:p>
        </p:txBody>
      </p:sp>
      <p:pic>
        <p:nvPicPr>
          <p:cNvPr id="2050" name="Picture 2" descr="C:\Documents and Settings\Administrator\桌面\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8" y="4143380"/>
            <a:ext cx="3571900" cy="2357454"/>
          </a:xfrm>
          <a:prstGeom prst="rect">
            <a:avLst/>
          </a:prstGeom>
          <a:noFill/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357158" y="714356"/>
            <a:ext cx="8501122" cy="98488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55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二、决策依据</a:t>
            </a:r>
            <a:endParaRPr kumimoji="0" lang="zh-CN" sz="1600" b="0" i="0" u="none" strike="noStrike" cap="none" normalizeH="0" baseline="0" dirty="0" smtClean="0">
              <a:ln>
                <a:noFill/>
              </a:ln>
              <a:solidFill>
                <a:srgbClr val="00B0F0"/>
              </a:solidFill>
              <a:effectLst/>
              <a:latin typeface="Calibri" pitchFamily="34" charset="0"/>
              <a:ea typeface="宋体" pitchFamily="2" charset="-122"/>
              <a:cs typeface="Times New Roman" pitchFamily="18" charset="0"/>
            </a:endParaRPr>
          </a:p>
          <a:p>
            <a:pPr marL="0" marR="0" lvl="0" indent="4079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20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方正仿宋简体" pitchFamily="65" charset="-122"/>
                <a:cs typeface="Times New Roman" pitchFamily="18" charset="0"/>
              </a:rPr>
              <a:t>贯彻国家、省和市有关重点实验室建设和管理的方针、政策和规章，支持市重点实验室的建设和发展。</a:t>
            </a:r>
            <a:endParaRPr kumimoji="0" lang="zh-CN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357158" y="1714488"/>
            <a:ext cx="8786842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355600" fontAlgn="base">
              <a:spcBef>
                <a:spcPct val="0"/>
              </a:spcBef>
              <a:spcAft>
                <a:spcPct val="0"/>
              </a:spcAft>
            </a:pPr>
            <a:r>
              <a:rPr lang="zh-CN" b="1" dirty="0" smtClean="0">
                <a:solidFill>
                  <a:srgbClr val="00B0F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三、出台目的</a:t>
            </a:r>
          </a:p>
          <a:p>
            <a:pPr marL="0" marR="0" lvl="0" indent="4079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CN" sz="2000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  <a:cs typeface="Times New Roman" pitchFamily="18" charset="0"/>
              </a:rPr>
              <a:t>为强化基础研究与应用基础研究工作，服务国际级创新型城市建设和新旧动能转换重大工程，更好地推动我市重点实验室的建设，市科技局、市财政局特制定</a:t>
            </a:r>
            <a:r>
              <a:rPr lang="zh-CN" altLang="zh-CN" sz="2000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  <a:cs typeface="Times New Roman" pitchFamily="18" charset="0"/>
              </a:rPr>
              <a:t>《</a:t>
            </a:r>
            <a:r>
              <a:rPr lang="zh-CN" sz="2000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  <a:cs typeface="Times New Roman" pitchFamily="18" charset="0"/>
              </a:rPr>
              <a:t>济宁市重点实验室管理办法</a:t>
            </a:r>
            <a:r>
              <a:rPr lang="zh-CN" altLang="zh-CN" sz="2000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  <a:cs typeface="Times New Roman" pitchFamily="18" charset="0"/>
              </a:rPr>
              <a:t>》</a:t>
            </a:r>
            <a:r>
              <a:rPr lang="zh-CN" sz="2000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  <a:cs typeface="Times New Roman" pitchFamily="18" charset="0"/>
              </a:rPr>
              <a:t>。</a:t>
            </a: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428596" y="3000372"/>
            <a:ext cx="192873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55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四、重要举措</a:t>
            </a:r>
            <a:endParaRPr kumimoji="0" lang="zh-CN" sz="2400" b="0" i="0" u="none" strike="noStrike" cap="none" normalizeH="0" baseline="0" dirty="0" smtClean="0">
              <a:ln>
                <a:noFill/>
              </a:ln>
              <a:solidFill>
                <a:srgbClr val="00B0F0"/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158" y="1000108"/>
            <a:ext cx="8229600" cy="2214578"/>
          </a:xfrm>
        </p:spPr>
        <p:txBody>
          <a:bodyPr>
            <a:normAutofit/>
          </a:bodyPr>
          <a:lstStyle/>
          <a:p>
            <a:pPr>
              <a:lnSpc>
                <a:spcPts val="2160"/>
              </a:lnSpc>
            </a:pPr>
            <a:r>
              <a:rPr lang="zh-CN" altLang="en-US" sz="1800" b="1" dirty="0" smtClean="0">
                <a:solidFill>
                  <a:srgbClr val="00B0F0"/>
                </a:solidFill>
              </a:rPr>
              <a:t>（二）职责</a:t>
            </a:r>
            <a:endParaRPr lang="en-US" altLang="zh-CN" sz="1800" b="1" dirty="0" smtClean="0">
              <a:solidFill>
                <a:srgbClr val="00B0F0"/>
              </a:solidFill>
            </a:endParaRPr>
          </a:p>
          <a:p>
            <a:pPr>
              <a:lnSpc>
                <a:spcPts val="2160"/>
              </a:lnSpc>
            </a:pPr>
            <a:r>
              <a:rPr lang="zh-CN" altLang="en-US" sz="1800" b="1" dirty="0" smtClean="0"/>
              <a:t>阐述了市重点实验室的管理体系</a:t>
            </a:r>
            <a:r>
              <a:rPr lang="en-US" altLang="zh-CN" sz="1800" b="1" dirty="0" smtClean="0"/>
              <a:t>;</a:t>
            </a:r>
          </a:p>
          <a:p>
            <a:pPr>
              <a:lnSpc>
                <a:spcPts val="2160"/>
              </a:lnSpc>
            </a:pPr>
            <a:r>
              <a:rPr lang="zh-CN" altLang="en-US" sz="1800" b="1" dirty="0" smtClean="0"/>
              <a:t>对市科技局、主管部门、依托单位室等各责任主体各自的职责进行了明确与细化。</a:t>
            </a:r>
            <a:endParaRPr lang="zh-CN" altLang="en-US" sz="1800" dirty="0" smtClean="0"/>
          </a:p>
          <a:p>
            <a:endParaRPr lang="zh-CN" altLang="en-US" dirty="0"/>
          </a:p>
        </p:txBody>
      </p:sp>
      <p:sp>
        <p:nvSpPr>
          <p:cNvPr id="5" name="内容占位符 2"/>
          <p:cNvSpPr txBox="1">
            <a:spLocks/>
          </p:cNvSpPr>
          <p:nvPr/>
        </p:nvSpPr>
        <p:spPr>
          <a:xfrm>
            <a:off x="357158" y="2428868"/>
            <a:ext cx="8229600" cy="214314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indent="-256032">
              <a:lnSpc>
                <a:spcPts val="2160"/>
              </a:lnSpc>
              <a:spcBef>
                <a:spcPts val="300"/>
              </a:spcBef>
              <a:buClr>
                <a:schemeClr val="accent3"/>
              </a:buClr>
              <a:buFont typeface="Georgia"/>
              <a:buChar char="•"/>
            </a:pPr>
            <a:r>
              <a:rPr lang="zh-CN" altLang="en-US" b="1" dirty="0" smtClean="0">
                <a:solidFill>
                  <a:srgbClr val="00B0F0"/>
                </a:solidFill>
              </a:rPr>
              <a:t>（</a:t>
            </a:r>
            <a:r>
              <a:rPr lang="zh-CN" altLang="en-US" b="1" dirty="0">
                <a:solidFill>
                  <a:srgbClr val="00B0F0"/>
                </a:solidFill>
              </a:rPr>
              <a:t>三）建设</a:t>
            </a:r>
            <a:endParaRPr lang="en-US" altLang="zh-CN" b="1" dirty="0">
              <a:solidFill>
                <a:srgbClr val="00B0F0"/>
              </a:solidFill>
            </a:endParaRPr>
          </a:p>
          <a:p>
            <a:pPr marL="365760" indent="-256032">
              <a:lnSpc>
                <a:spcPts val="2160"/>
              </a:lnSpc>
              <a:spcBef>
                <a:spcPts val="300"/>
              </a:spcBef>
              <a:buClr>
                <a:schemeClr val="accent3"/>
              </a:buClr>
              <a:buFont typeface="Georgia"/>
              <a:buChar char="•"/>
            </a:pPr>
            <a:r>
              <a:rPr lang="zh-CN" altLang="en-US" b="1" dirty="0" smtClean="0"/>
              <a:t>工作流程</a:t>
            </a:r>
            <a:r>
              <a:rPr lang="en-US" altLang="zh-CN" b="1" dirty="0" smtClean="0"/>
              <a:t>-</a:t>
            </a:r>
            <a:r>
              <a:rPr lang="zh-CN" altLang="en-US" b="1" dirty="0" smtClean="0"/>
              <a:t>梳理</a:t>
            </a:r>
            <a:r>
              <a:rPr lang="zh-CN" altLang="en-US" b="1" dirty="0"/>
              <a:t>规范</a:t>
            </a:r>
            <a:r>
              <a:rPr lang="zh-CN" altLang="en-US" b="1" dirty="0" smtClean="0"/>
              <a:t>，</a:t>
            </a:r>
            <a:endParaRPr lang="en-US" altLang="zh-CN" b="1" dirty="0" smtClean="0"/>
          </a:p>
          <a:p>
            <a:pPr marL="365760" indent="-256032">
              <a:lnSpc>
                <a:spcPts val="2160"/>
              </a:lnSpc>
              <a:spcBef>
                <a:spcPts val="300"/>
              </a:spcBef>
              <a:buClr>
                <a:schemeClr val="accent3"/>
              </a:buClr>
              <a:buFont typeface="Georgia"/>
              <a:buChar char="•"/>
            </a:pPr>
            <a:r>
              <a:rPr lang="zh-CN" altLang="en-US" b="1" dirty="0" smtClean="0"/>
              <a:t>明确</a:t>
            </a:r>
            <a:r>
              <a:rPr lang="en-US" altLang="zh-CN" b="1" dirty="0" smtClean="0"/>
              <a:t>:</a:t>
            </a:r>
            <a:r>
              <a:rPr lang="zh-CN" altLang="en-US" b="1" dirty="0" smtClean="0">
                <a:solidFill>
                  <a:srgbClr val="00B0F0"/>
                </a:solidFill>
              </a:rPr>
              <a:t>申报</a:t>
            </a:r>
            <a:r>
              <a:rPr lang="zh-CN" altLang="en-US" b="1" dirty="0">
                <a:solidFill>
                  <a:srgbClr val="00B0F0"/>
                </a:solidFill>
              </a:rPr>
              <a:t>条件、申报工作程序、评审认定、建设期限、验收申请</a:t>
            </a:r>
            <a:r>
              <a:rPr lang="zh-CN" altLang="en-US" b="1" dirty="0"/>
              <a:t>等具体管理要求。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Char char="•"/>
              <a:tabLst/>
              <a:defRPr/>
            </a:pP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内容占位符 2"/>
          <p:cNvSpPr txBox="1">
            <a:spLocks/>
          </p:cNvSpPr>
          <p:nvPr/>
        </p:nvSpPr>
        <p:spPr>
          <a:xfrm>
            <a:off x="428564" y="3786190"/>
            <a:ext cx="8715436" cy="200026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indent="-256032">
              <a:lnSpc>
                <a:spcPts val="2160"/>
              </a:lnSpc>
              <a:spcBef>
                <a:spcPts val="300"/>
              </a:spcBef>
              <a:buClr>
                <a:schemeClr val="accent3"/>
              </a:buClr>
              <a:buFont typeface="Georgia"/>
              <a:buChar char="•"/>
            </a:pPr>
            <a:r>
              <a:rPr lang="zh-CN" altLang="en-US" b="1" dirty="0">
                <a:solidFill>
                  <a:srgbClr val="00B0F0"/>
                </a:solidFill>
              </a:rPr>
              <a:t>（四）运行</a:t>
            </a:r>
            <a:endParaRPr lang="en-US" altLang="zh-CN" b="1" dirty="0">
              <a:solidFill>
                <a:srgbClr val="00B0F0"/>
              </a:solidFill>
            </a:endParaRPr>
          </a:p>
          <a:p>
            <a:pPr marL="365760" indent="-256032">
              <a:lnSpc>
                <a:spcPts val="2160"/>
              </a:lnSpc>
              <a:spcBef>
                <a:spcPts val="300"/>
              </a:spcBef>
              <a:buClr>
                <a:schemeClr val="accent3"/>
              </a:buClr>
              <a:buFont typeface="Georgia"/>
              <a:buChar char="•"/>
            </a:pPr>
            <a:r>
              <a:rPr lang="zh-CN" altLang="en-US" b="1" dirty="0">
                <a:solidFill>
                  <a:srgbClr val="00B0F0"/>
                </a:solidFill>
              </a:rPr>
              <a:t>明确</a:t>
            </a:r>
            <a:r>
              <a:rPr lang="zh-CN" altLang="en-US" b="1" dirty="0"/>
              <a:t>人员组成</a:t>
            </a:r>
            <a:endParaRPr lang="en-US" altLang="zh-CN" b="1" dirty="0"/>
          </a:p>
          <a:p>
            <a:pPr marL="365760" indent="-256032">
              <a:lnSpc>
                <a:spcPts val="2160"/>
              </a:lnSpc>
              <a:spcBef>
                <a:spcPts val="300"/>
              </a:spcBef>
              <a:buClr>
                <a:schemeClr val="accent3"/>
              </a:buClr>
              <a:buFont typeface="Georgia"/>
              <a:buChar char="•"/>
            </a:pPr>
            <a:r>
              <a:rPr lang="zh-CN" altLang="en-US" b="1" dirty="0">
                <a:solidFill>
                  <a:srgbClr val="00B0F0"/>
                </a:solidFill>
              </a:rPr>
              <a:t>规定</a:t>
            </a:r>
            <a:r>
              <a:rPr lang="zh-CN" altLang="en-US" b="1" dirty="0"/>
              <a:t>任职要求、任期、构成</a:t>
            </a:r>
            <a:endParaRPr lang="en-US" altLang="zh-CN" b="1" dirty="0"/>
          </a:p>
          <a:p>
            <a:pPr marL="365760" indent="-256032">
              <a:lnSpc>
                <a:spcPts val="2160"/>
              </a:lnSpc>
              <a:spcBef>
                <a:spcPts val="300"/>
              </a:spcBef>
              <a:buClr>
                <a:schemeClr val="accent3"/>
              </a:buClr>
              <a:buFont typeface="Georgia"/>
              <a:buChar char="•"/>
            </a:pPr>
            <a:r>
              <a:rPr lang="zh-CN" altLang="en-US" b="1" dirty="0">
                <a:solidFill>
                  <a:srgbClr val="00B0F0"/>
                </a:solidFill>
              </a:rPr>
              <a:t>明确</a:t>
            </a:r>
            <a:r>
              <a:rPr lang="zh-CN" altLang="en-US" b="1" dirty="0"/>
              <a:t>各项基本要求</a:t>
            </a:r>
            <a:r>
              <a:rPr lang="en-US" altLang="zh-CN" b="1" dirty="0"/>
              <a:t>,</a:t>
            </a:r>
            <a:r>
              <a:rPr lang="zh-CN" altLang="en-US" b="1" dirty="0"/>
              <a:t>包括组织开展自主研究课题、开展对外合作与共享、强化产学研合作、创新管理和运行机制、规范研究成果管理以及科学道德与学风建设等方面的内容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Char char="•"/>
              <a:tabLst/>
              <a:defRPr/>
            </a:pP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2"/>
          <p:cNvSpPr txBox="1">
            <a:spLocks/>
          </p:cNvSpPr>
          <p:nvPr/>
        </p:nvSpPr>
        <p:spPr>
          <a:xfrm>
            <a:off x="357158" y="1000108"/>
            <a:ext cx="8358246" cy="178595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indent="-256032">
              <a:lnSpc>
                <a:spcPts val="2170"/>
              </a:lnSpc>
              <a:spcBef>
                <a:spcPts val="300"/>
              </a:spcBef>
              <a:buClr>
                <a:schemeClr val="accent3"/>
              </a:buClr>
              <a:buFont typeface="Georgia"/>
              <a:buChar char="•"/>
            </a:pPr>
            <a:r>
              <a:rPr lang="zh-CN" altLang="en-US" b="1" dirty="0">
                <a:solidFill>
                  <a:srgbClr val="00B0F0"/>
                </a:solidFill>
              </a:rPr>
              <a:t>（五）考核评估与支持</a:t>
            </a:r>
            <a:r>
              <a:rPr lang="zh-CN" altLang="en-US" b="1" dirty="0" smtClean="0">
                <a:solidFill>
                  <a:srgbClr val="00B0F0"/>
                </a:solidFill>
              </a:rPr>
              <a:t>政策</a:t>
            </a:r>
            <a:endParaRPr lang="en-US" altLang="zh-CN" b="1" dirty="0">
              <a:solidFill>
                <a:srgbClr val="00B0F0"/>
              </a:solidFill>
            </a:endParaRPr>
          </a:p>
          <a:p>
            <a:pPr marL="365760" indent="-256032">
              <a:lnSpc>
                <a:spcPts val="2170"/>
              </a:lnSpc>
              <a:spcBef>
                <a:spcPts val="300"/>
              </a:spcBef>
              <a:buClr>
                <a:schemeClr val="accent3"/>
              </a:buClr>
              <a:buFont typeface="Georgia"/>
              <a:buChar char="•"/>
            </a:pPr>
            <a:r>
              <a:rPr lang="zh-CN" altLang="en-US" b="1" dirty="0">
                <a:solidFill>
                  <a:srgbClr val="00B0F0"/>
                </a:solidFill>
              </a:rPr>
              <a:t>梳理规范</a:t>
            </a:r>
            <a:r>
              <a:rPr lang="zh-CN" altLang="en-US" b="1" dirty="0"/>
              <a:t>年度考核和评估工作</a:t>
            </a:r>
            <a:endParaRPr lang="en-US" altLang="zh-CN" b="1" dirty="0"/>
          </a:p>
          <a:p>
            <a:pPr marL="365760" indent="-256032">
              <a:lnSpc>
                <a:spcPts val="2170"/>
              </a:lnSpc>
              <a:spcBef>
                <a:spcPts val="300"/>
              </a:spcBef>
              <a:buClr>
                <a:schemeClr val="accent3"/>
              </a:buClr>
              <a:buFont typeface="Georgia"/>
              <a:buChar char="•"/>
            </a:pPr>
            <a:r>
              <a:rPr lang="zh-CN" altLang="en-US" b="1" dirty="0">
                <a:solidFill>
                  <a:srgbClr val="00B0F0"/>
                </a:solidFill>
              </a:rPr>
              <a:t>明确表述</a:t>
            </a:r>
            <a:r>
              <a:rPr lang="zh-CN" altLang="en-US" b="1" dirty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  <a:cs typeface="Times New Roman" pitchFamily="18" charset="0"/>
              </a:rPr>
              <a:t>评估内容、工作程序以及评估结果的运用</a:t>
            </a:r>
            <a:endParaRPr lang="en-US" altLang="zh-CN" b="1" dirty="0">
              <a:solidFill>
                <a:srgbClr val="333333"/>
              </a:solidFill>
              <a:latin typeface="Times New Roman" pitchFamily="18" charset="0"/>
              <a:ea typeface="方正仿宋简体" pitchFamily="65" charset="-122"/>
              <a:cs typeface="Times New Roman" pitchFamily="18" charset="0"/>
            </a:endParaRPr>
          </a:p>
          <a:p>
            <a:pPr marL="365760" indent="-256032">
              <a:lnSpc>
                <a:spcPts val="2170"/>
              </a:lnSpc>
              <a:spcBef>
                <a:spcPts val="300"/>
              </a:spcBef>
              <a:buClr>
                <a:schemeClr val="accent3"/>
              </a:buClr>
              <a:buFont typeface="Georgia"/>
              <a:buChar char="•"/>
            </a:pPr>
            <a:r>
              <a:rPr lang="zh-CN" altLang="en-US" b="1" dirty="0" smtClean="0">
                <a:solidFill>
                  <a:srgbClr val="00B0F0"/>
                </a:solidFill>
                <a:latin typeface="Times New Roman" pitchFamily="18" charset="0"/>
                <a:ea typeface="方正仿宋简体" pitchFamily="65" charset="-122"/>
                <a:cs typeface="Times New Roman" pitchFamily="18" charset="0"/>
              </a:rPr>
              <a:t>优先支持</a:t>
            </a:r>
            <a:r>
              <a:rPr lang="zh-CN" altLang="en-US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  <a:cs typeface="Times New Roman" pitchFamily="18" charset="0"/>
              </a:rPr>
              <a:t>有条件的市重点实验室承担我市各级各类科技</a:t>
            </a:r>
            <a:r>
              <a:rPr lang="zh-CN" altLang="en-US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  <a:cs typeface="Times New Roman" pitchFamily="18" charset="0"/>
              </a:rPr>
              <a:t>计划</a:t>
            </a:r>
            <a:r>
              <a:rPr lang="en-US" altLang="zh-CN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  <a:cs typeface="Times New Roman" pitchFamily="18" charset="0"/>
              </a:rPr>
              <a:t>,</a:t>
            </a:r>
            <a:r>
              <a:rPr lang="zh-CN" altLang="en-US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  <a:cs typeface="Times New Roman" pitchFamily="18" charset="0"/>
              </a:rPr>
              <a:t>对</a:t>
            </a:r>
            <a:r>
              <a:rPr lang="zh-CN" altLang="en-US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  <a:cs typeface="Times New Roman" pitchFamily="18" charset="0"/>
              </a:rPr>
              <a:t>新获批的省级重点实验室、国家级重点实验室市财政分别给予</a:t>
            </a:r>
            <a:r>
              <a:rPr lang="en-US" altLang="en-US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  <a:cs typeface="Times New Roman" pitchFamily="18" charset="0"/>
              </a:rPr>
              <a:t>30</a:t>
            </a:r>
            <a:r>
              <a:rPr lang="zh-CN" altLang="en-US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  <a:cs typeface="Times New Roman" pitchFamily="18" charset="0"/>
              </a:rPr>
              <a:t>万元、</a:t>
            </a:r>
            <a:r>
              <a:rPr lang="en-US" altLang="en-US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  <a:cs typeface="Times New Roman" pitchFamily="18" charset="0"/>
              </a:rPr>
              <a:t>100</a:t>
            </a:r>
            <a:r>
              <a:rPr lang="zh-CN" altLang="en-US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  <a:cs typeface="Times New Roman" pitchFamily="18" charset="0"/>
              </a:rPr>
              <a:t>万元经费资助</a:t>
            </a:r>
            <a:endParaRPr lang="en-US" altLang="zh-CN" b="1" dirty="0" smtClean="0">
              <a:solidFill>
                <a:srgbClr val="333333"/>
              </a:solidFill>
              <a:latin typeface="Times New Roman" pitchFamily="18" charset="0"/>
              <a:ea typeface="方正仿宋简体" pitchFamily="65" charset="-122"/>
              <a:cs typeface="Times New Roman" pitchFamily="18" charset="0"/>
            </a:endParaRPr>
          </a:p>
          <a:p>
            <a:pPr marL="365760" indent="-256032">
              <a:lnSpc>
                <a:spcPct val="90000"/>
              </a:lnSpc>
              <a:spcBef>
                <a:spcPts val="300"/>
              </a:spcBef>
              <a:buClr>
                <a:schemeClr val="accent3"/>
              </a:buClr>
              <a:buFont typeface="Georgia"/>
              <a:buChar char="•"/>
            </a:pPr>
            <a:endParaRPr lang="zh-CN" altLang="en-US" sz="3300" b="1" dirty="0">
              <a:solidFill>
                <a:srgbClr val="00B0F0"/>
              </a:solidFill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Char char="•"/>
              <a:tabLst/>
              <a:defRPr/>
            </a:pP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内容占位符 2"/>
          <p:cNvSpPr txBox="1">
            <a:spLocks/>
          </p:cNvSpPr>
          <p:nvPr/>
        </p:nvSpPr>
        <p:spPr>
          <a:xfrm>
            <a:off x="500034" y="4143380"/>
            <a:ext cx="8229600" cy="300039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indent="-256032">
              <a:lnSpc>
                <a:spcPct val="90000"/>
              </a:lnSpc>
              <a:spcBef>
                <a:spcPts val="300"/>
              </a:spcBef>
              <a:buClr>
                <a:schemeClr val="accent3"/>
              </a:buClr>
            </a:pP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内容占位符 2"/>
          <p:cNvSpPr txBox="1">
            <a:spLocks/>
          </p:cNvSpPr>
          <p:nvPr/>
        </p:nvSpPr>
        <p:spPr>
          <a:xfrm>
            <a:off x="571472" y="4572008"/>
            <a:ext cx="8229600" cy="150019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Char char="•"/>
              <a:tabLst/>
              <a:defRPr/>
            </a:pP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内容占位符 2"/>
          <p:cNvSpPr>
            <a:spLocks noGrp="1"/>
          </p:cNvSpPr>
          <p:nvPr>
            <p:ph idx="1"/>
          </p:nvPr>
        </p:nvSpPr>
        <p:spPr>
          <a:xfrm>
            <a:off x="357158" y="3071810"/>
            <a:ext cx="8229600" cy="928694"/>
          </a:xfrm>
        </p:spPr>
        <p:txBody>
          <a:bodyPr>
            <a:normAutofit/>
          </a:bodyPr>
          <a:lstStyle/>
          <a:p>
            <a:pPr>
              <a:lnSpc>
                <a:spcPts val="2170"/>
              </a:lnSpc>
            </a:pPr>
            <a:r>
              <a:rPr lang="zh-CN" altLang="en-US" sz="1800" b="1" dirty="0" smtClean="0">
                <a:solidFill>
                  <a:srgbClr val="00B0F0"/>
                </a:solidFill>
              </a:rPr>
              <a:t>（六）附则</a:t>
            </a:r>
            <a:endParaRPr lang="en-US" altLang="zh-CN" sz="1800" b="1" dirty="0" smtClean="0">
              <a:solidFill>
                <a:srgbClr val="00B0F0"/>
              </a:solidFill>
            </a:endParaRPr>
          </a:p>
          <a:p>
            <a:pPr>
              <a:lnSpc>
                <a:spcPts val="2170"/>
              </a:lnSpc>
            </a:pPr>
            <a:r>
              <a:rPr lang="zh-CN" altLang="en-US" sz="1800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  <a:cs typeface="Times New Roman" pitchFamily="18" charset="0"/>
              </a:rPr>
              <a:t>对市重点实验室命名方式进行了规范等。</a:t>
            </a:r>
          </a:p>
          <a:p>
            <a:pPr>
              <a:buNone/>
            </a:pPr>
            <a:endParaRPr lang="zh-CN" altLang="en-US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428596" y="4071942"/>
            <a:ext cx="7929618" cy="92845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65760" marR="0" lvl="0" indent="-256032" defTabSz="914400" fontAlgn="base">
              <a:lnSpc>
                <a:spcPts val="2170"/>
              </a:lnSpc>
              <a:spcBef>
                <a:spcPts val="300"/>
              </a:spcBef>
              <a:spcAft>
                <a:spcPct val="0"/>
              </a:spcAft>
              <a:buClr>
                <a:schemeClr val="accent3"/>
              </a:buClr>
              <a:buSzTx/>
              <a:buFont typeface="Georgia"/>
              <a:buChar char="•"/>
              <a:tabLst/>
            </a:pPr>
            <a:r>
              <a:rPr lang="zh-CN" altLang="en-US" b="1" dirty="0" smtClean="0">
                <a:solidFill>
                  <a:srgbClr val="00B0F0"/>
                </a:solidFill>
              </a:rPr>
              <a:t>五、实施计划</a:t>
            </a:r>
          </a:p>
          <a:p>
            <a:pPr marL="0" marR="0" lvl="0" indent="4079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方正仿宋简体" pitchFamily="65" charset="-122"/>
                <a:cs typeface="Times New Roman" pitchFamily="18" charset="0"/>
              </a:rPr>
              <a:t>本办法自</a:t>
            </a:r>
            <a:r>
              <a:rPr kumimoji="0" lang="en-US" altLang="zh-CN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ea typeface="方正仿宋简体" pitchFamily="65" charset="-122"/>
                <a:cs typeface="Times New Roman" pitchFamily="18" charset="0"/>
              </a:rPr>
              <a:t>2020</a:t>
            </a:r>
            <a:r>
              <a:rPr kumimoji="0" lang="zh-CN" altLang="en-US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方正仿宋简体" pitchFamily="65" charset="-122"/>
                <a:cs typeface="Times New Roman" pitchFamily="18" charset="0"/>
              </a:rPr>
              <a:t>年</a:t>
            </a:r>
            <a:r>
              <a:rPr kumimoji="0" lang="en-US" altLang="zh-CN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ea typeface="方正仿宋简体" pitchFamily="65" charset="-122"/>
                <a:cs typeface="Times New Roman" pitchFamily="18" charset="0"/>
              </a:rPr>
              <a:t>7</a:t>
            </a:r>
            <a:r>
              <a:rPr kumimoji="0" lang="zh-CN" altLang="en-US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方正仿宋简体" pitchFamily="65" charset="-122"/>
                <a:cs typeface="Times New Roman" pitchFamily="18" charset="0"/>
              </a:rPr>
              <a:t>月</a:t>
            </a:r>
            <a:r>
              <a:rPr kumimoji="0" lang="en-US" altLang="zh-CN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ea typeface="方正仿宋简体" pitchFamily="65" charset="-122"/>
                <a:cs typeface="Times New Roman" pitchFamily="18" charset="0"/>
              </a:rPr>
              <a:t>28</a:t>
            </a:r>
            <a:r>
              <a:rPr kumimoji="0" lang="zh-CN" altLang="en-US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方正仿宋简体" pitchFamily="65" charset="-122"/>
                <a:cs typeface="Times New Roman" pitchFamily="18" charset="0"/>
              </a:rPr>
              <a:t>日起施行，有效期至</a:t>
            </a:r>
            <a:r>
              <a:rPr kumimoji="0" lang="en-US" altLang="zh-CN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ea typeface="方正仿宋简体" pitchFamily="65" charset="-122"/>
                <a:cs typeface="Times New Roman" pitchFamily="18" charset="0"/>
              </a:rPr>
              <a:t>2023</a:t>
            </a:r>
            <a:r>
              <a:rPr kumimoji="0" lang="zh-CN" altLang="en-US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方正仿宋简体" pitchFamily="65" charset="-122"/>
                <a:cs typeface="Times New Roman" pitchFamily="18" charset="0"/>
              </a:rPr>
              <a:t>年</a:t>
            </a:r>
            <a:r>
              <a:rPr kumimoji="0" lang="en-US" altLang="zh-CN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ea typeface="方正仿宋简体" pitchFamily="65" charset="-122"/>
                <a:cs typeface="Times New Roman" pitchFamily="18" charset="0"/>
              </a:rPr>
              <a:t>7</a:t>
            </a:r>
            <a:r>
              <a:rPr kumimoji="0" lang="zh-CN" altLang="en-US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方正仿宋简体" pitchFamily="65" charset="-122"/>
                <a:cs typeface="Times New Roman" pitchFamily="18" charset="0"/>
              </a:rPr>
              <a:t>月</a:t>
            </a:r>
            <a:r>
              <a:rPr kumimoji="0" lang="en-US" altLang="zh-CN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ea typeface="方正仿宋简体" pitchFamily="65" charset="-122"/>
                <a:cs typeface="Times New Roman" pitchFamily="18" charset="0"/>
              </a:rPr>
              <a:t>27</a:t>
            </a:r>
            <a:r>
              <a:rPr kumimoji="0" lang="zh-CN" altLang="en-US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方正仿宋简体" pitchFamily="65" charset="-122"/>
                <a:cs typeface="Times New Roman" pitchFamily="18" charset="0"/>
              </a:rPr>
              <a:t>日。原</a:t>
            </a:r>
            <a:r>
              <a:rPr kumimoji="0" lang="en-US" altLang="zh-CN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方正仿宋简体" pitchFamily="65" charset="-122"/>
                <a:cs typeface="Times New Roman" pitchFamily="18" charset="0"/>
              </a:rPr>
              <a:t>《</a:t>
            </a:r>
            <a:r>
              <a:rPr kumimoji="0" lang="zh-CN" altLang="en-US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方正仿宋简体" pitchFamily="65" charset="-122"/>
                <a:cs typeface="Times New Roman" pitchFamily="18" charset="0"/>
              </a:rPr>
              <a:t>济宁市重点实验室建设与运行管理暂行办法</a:t>
            </a:r>
            <a:r>
              <a:rPr kumimoji="0" lang="en-US" altLang="zh-CN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方正仿宋简体" pitchFamily="65" charset="-122"/>
                <a:cs typeface="Times New Roman" pitchFamily="18" charset="0"/>
              </a:rPr>
              <a:t>》</a:t>
            </a:r>
            <a:r>
              <a:rPr kumimoji="0" lang="zh-CN" altLang="en-US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方正仿宋简体" pitchFamily="65" charset="-122"/>
                <a:cs typeface="Times New Roman" pitchFamily="18" charset="0"/>
              </a:rPr>
              <a:t>（济科发</a:t>
            </a:r>
            <a:r>
              <a:rPr kumimoji="0" lang="en-US" altLang="zh-CN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方正仿宋简体" pitchFamily="65" charset="-122"/>
                <a:cs typeface="Times New Roman" pitchFamily="18" charset="0"/>
              </a:rPr>
              <a:t>〔</a:t>
            </a:r>
            <a:r>
              <a:rPr kumimoji="0" lang="en-US" altLang="zh-CN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ea typeface="方正仿宋简体" pitchFamily="65" charset="-122"/>
                <a:cs typeface="Times New Roman" pitchFamily="18" charset="0"/>
              </a:rPr>
              <a:t>2016</a:t>
            </a:r>
            <a:r>
              <a:rPr kumimoji="0" lang="en-US" altLang="zh-CN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方正仿宋简体" pitchFamily="65" charset="-122"/>
                <a:cs typeface="Times New Roman" pitchFamily="18" charset="0"/>
              </a:rPr>
              <a:t>〕</a:t>
            </a:r>
            <a:r>
              <a:rPr kumimoji="0" lang="en-US" altLang="zh-CN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ea typeface="方正仿宋简体" pitchFamily="65" charset="-122"/>
                <a:cs typeface="Times New Roman" pitchFamily="18" charset="0"/>
              </a:rPr>
              <a:t>2</a:t>
            </a:r>
            <a:r>
              <a:rPr kumimoji="0" lang="zh-CN" altLang="en-US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方正仿宋简体" pitchFamily="65" charset="-122"/>
                <a:cs typeface="Times New Roman" pitchFamily="18" charset="0"/>
              </a:rPr>
              <a:t>号）同时废止。</a:t>
            </a:r>
            <a:endParaRPr kumimoji="0" lang="zh-CN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都市">
  <a:themeElements>
    <a:clrScheme name="都市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都市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都市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54</TotalTime>
  <Words>450</Words>
  <Application>Microsoft Office PowerPoint</Application>
  <PresentationFormat>全屏显示(4:3)</PresentationFormat>
  <Paragraphs>33</Paragraphs>
  <Slides>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都市</vt:lpstr>
      <vt:lpstr>济宁市重点实验室管理办法</vt:lpstr>
      <vt:lpstr>《管理办法》由总则、职责、建设、运行、考核评估与支持政策、附则等部分组成。 </vt:lpstr>
      <vt:lpstr>幻灯片 3</vt:lpstr>
      <vt:lpstr>幻灯片 4</vt:lpstr>
    </vt:vector>
  </TitlesOfParts>
  <Company>Sky123.Org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济宁市重点实验室管理办法</dc:title>
  <dc:creator>科技局收文</dc:creator>
  <cp:lastModifiedBy>科技局收文</cp:lastModifiedBy>
  <cp:revision>8</cp:revision>
  <dcterms:created xsi:type="dcterms:W3CDTF">2020-11-05T09:14:11Z</dcterms:created>
  <dcterms:modified xsi:type="dcterms:W3CDTF">2020-12-09T13:19:33Z</dcterms:modified>
</cp:coreProperties>
</file>