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70" r:id="rId10"/>
    <p:sldId id="262" r:id="rId11"/>
    <p:sldId id="276" r:id="rId12"/>
    <p:sldId id="263" r:id="rId13"/>
    <p:sldId id="282" r:id="rId14"/>
    <p:sldId id="285" r:id="rId15"/>
    <p:sldId id="280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-672" y="-90"/>
      </p:cViewPr>
      <p:guideLst>
        <p:guide orient="horz" pos="1563"/>
        <p:guide pos="2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5E29-F5B6-4E06-BB84-BFB3A333A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EEF99E9B-005C-4DDE-A57E-E54592656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6C5A2FE-2557-4580-9CC0-B53FC417C0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D59137-3F31-4AF0-BF30-585A2826FE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8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8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true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矩形 2"/>
          <p:cNvSpPr/>
          <p:nvPr/>
        </p:nvSpPr>
        <p:spPr>
          <a:xfrm>
            <a:off x="2129861" y="-15240"/>
            <a:ext cx="7021124" cy="51587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1821819 w 2736219"/>
              <a:gd name="connsiteY0-2" fmla="*/ 0 h 5172293"/>
              <a:gd name="connsiteX1-3" fmla="*/ 2736219 w 2736219"/>
              <a:gd name="connsiteY1-4" fmla="*/ 0 h 5172293"/>
              <a:gd name="connsiteX2-5" fmla="*/ 2736219 w 2736219"/>
              <a:gd name="connsiteY2-6" fmla="*/ 914400 h 5172293"/>
              <a:gd name="connsiteX3-7" fmla="*/ 0 w 2736219"/>
              <a:gd name="connsiteY3-8" fmla="*/ 5172293 h 5172293"/>
              <a:gd name="connsiteX4-9" fmla="*/ 1821819 w 2736219"/>
              <a:gd name="connsiteY4-10" fmla="*/ 0 h 5172293"/>
              <a:gd name="connsiteX0-11" fmla="*/ 1821819 w 7273318"/>
              <a:gd name="connsiteY0-12" fmla="*/ 0 h 5172293"/>
              <a:gd name="connsiteX1-13" fmla="*/ 2736219 w 7273318"/>
              <a:gd name="connsiteY1-14" fmla="*/ 0 h 5172293"/>
              <a:gd name="connsiteX2-15" fmla="*/ 7273318 w 7273318"/>
              <a:gd name="connsiteY2-16" fmla="*/ 5151353 h 5172293"/>
              <a:gd name="connsiteX3-17" fmla="*/ 0 w 7273318"/>
              <a:gd name="connsiteY3-18" fmla="*/ 5172293 h 5172293"/>
              <a:gd name="connsiteX4-19" fmla="*/ 1821819 w 7273318"/>
              <a:gd name="connsiteY4-20" fmla="*/ 0 h 5172293"/>
              <a:gd name="connsiteX0-21" fmla="*/ 1821819 w 7273318"/>
              <a:gd name="connsiteY0-22" fmla="*/ 0 h 5172293"/>
              <a:gd name="connsiteX1-23" fmla="*/ 7266338 w 7273318"/>
              <a:gd name="connsiteY1-24" fmla="*/ 0 h 5172293"/>
              <a:gd name="connsiteX2-25" fmla="*/ 7273318 w 7273318"/>
              <a:gd name="connsiteY2-26" fmla="*/ 5151353 h 5172293"/>
              <a:gd name="connsiteX3-27" fmla="*/ 0 w 7273318"/>
              <a:gd name="connsiteY3-28" fmla="*/ 5172293 h 5172293"/>
              <a:gd name="connsiteX4-29" fmla="*/ 1821819 w 7273318"/>
              <a:gd name="connsiteY4-30" fmla="*/ 0 h 5172293"/>
              <a:gd name="connsiteX0-31" fmla="*/ 2606758 w 7273318"/>
              <a:gd name="connsiteY0-32" fmla="*/ 7640 h 5172293"/>
              <a:gd name="connsiteX1-33" fmla="*/ 7266338 w 7273318"/>
              <a:gd name="connsiteY1-34" fmla="*/ 0 h 5172293"/>
              <a:gd name="connsiteX2-35" fmla="*/ 7273318 w 7273318"/>
              <a:gd name="connsiteY2-36" fmla="*/ 5151353 h 5172293"/>
              <a:gd name="connsiteX3-37" fmla="*/ 0 w 7273318"/>
              <a:gd name="connsiteY3-38" fmla="*/ 5172293 h 5172293"/>
              <a:gd name="connsiteX4-39" fmla="*/ 2606758 w 7273318"/>
              <a:gd name="connsiteY4-40" fmla="*/ 7640 h 5172293"/>
              <a:gd name="connsiteX0-41" fmla="*/ 2355273 w 7021833"/>
              <a:gd name="connsiteY0-42" fmla="*/ 7640 h 5172293"/>
              <a:gd name="connsiteX1-43" fmla="*/ 7014853 w 7021833"/>
              <a:gd name="connsiteY1-44" fmla="*/ 0 h 5172293"/>
              <a:gd name="connsiteX2-45" fmla="*/ 7021833 w 7021833"/>
              <a:gd name="connsiteY2-46" fmla="*/ 5151353 h 5172293"/>
              <a:gd name="connsiteX3-47" fmla="*/ 0 w 7021833"/>
              <a:gd name="connsiteY3-48" fmla="*/ 5172293 h 5172293"/>
              <a:gd name="connsiteX4-49" fmla="*/ 2355273 w 7021833"/>
              <a:gd name="connsiteY4-50" fmla="*/ 7640 h 5172293"/>
              <a:gd name="connsiteX0-51" fmla="*/ 2370514 w 7021833"/>
              <a:gd name="connsiteY0-52" fmla="*/ 7640 h 5172293"/>
              <a:gd name="connsiteX1-53" fmla="*/ 7014853 w 7021833"/>
              <a:gd name="connsiteY1-54" fmla="*/ 0 h 5172293"/>
              <a:gd name="connsiteX2-55" fmla="*/ 7021833 w 7021833"/>
              <a:gd name="connsiteY2-56" fmla="*/ 5151353 h 5172293"/>
              <a:gd name="connsiteX3-57" fmla="*/ 0 w 7021833"/>
              <a:gd name="connsiteY3-58" fmla="*/ 5172293 h 5172293"/>
              <a:gd name="connsiteX4-59" fmla="*/ 2370514 w 7021833"/>
              <a:gd name="connsiteY4-60" fmla="*/ 7640 h 5172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21833" h="5172293">
                <a:moveTo>
                  <a:pt x="2370514" y="7640"/>
                </a:moveTo>
                <a:lnTo>
                  <a:pt x="7014853" y="0"/>
                </a:lnTo>
                <a:cubicBezTo>
                  <a:pt x="7017180" y="1717118"/>
                  <a:pt x="7019506" y="3434235"/>
                  <a:pt x="7021833" y="5151353"/>
                </a:cubicBezTo>
                <a:lnTo>
                  <a:pt x="0" y="5172293"/>
                </a:lnTo>
                <a:lnTo>
                  <a:pt x="2370514" y="7640"/>
                </a:lnTo>
                <a:close/>
              </a:path>
            </a:pathLst>
          </a:custGeom>
          <a:blipFill>
            <a:blip r:embed="rId3"/>
            <a:srcRect/>
            <a:stretch>
              <a:fillRect t="-364" r="-566" b="-1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6495" y="1219200"/>
            <a:ext cx="5804339" cy="1360169"/>
          </a:xfrm>
          <a:custGeom>
            <a:avLst/>
            <a:gdLst>
              <a:gd name="connsiteX0" fmla="*/ 0 w 6490139"/>
              <a:gd name="connsiteY0" fmla="*/ 0 h 1769281"/>
              <a:gd name="connsiteX1" fmla="*/ 6490139 w 6490139"/>
              <a:gd name="connsiteY1" fmla="*/ 0 h 1769281"/>
              <a:gd name="connsiteX2" fmla="*/ 6490139 w 6490139"/>
              <a:gd name="connsiteY2" fmla="*/ 1769281 h 1769281"/>
              <a:gd name="connsiteX3" fmla="*/ 0 w 6490139"/>
              <a:gd name="connsiteY3" fmla="*/ 1769281 h 1769281"/>
              <a:gd name="connsiteX4" fmla="*/ 0 w 6490139"/>
              <a:gd name="connsiteY4" fmla="*/ 0 h 1769281"/>
              <a:gd name="connsiteX0-1" fmla="*/ 784860 w 6490139"/>
              <a:gd name="connsiteY0-2" fmla="*/ 15240 h 1769281"/>
              <a:gd name="connsiteX1-3" fmla="*/ 6490139 w 6490139"/>
              <a:gd name="connsiteY1-4" fmla="*/ 0 h 1769281"/>
              <a:gd name="connsiteX2-5" fmla="*/ 6490139 w 6490139"/>
              <a:gd name="connsiteY2-6" fmla="*/ 1769281 h 1769281"/>
              <a:gd name="connsiteX3-7" fmla="*/ 0 w 6490139"/>
              <a:gd name="connsiteY3-8" fmla="*/ 1769281 h 1769281"/>
              <a:gd name="connsiteX4-9" fmla="*/ 784860 w 6490139"/>
              <a:gd name="connsiteY4-10" fmla="*/ 15240 h 1769281"/>
              <a:gd name="connsiteX0-11" fmla="*/ 792480 w 6490139"/>
              <a:gd name="connsiteY0-12" fmla="*/ 15240 h 1769281"/>
              <a:gd name="connsiteX1-13" fmla="*/ 6490139 w 6490139"/>
              <a:gd name="connsiteY1-14" fmla="*/ 0 h 1769281"/>
              <a:gd name="connsiteX2-15" fmla="*/ 6490139 w 6490139"/>
              <a:gd name="connsiteY2-16" fmla="*/ 1769281 h 1769281"/>
              <a:gd name="connsiteX3-17" fmla="*/ 0 w 6490139"/>
              <a:gd name="connsiteY3-18" fmla="*/ 1769281 h 1769281"/>
              <a:gd name="connsiteX4-19" fmla="*/ 792480 w 6490139"/>
              <a:gd name="connsiteY4-20" fmla="*/ 15240 h 1769281"/>
              <a:gd name="connsiteX0-21" fmla="*/ 744785 w 6442444"/>
              <a:gd name="connsiteY0-22" fmla="*/ 15240 h 1779584"/>
              <a:gd name="connsiteX1-23" fmla="*/ 6442444 w 6442444"/>
              <a:gd name="connsiteY1-24" fmla="*/ 0 h 1779584"/>
              <a:gd name="connsiteX2-25" fmla="*/ 6442444 w 6442444"/>
              <a:gd name="connsiteY2-26" fmla="*/ 1769281 h 1779584"/>
              <a:gd name="connsiteX3-27" fmla="*/ 0 w 6442444"/>
              <a:gd name="connsiteY3-28" fmla="*/ 1779584 h 1779584"/>
              <a:gd name="connsiteX4-29" fmla="*/ 744785 w 6442444"/>
              <a:gd name="connsiteY4-30" fmla="*/ 15240 h 1779584"/>
              <a:gd name="connsiteX0-31" fmla="*/ 1221735 w 6442444"/>
              <a:gd name="connsiteY0-32" fmla="*/ 53429 h 1779584"/>
              <a:gd name="connsiteX1-33" fmla="*/ 6442444 w 6442444"/>
              <a:gd name="connsiteY1-34" fmla="*/ 0 h 1779584"/>
              <a:gd name="connsiteX2-35" fmla="*/ 6442444 w 6442444"/>
              <a:gd name="connsiteY2-36" fmla="*/ 1769281 h 1779584"/>
              <a:gd name="connsiteX3-37" fmla="*/ 0 w 6442444"/>
              <a:gd name="connsiteY3-38" fmla="*/ 1779584 h 1779584"/>
              <a:gd name="connsiteX4-39" fmla="*/ 1221735 w 6442444"/>
              <a:gd name="connsiteY4-40" fmla="*/ 53429 h 1779584"/>
              <a:gd name="connsiteX0-41" fmla="*/ 592161 w 5812870"/>
              <a:gd name="connsiteY0-42" fmla="*/ 53429 h 1779584"/>
              <a:gd name="connsiteX1-43" fmla="*/ 5812870 w 5812870"/>
              <a:gd name="connsiteY1-44" fmla="*/ 0 h 1779584"/>
              <a:gd name="connsiteX2-45" fmla="*/ 5812870 w 5812870"/>
              <a:gd name="connsiteY2-46" fmla="*/ 1769281 h 1779584"/>
              <a:gd name="connsiteX3-47" fmla="*/ 0 w 5812870"/>
              <a:gd name="connsiteY3-48" fmla="*/ 1779584 h 1779584"/>
              <a:gd name="connsiteX4-49" fmla="*/ 592161 w 5812870"/>
              <a:gd name="connsiteY4-50" fmla="*/ 53429 h 1779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2870" h="1779584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42"/>
          <p:cNvSpPr txBox="true"/>
          <p:nvPr/>
        </p:nvSpPr>
        <p:spPr>
          <a:xfrm>
            <a:off x="3346545" y="1556881"/>
            <a:ext cx="6218057" cy="1176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</a:t>
            </a: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年政府信息公开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工作年度报告</a:t>
            </a:r>
            <a:endParaRPr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85414" y="3471156"/>
            <a:ext cx="2326498" cy="327413"/>
            <a:chOff x="4885444" y="3541641"/>
            <a:chExt cx="2326498" cy="327413"/>
          </a:xfrm>
        </p:grpSpPr>
        <p:sp>
          <p:nvSpPr>
            <p:cNvPr id="10" name="圆角矩形 9"/>
            <p:cNvSpPr/>
            <p:nvPr/>
          </p:nvSpPr>
          <p:spPr>
            <a:xfrm>
              <a:off x="4885444" y="3541641"/>
              <a:ext cx="2326498" cy="32741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0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TextBox 13"/>
            <p:cNvSpPr txBox="true"/>
            <p:nvPr/>
          </p:nvSpPr>
          <p:spPr>
            <a:xfrm>
              <a:off x="5148334" y="3559421"/>
              <a:ext cx="166052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200" dirty="0"/>
                <a:t>市公路事业发展中心</a:t>
              </a:r>
              <a:endParaRPr lang="zh-CN" altLang="zh-CN" sz="1200" dirty="0"/>
            </a:p>
          </p:txBody>
        </p:sp>
      </p:grpSp>
      <p:sp>
        <p:nvSpPr>
          <p:cNvPr id="12" name="文本框 11"/>
          <p:cNvSpPr txBox="true"/>
          <p:nvPr/>
        </p:nvSpPr>
        <p:spPr>
          <a:xfrm>
            <a:off x="8180815" y="466344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LOGO</a:t>
            </a:r>
            <a:endParaRPr lang="zh-CN" altLang="en-US" b="1" dirty="0"/>
          </a:p>
        </p:txBody>
      </p:sp>
      <p:pic>
        <p:nvPicPr>
          <p:cNvPr id="13" name="Time Will Tell.mp3">
            <a:hlinkClick r:id="" action="ppaction://media"/>
          </p:cNvPr>
          <p:cNvPicPr>
            <a:picLocks noChangeAspect="true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95019" y="-8928"/>
            <a:ext cx="336542" cy="336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true"/>
      <p:bldP spid="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05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true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监督保障情况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true"/>
          <p:nvPr/>
        </p:nvSpPr>
        <p:spPr bwMode="auto">
          <a:xfrm>
            <a:off x="2926288" y="3383092"/>
            <a:ext cx="5203480" cy="117602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加强培训工作力度。制定了《2022年度济宁市公路事业发展中心政务公开工作业务培训计划》，共举办培训班3期，组织公路系统负责政务公开工作人员共63人开展了专题培训。二是强化督导检查。定期对所属各单位进行检查，以打电话、发微信、面对面等多种方式进行专项指导，确保全市公路系统政务信息公开工作全部落实到位。三是加强考核评估。政务公开工作作为一项重要指标纳入年度考核目标体系，明确责任目标，强化责任担当。根据考核情况，对工作不积极，落实不到位的单位予以批评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true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true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678641" y="1961302"/>
              <a:ext cx="617978" cy="52528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true"/>
      <p:bldP spid="10" grpId="0" animBg="true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2891915" y="1569133"/>
            <a:ext cx="3603777" cy="22840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06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true"/>
          <p:nvPr/>
        </p:nvSpPr>
        <p:spPr>
          <a:xfrm>
            <a:off x="2891790" y="2804160"/>
            <a:ext cx="3269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存在的主要问题及改进情况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true"/>
          <p:nvPr/>
        </p:nvSpPr>
        <p:spPr bwMode="auto">
          <a:xfrm>
            <a:off x="2926288" y="3383092"/>
            <a:ext cx="5203480" cy="13957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工作取得了一定成效，但仍存在着公开形式不够灵活、公开内容不够丰富、解读回应方式较少等问题。下一步，将持续开展政务公开业务培训，在政务新媒体运营管理、政府信息依申请公开处理流程、工作要求等方面加大培训力度，全面提高工作素养和基本能力。提高图文解读、数字化解读、新闻媒体解读的比例，综合运用12345市长热线、网络问政平台等渠道，及时了解群众诉求、回应群众关切。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true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true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678641" y="1961302"/>
              <a:ext cx="617978" cy="52528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true"/>
      <p:bldP spid="10" grpId="0" bldLvl="0" animBg="true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2891915" y="1569133"/>
            <a:ext cx="3603777" cy="228409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07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true"/>
          <p:nvPr/>
        </p:nvSpPr>
        <p:spPr>
          <a:xfrm>
            <a:off x="2891790" y="2804160"/>
            <a:ext cx="3269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其他需要报告的事项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true"/>
          <p:nvPr/>
        </p:nvSpPr>
        <p:spPr bwMode="auto">
          <a:xfrm>
            <a:off x="2926288" y="3383092"/>
            <a:ext cx="5203480" cy="15455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（一）2022年济宁市公路事业发展中心无收取信息处理费的情况;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（二）年初根据上级政务公开工作要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人大代表建议和政协提案办理结果公开情况。2022年，市公路事业发展中心收到市政协提案1件，已完成办理并在市政府门户网站公开，办理信息规范命名为建议提案编号和提案内容，方便公众查阅。未收到省级、市级人大代表建议和省级政协提案。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通过“济宁公路”微信公众号及时公开部门会议、专题会议7次，发布重大建设项目批复、设计、施工、竣工验收等政务信息22条。保障群众对政务工作的知情权、监督权。点，编制了《2022年济宁市公路事业发展中心政务公开工作要点》；</a:t>
            </a:r>
            <a:endParaRPr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true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true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678641" y="1961302"/>
              <a:ext cx="617978" cy="52528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true"/>
      <p:bldP spid="10" grpId="0" bldLvl="0" animBg="true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true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矩形 2"/>
          <p:cNvSpPr/>
          <p:nvPr/>
        </p:nvSpPr>
        <p:spPr>
          <a:xfrm>
            <a:off x="2129861" y="-187325"/>
            <a:ext cx="7021124" cy="515874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-1" fmla="*/ 1821819 w 2736219"/>
              <a:gd name="connsiteY0-2" fmla="*/ 0 h 5172293"/>
              <a:gd name="connsiteX1-3" fmla="*/ 2736219 w 2736219"/>
              <a:gd name="connsiteY1-4" fmla="*/ 0 h 5172293"/>
              <a:gd name="connsiteX2-5" fmla="*/ 2736219 w 2736219"/>
              <a:gd name="connsiteY2-6" fmla="*/ 914400 h 5172293"/>
              <a:gd name="connsiteX3-7" fmla="*/ 0 w 2736219"/>
              <a:gd name="connsiteY3-8" fmla="*/ 5172293 h 5172293"/>
              <a:gd name="connsiteX4-9" fmla="*/ 1821819 w 2736219"/>
              <a:gd name="connsiteY4-10" fmla="*/ 0 h 5172293"/>
              <a:gd name="connsiteX0-11" fmla="*/ 1821819 w 7273318"/>
              <a:gd name="connsiteY0-12" fmla="*/ 0 h 5172293"/>
              <a:gd name="connsiteX1-13" fmla="*/ 2736219 w 7273318"/>
              <a:gd name="connsiteY1-14" fmla="*/ 0 h 5172293"/>
              <a:gd name="connsiteX2-15" fmla="*/ 7273318 w 7273318"/>
              <a:gd name="connsiteY2-16" fmla="*/ 5151353 h 5172293"/>
              <a:gd name="connsiteX3-17" fmla="*/ 0 w 7273318"/>
              <a:gd name="connsiteY3-18" fmla="*/ 5172293 h 5172293"/>
              <a:gd name="connsiteX4-19" fmla="*/ 1821819 w 7273318"/>
              <a:gd name="connsiteY4-20" fmla="*/ 0 h 5172293"/>
              <a:gd name="connsiteX0-21" fmla="*/ 1821819 w 7273318"/>
              <a:gd name="connsiteY0-22" fmla="*/ 0 h 5172293"/>
              <a:gd name="connsiteX1-23" fmla="*/ 7266338 w 7273318"/>
              <a:gd name="connsiteY1-24" fmla="*/ 0 h 5172293"/>
              <a:gd name="connsiteX2-25" fmla="*/ 7273318 w 7273318"/>
              <a:gd name="connsiteY2-26" fmla="*/ 5151353 h 5172293"/>
              <a:gd name="connsiteX3-27" fmla="*/ 0 w 7273318"/>
              <a:gd name="connsiteY3-28" fmla="*/ 5172293 h 5172293"/>
              <a:gd name="connsiteX4-29" fmla="*/ 1821819 w 7273318"/>
              <a:gd name="connsiteY4-30" fmla="*/ 0 h 5172293"/>
              <a:gd name="connsiteX0-31" fmla="*/ 2606758 w 7273318"/>
              <a:gd name="connsiteY0-32" fmla="*/ 7640 h 5172293"/>
              <a:gd name="connsiteX1-33" fmla="*/ 7266338 w 7273318"/>
              <a:gd name="connsiteY1-34" fmla="*/ 0 h 5172293"/>
              <a:gd name="connsiteX2-35" fmla="*/ 7273318 w 7273318"/>
              <a:gd name="connsiteY2-36" fmla="*/ 5151353 h 5172293"/>
              <a:gd name="connsiteX3-37" fmla="*/ 0 w 7273318"/>
              <a:gd name="connsiteY3-38" fmla="*/ 5172293 h 5172293"/>
              <a:gd name="connsiteX4-39" fmla="*/ 2606758 w 7273318"/>
              <a:gd name="connsiteY4-40" fmla="*/ 7640 h 5172293"/>
              <a:gd name="connsiteX0-41" fmla="*/ 2355273 w 7021833"/>
              <a:gd name="connsiteY0-42" fmla="*/ 7640 h 5172293"/>
              <a:gd name="connsiteX1-43" fmla="*/ 7014853 w 7021833"/>
              <a:gd name="connsiteY1-44" fmla="*/ 0 h 5172293"/>
              <a:gd name="connsiteX2-45" fmla="*/ 7021833 w 7021833"/>
              <a:gd name="connsiteY2-46" fmla="*/ 5151353 h 5172293"/>
              <a:gd name="connsiteX3-47" fmla="*/ 0 w 7021833"/>
              <a:gd name="connsiteY3-48" fmla="*/ 5172293 h 5172293"/>
              <a:gd name="connsiteX4-49" fmla="*/ 2355273 w 7021833"/>
              <a:gd name="connsiteY4-50" fmla="*/ 7640 h 5172293"/>
              <a:gd name="connsiteX0-51" fmla="*/ 2370514 w 7021833"/>
              <a:gd name="connsiteY0-52" fmla="*/ 7640 h 5172293"/>
              <a:gd name="connsiteX1-53" fmla="*/ 7014853 w 7021833"/>
              <a:gd name="connsiteY1-54" fmla="*/ 0 h 5172293"/>
              <a:gd name="connsiteX2-55" fmla="*/ 7021833 w 7021833"/>
              <a:gd name="connsiteY2-56" fmla="*/ 5151353 h 5172293"/>
              <a:gd name="connsiteX3-57" fmla="*/ 0 w 7021833"/>
              <a:gd name="connsiteY3-58" fmla="*/ 5172293 h 5172293"/>
              <a:gd name="connsiteX4-59" fmla="*/ 2370514 w 7021833"/>
              <a:gd name="connsiteY4-60" fmla="*/ 7640 h 51722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21833" h="5172293">
                <a:moveTo>
                  <a:pt x="2370514" y="7640"/>
                </a:moveTo>
                <a:lnTo>
                  <a:pt x="7014853" y="0"/>
                </a:lnTo>
                <a:cubicBezTo>
                  <a:pt x="7017180" y="1717118"/>
                  <a:pt x="7019506" y="3434235"/>
                  <a:pt x="7021833" y="5151353"/>
                </a:cubicBezTo>
                <a:lnTo>
                  <a:pt x="0" y="5172293"/>
                </a:lnTo>
                <a:lnTo>
                  <a:pt x="2370514" y="7640"/>
                </a:lnTo>
                <a:close/>
              </a:path>
            </a:pathLst>
          </a:custGeom>
          <a:blipFill>
            <a:blip r:embed="rId3"/>
            <a:srcRect/>
            <a:stretch>
              <a:fillRect t="-364" r="-566" b="-12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46495" y="1219200"/>
            <a:ext cx="5804339" cy="1360169"/>
          </a:xfrm>
          <a:custGeom>
            <a:avLst/>
            <a:gdLst>
              <a:gd name="connsiteX0" fmla="*/ 0 w 6490139"/>
              <a:gd name="connsiteY0" fmla="*/ 0 h 1769281"/>
              <a:gd name="connsiteX1" fmla="*/ 6490139 w 6490139"/>
              <a:gd name="connsiteY1" fmla="*/ 0 h 1769281"/>
              <a:gd name="connsiteX2" fmla="*/ 6490139 w 6490139"/>
              <a:gd name="connsiteY2" fmla="*/ 1769281 h 1769281"/>
              <a:gd name="connsiteX3" fmla="*/ 0 w 6490139"/>
              <a:gd name="connsiteY3" fmla="*/ 1769281 h 1769281"/>
              <a:gd name="connsiteX4" fmla="*/ 0 w 6490139"/>
              <a:gd name="connsiteY4" fmla="*/ 0 h 1769281"/>
              <a:gd name="connsiteX0-1" fmla="*/ 784860 w 6490139"/>
              <a:gd name="connsiteY0-2" fmla="*/ 15240 h 1769281"/>
              <a:gd name="connsiteX1-3" fmla="*/ 6490139 w 6490139"/>
              <a:gd name="connsiteY1-4" fmla="*/ 0 h 1769281"/>
              <a:gd name="connsiteX2-5" fmla="*/ 6490139 w 6490139"/>
              <a:gd name="connsiteY2-6" fmla="*/ 1769281 h 1769281"/>
              <a:gd name="connsiteX3-7" fmla="*/ 0 w 6490139"/>
              <a:gd name="connsiteY3-8" fmla="*/ 1769281 h 1769281"/>
              <a:gd name="connsiteX4-9" fmla="*/ 784860 w 6490139"/>
              <a:gd name="connsiteY4-10" fmla="*/ 15240 h 1769281"/>
              <a:gd name="connsiteX0-11" fmla="*/ 792480 w 6490139"/>
              <a:gd name="connsiteY0-12" fmla="*/ 15240 h 1769281"/>
              <a:gd name="connsiteX1-13" fmla="*/ 6490139 w 6490139"/>
              <a:gd name="connsiteY1-14" fmla="*/ 0 h 1769281"/>
              <a:gd name="connsiteX2-15" fmla="*/ 6490139 w 6490139"/>
              <a:gd name="connsiteY2-16" fmla="*/ 1769281 h 1769281"/>
              <a:gd name="connsiteX3-17" fmla="*/ 0 w 6490139"/>
              <a:gd name="connsiteY3-18" fmla="*/ 1769281 h 1769281"/>
              <a:gd name="connsiteX4-19" fmla="*/ 792480 w 6490139"/>
              <a:gd name="connsiteY4-20" fmla="*/ 15240 h 1769281"/>
              <a:gd name="connsiteX0-21" fmla="*/ 744785 w 6442444"/>
              <a:gd name="connsiteY0-22" fmla="*/ 15240 h 1779584"/>
              <a:gd name="connsiteX1-23" fmla="*/ 6442444 w 6442444"/>
              <a:gd name="connsiteY1-24" fmla="*/ 0 h 1779584"/>
              <a:gd name="connsiteX2-25" fmla="*/ 6442444 w 6442444"/>
              <a:gd name="connsiteY2-26" fmla="*/ 1769281 h 1779584"/>
              <a:gd name="connsiteX3-27" fmla="*/ 0 w 6442444"/>
              <a:gd name="connsiteY3-28" fmla="*/ 1779584 h 1779584"/>
              <a:gd name="connsiteX4-29" fmla="*/ 744785 w 6442444"/>
              <a:gd name="connsiteY4-30" fmla="*/ 15240 h 1779584"/>
              <a:gd name="connsiteX0-31" fmla="*/ 1221735 w 6442444"/>
              <a:gd name="connsiteY0-32" fmla="*/ 53429 h 1779584"/>
              <a:gd name="connsiteX1-33" fmla="*/ 6442444 w 6442444"/>
              <a:gd name="connsiteY1-34" fmla="*/ 0 h 1779584"/>
              <a:gd name="connsiteX2-35" fmla="*/ 6442444 w 6442444"/>
              <a:gd name="connsiteY2-36" fmla="*/ 1769281 h 1779584"/>
              <a:gd name="connsiteX3-37" fmla="*/ 0 w 6442444"/>
              <a:gd name="connsiteY3-38" fmla="*/ 1779584 h 1779584"/>
              <a:gd name="connsiteX4-39" fmla="*/ 1221735 w 6442444"/>
              <a:gd name="connsiteY4-40" fmla="*/ 53429 h 1779584"/>
              <a:gd name="connsiteX0-41" fmla="*/ 592161 w 5812870"/>
              <a:gd name="connsiteY0-42" fmla="*/ 53429 h 1779584"/>
              <a:gd name="connsiteX1-43" fmla="*/ 5812870 w 5812870"/>
              <a:gd name="connsiteY1-44" fmla="*/ 0 h 1779584"/>
              <a:gd name="connsiteX2-45" fmla="*/ 5812870 w 5812870"/>
              <a:gd name="connsiteY2-46" fmla="*/ 1769281 h 1779584"/>
              <a:gd name="connsiteX3-47" fmla="*/ 0 w 5812870"/>
              <a:gd name="connsiteY3-48" fmla="*/ 1779584 h 1779584"/>
              <a:gd name="connsiteX4-49" fmla="*/ 592161 w 5812870"/>
              <a:gd name="connsiteY4-50" fmla="*/ 53429 h 1779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12870" h="1779584">
                <a:moveTo>
                  <a:pt x="592161" y="53429"/>
                </a:moveTo>
                <a:lnTo>
                  <a:pt x="5812870" y="0"/>
                </a:lnTo>
                <a:lnTo>
                  <a:pt x="5812870" y="1769281"/>
                </a:lnTo>
                <a:lnTo>
                  <a:pt x="0" y="1779584"/>
                </a:lnTo>
                <a:lnTo>
                  <a:pt x="592161" y="5342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42"/>
          <p:cNvSpPr txBox="true"/>
          <p:nvPr/>
        </p:nvSpPr>
        <p:spPr>
          <a:xfrm>
            <a:off x="3286220" y="1572121"/>
            <a:ext cx="6218057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演示完毕，感谢您的聆听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75585" y="2917052"/>
            <a:ext cx="6146157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年政府信息公开报告</a:t>
            </a:r>
            <a:endParaRPr lang="zh-CN" altLang="en-US" sz="18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85414" y="3471156"/>
            <a:ext cx="2326498" cy="327413"/>
            <a:chOff x="4885444" y="3541641"/>
            <a:chExt cx="2326498" cy="327413"/>
          </a:xfrm>
        </p:grpSpPr>
        <p:sp>
          <p:nvSpPr>
            <p:cNvPr id="10" name="圆角矩形 9"/>
            <p:cNvSpPr/>
            <p:nvPr/>
          </p:nvSpPr>
          <p:spPr>
            <a:xfrm>
              <a:off x="4885444" y="3541641"/>
              <a:ext cx="2326498" cy="327413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00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11" name="TextBox 13"/>
            <p:cNvSpPr txBox="true"/>
            <p:nvPr/>
          </p:nvSpPr>
          <p:spPr>
            <a:xfrm>
              <a:off x="5148446" y="3559472"/>
              <a:ext cx="1725930" cy="299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市公路事业发展中心</a:t>
              </a:r>
              <a:endParaRPr lang="zh-CN" altLang="en-US" dirty="0"/>
            </a:p>
          </p:txBody>
        </p:sp>
      </p:grpSp>
      <p:sp>
        <p:nvSpPr>
          <p:cNvPr id="12" name="文本框 11"/>
          <p:cNvSpPr txBox="true"/>
          <p:nvPr/>
        </p:nvSpPr>
        <p:spPr>
          <a:xfrm>
            <a:off x="8180815" y="4663440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LOGO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true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3384422" y="-19330"/>
            <a:ext cx="2374476" cy="1005107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false" compatLnSpc="true"/>
          <a:lstStyle/>
          <a:p>
            <a:endParaRPr lang="zh-CN" altLang="en-US" sz="1280"/>
          </a:p>
        </p:txBody>
      </p:sp>
      <p:sp>
        <p:nvSpPr>
          <p:cNvPr id="5" name="TextBox 59"/>
          <p:cNvSpPr txBox="true">
            <a:spLocks noChangeArrowheads="true"/>
          </p:cNvSpPr>
          <p:nvPr/>
        </p:nvSpPr>
        <p:spPr bwMode="auto">
          <a:xfrm>
            <a:off x="3330441" y="316829"/>
            <a:ext cx="2483119" cy="11444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80604020202020204" pitchFamily="34" charset="0"/>
                <a:ea typeface="宋体" pitchFamily="2" charset="-122"/>
              </a:defRPr>
            </a:lvl9pPr>
          </a:lstStyle>
          <a:p>
            <a:pPr algn="ctr" defTabSz="685165">
              <a:lnSpc>
                <a:spcPct val="120000"/>
              </a:lnSpc>
              <a:defRPr/>
            </a:pPr>
            <a:r>
              <a:rPr lang="zh-CN" altLang="en-US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3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3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685165">
              <a:lnSpc>
                <a:spcPct val="120000"/>
              </a:lnSpc>
              <a:defRPr/>
            </a:pPr>
            <a:r>
              <a:rPr lang="en-US" altLang="zh-CN" sz="210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10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398231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false" compatLnSpc="true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7" name="文本框 9"/>
          <p:cNvSpPr txBox="true"/>
          <p:nvPr/>
        </p:nvSpPr>
        <p:spPr>
          <a:xfrm>
            <a:off x="1063245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总体情况 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2768004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false" compatLnSpc="true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128212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false" compatLnSpc="true"/>
          <a:lstStyle/>
          <a:p>
            <a:endParaRPr lang="zh-CN" altLang="en-US" sz="1280"/>
          </a:p>
        </p:txBody>
      </p:sp>
      <p:sp>
        <p:nvSpPr>
          <p:cNvPr id="10" name="Freeform 5"/>
          <p:cNvSpPr/>
          <p:nvPr/>
        </p:nvSpPr>
        <p:spPr bwMode="auto">
          <a:xfrm>
            <a:off x="5504280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false" compatLnSpc="true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6901071" y="2247865"/>
            <a:ext cx="887578" cy="80025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0070C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49" tIns="34274" rIns="68549" bIns="34274" numCol="1" anchor="t" anchorCtr="false" compatLnSpc="true"/>
          <a:lstStyle/>
          <a:p>
            <a:endParaRPr lang="zh-CN" altLang="en-US" sz="1280">
              <a:solidFill>
                <a:srgbClr val="3CCCC7"/>
              </a:solidFill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2997682" y="2482411"/>
            <a:ext cx="449495" cy="34281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347487" y="2440054"/>
            <a:ext cx="440438" cy="436034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itchFamily="2" charset="-122"/>
            </a:endParaRPr>
          </a:p>
        </p:txBody>
      </p:sp>
      <p:sp>
        <p:nvSpPr>
          <p:cNvPr id="14" name="KSO_Shape"/>
          <p:cNvSpPr/>
          <p:nvPr/>
        </p:nvSpPr>
        <p:spPr bwMode="auto">
          <a:xfrm>
            <a:off x="7172422" y="2481520"/>
            <a:ext cx="388930" cy="33059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rgbClr val="1C666E"/>
              </a:solidFill>
              <a:ea typeface="宋体" pitchFamily="2" charset="-122"/>
            </a:endParaRPr>
          </a:p>
        </p:txBody>
      </p:sp>
      <p:sp>
        <p:nvSpPr>
          <p:cNvPr id="15" name="文本框 9"/>
          <p:cNvSpPr txBox="true"/>
          <p:nvPr/>
        </p:nvSpPr>
        <p:spPr>
          <a:xfrm>
            <a:off x="2424610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依申请公开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9"/>
          <p:cNvSpPr txBox="true"/>
          <p:nvPr/>
        </p:nvSpPr>
        <p:spPr>
          <a:xfrm>
            <a:off x="3762288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信息管理情况 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9"/>
          <p:cNvSpPr txBox="true"/>
          <p:nvPr/>
        </p:nvSpPr>
        <p:spPr>
          <a:xfrm>
            <a:off x="5143588" y="3161077"/>
            <a:ext cx="1576545" cy="51244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信息公开</a:t>
            </a:r>
            <a:endParaRPr lang="zh-CN" altLang="en-US" sz="15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平台建设情况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9"/>
          <p:cNvSpPr txBox="true"/>
          <p:nvPr/>
        </p:nvSpPr>
        <p:spPr>
          <a:xfrm>
            <a:off x="6558191" y="3161077"/>
            <a:ext cx="1576545" cy="281305"/>
          </a:xfrm>
          <a:prstGeom prst="rect">
            <a:avLst/>
          </a:prstGeom>
          <a:noFill/>
        </p:spPr>
        <p:txBody>
          <a:bodyPr wrap="square" lIns="51411" tIns="25706" rIns="51411" bIns="25706" rtlCol="0">
            <a:spAutoFit/>
          </a:bodyPr>
          <a:lstStyle/>
          <a:p>
            <a:pPr marL="0" lvl="1" algn="ctr"/>
            <a:r>
              <a:rPr lang="zh-CN" altLang="en-US" sz="15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监督保障情况 </a:t>
            </a:r>
            <a:endParaRPr lang="zh-CN" altLang="en-US" sz="9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5753440" y="2445113"/>
            <a:ext cx="389258" cy="389258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KSO_Shape"/>
          <p:cNvSpPr/>
          <p:nvPr/>
        </p:nvSpPr>
        <p:spPr bwMode="auto">
          <a:xfrm>
            <a:off x="1631996" y="2481520"/>
            <a:ext cx="439046" cy="33294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8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true"/>
      <p:bldP spid="5" grpId="0"/>
      <p:bldP spid="6" grpId="0" animBg="true"/>
      <p:bldP spid="7" grpId="0"/>
      <p:bldP spid="8" grpId="0" animBg="true"/>
      <p:bldP spid="9" grpId="0" animBg="true"/>
      <p:bldP spid="10" grpId="0" animBg="true"/>
      <p:bldP spid="11" grpId="0" animBg="true"/>
      <p:bldP spid="12" grpId="0" animBg="true"/>
      <p:bldP spid="13" grpId="0" animBg="true"/>
      <p:bldP spid="14" grpId="0" animBg="true"/>
      <p:bldP spid="15" grpId="0"/>
      <p:bldP spid="16" grpId="0"/>
      <p:bldP spid="17" grpId="0"/>
      <p:bldP spid="18" grpId="0"/>
      <p:bldP spid="19" grpId="0" animBg="true"/>
      <p:bldP spid="20" grpId="0" animBg="tru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01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true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总体情况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true"/>
          <p:nvPr/>
        </p:nvSpPr>
        <p:spPr bwMode="auto">
          <a:xfrm>
            <a:off x="2926288" y="3383092"/>
            <a:ext cx="5203480" cy="13970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2022年度主动公开政府信息299条。其中，政务动态信息56条，财务信息（三公经费）6条，12345政务服务热线130条，网络问政42条，通过新媒体微信“济宁公路”公众号公开政务信息65条。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18481" y="1569133"/>
            <a:ext cx="1309620" cy="1309619"/>
            <a:chOff x="1318481" y="1569133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69133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true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true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1712855" y="1977601"/>
              <a:ext cx="544369" cy="412812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true"/>
      <p:bldP spid="10" grpId="0" animBg="true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主动公开情况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箭头3"/>
          <p:cNvSpPr/>
          <p:nvPr/>
        </p:nvSpPr>
        <p:spPr bwMode="gray">
          <a:xfrm flipV="true">
            <a:off x="1531850" y="2876219"/>
            <a:ext cx="819764" cy="114053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7" name="箭头2"/>
          <p:cNvSpPr/>
          <p:nvPr/>
        </p:nvSpPr>
        <p:spPr bwMode="gray">
          <a:xfrm rot="16200000">
            <a:off x="1747861" y="2401564"/>
            <a:ext cx="243647" cy="974403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8" name="箭头1"/>
          <p:cNvSpPr/>
          <p:nvPr/>
        </p:nvSpPr>
        <p:spPr bwMode="gray">
          <a:xfrm>
            <a:off x="1526579" y="1630311"/>
            <a:ext cx="819764" cy="132119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9" name="文本1"/>
          <p:cNvSpPr>
            <a:spLocks noChangeArrowheads="true"/>
          </p:cNvSpPr>
          <p:nvPr/>
        </p:nvSpPr>
        <p:spPr bwMode="gray">
          <a:xfrm>
            <a:off x="3378267" y="1338757"/>
            <a:ext cx="4434093" cy="896993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推进重大行政决策公开。1.积极推进部门会议和专题会议公开。主动公开主任办公会7次、专题会议5次。2.推进文件公开。主动公开中心行政发文3件，对3份部门文件进行了解读，解读采用了文字、电子书、PDF、图片等多种形式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2"/>
          <p:cNvSpPr>
            <a:spLocks noChangeArrowheads="true"/>
          </p:cNvSpPr>
          <p:nvPr/>
        </p:nvSpPr>
        <p:spPr bwMode="gray">
          <a:xfrm>
            <a:off x="3378267" y="2428790"/>
            <a:ext cx="4434093" cy="894027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是推进重大建设项目批准和实施领域信息公开。设立“重大建设项目信息公开”专栏，2022年市公路事业发展中心共规划实施公路建设项目15项，其中续建项目7项、新开工项目4项、拟新开工项目1项、前期项目3项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3"/>
          <p:cNvSpPr>
            <a:spLocks noChangeArrowheads="true"/>
          </p:cNvSpPr>
          <p:nvPr/>
        </p:nvSpPr>
        <p:spPr bwMode="ltGray">
          <a:xfrm>
            <a:off x="3378267" y="3507054"/>
            <a:ext cx="4434093" cy="886051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0070C0"/>
            </a:solidFill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三是推进财政信息细化公开。连续六年公开了部门预决算和“三公”经费预决算。2022年，主动公开部门预决算及“三公经费”预算 6条。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1509" y="2094341"/>
            <a:ext cx="1590850" cy="1590851"/>
            <a:chOff x="4184106" y="2952206"/>
            <a:chExt cx="3823790" cy="3823790"/>
          </a:xfrm>
        </p:grpSpPr>
        <p:sp>
          <p:nvSpPr>
            <p:cNvPr id="13" name="椭圆 12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false"/>
            </a:gradFill>
            <a:ln w="9525"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宋体" pitchFamily="2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710170" y="3478267"/>
              <a:ext cx="2771662" cy="2771663"/>
              <a:chOff x="2193192" y="1899414"/>
              <a:chExt cx="2421375" cy="2421376"/>
            </a:xfrm>
            <a:effectLst/>
          </p:grpSpPr>
          <p:sp>
            <p:nvSpPr>
              <p:cNvPr id="15" name="椭圆 14"/>
              <p:cNvSpPr/>
              <p:nvPr/>
            </p:nvSpPr>
            <p:spPr>
              <a:xfrm>
                <a:off x="2193192" y="1899414"/>
                <a:ext cx="2421375" cy="2421376"/>
              </a:xfrm>
              <a:prstGeom prst="ellipse">
                <a:avLst/>
              </a:prstGeom>
              <a:solidFill>
                <a:schemeClr val="accent1"/>
              </a:solidFill>
              <a:ln w="31750">
                <a:gradFill flip="none" rotWithShape="true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true"/>
                  <a:tileRect/>
                </a:gra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  <p:sp>
            <p:nvSpPr>
              <p:cNvPr id="16" name="八边形 15"/>
              <p:cNvSpPr/>
              <p:nvPr/>
            </p:nvSpPr>
            <p:spPr>
              <a:xfrm>
                <a:off x="2386802" y="2093026"/>
                <a:ext cx="2034160" cy="2034160"/>
              </a:xfrm>
              <a:prstGeom prst="octagon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958857" y="2531043"/>
            <a:ext cx="955721" cy="742721"/>
            <a:chOff x="8922207" y="2437732"/>
            <a:chExt cx="1019784" cy="990298"/>
          </a:xfrm>
        </p:grpSpPr>
        <p:sp>
          <p:nvSpPr>
            <p:cNvPr id="18" name="文本框 37"/>
            <p:cNvSpPr txBox="true"/>
            <p:nvPr/>
          </p:nvSpPr>
          <p:spPr>
            <a:xfrm>
              <a:off x="8931338" y="2437732"/>
              <a:ext cx="1010653" cy="69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文本框 38"/>
            <p:cNvSpPr txBox="true"/>
            <p:nvPr/>
          </p:nvSpPr>
          <p:spPr>
            <a:xfrm>
              <a:off x="8922207" y="2445047"/>
              <a:ext cx="1010653" cy="982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社会监督重点领域信息公开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7230" y="1307540"/>
            <a:ext cx="950749" cy="939547"/>
            <a:chOff x="3237545" y="4561747"/>
            <a:chExt cx="1146960" cy="1146960"/>
          </a:xfrm>
        </p:grpSpPr>
        <p:sp>
          <p:nvSpPr>
            <p:cNvPr id="21" name="圆角矩形 2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3" name="Text Placeholder 4"/>
          <p:cNvSpPr txBox="true"/>
          <p:nvPr/>
        </p:nvSpPr>
        <p:spPr>
          <a:xfrm>
            <a:off x="2499995" y="1374140"/>
            <a:ext cx="768350" cy="7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ctr">
              <a:buNone/>
            </a:pPr>
            <a:r>
              <a:rPr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推进重大行政决策公</a:t>
            </a:r>
            <a:r>
              <a:rPr 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</a:t>
            </a:r>
            <a:endParaRPr 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397756" y="2404187"/>
            <a:ext cx="950749" cy="939547"/>
            <a:chOff x="3237545" y="4561747"/>
            <a:chExt cx="1146960" cy="1146960"/>
          </a:xfrm>
        </p:grpSpPr>
        <p:sp>
          <p:nvSpPr>
            <p:cNvPr id="25" name="圆角矩形 2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7" name="Text Placeholder 4"/>
          <p:cNvSpPr txBox="true"/>
          <p:nvPr/>
        </p:nvSpPr>
        <p:spPr>
          <a:xfrm>
            <a:off x="2499995" y="2620645"/>
            <a:ext cx="768350" cy="486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推进重大建设项目信息公开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400287" y="3479839"/>
            <a:ext cx="950749" cy="939547"/>
            <a:chOff x="3237545" y="4561747"/>
            <a:chExt cx="1146960" cy="1146960"/>
          </a:xfrm>
        </p:grpSpPr>
        <p:sp>
          <p:nvSpPr>
            <p:cNvPr id="29" name="圆角矩形 2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329042" y="4642031"/>
              <a:ext cx="976147" cy="9863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31" name="Text Placeholder 4"/>
          <p:cNvSpPr txBox="true"/>
          <p:nvPr/>
        </p:nvSpPr>
        <p:spPr>
          <a:xfrm>
            <a:off x="2502535" y="3545205"/>
            <a:ext cx="768350" cy="706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8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推进财政信息细化公开</a:t>
            </a:r>
            <a:endParaRPr lang="zh-CN" alt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true"/>
      <p:bldP spid="5" grpId="0"/>
      <p:bldP spid="6" grpId="0" animBg="true"/>
      <p:bldP spid="7" grpId="0" animBg="true"/>
      <p:bldP spid="8" grpId="0" animBg="true"/>
      <p:bldP spid="9" grpId="0" animBg="true"/>
      <p:bldP spid="10" grpId="0" animBg="true"/>
      <p:bldP spid="11" grpId="0" bldLvl="0" animBg="true"/>
      <p:bldP spid="23" grpId="0" build="p"/>
      <p:bldP spid="27" grpId="0" build="p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02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true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依申请公开情况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true"/>
          <p:nvPr/>
        </p:nvSpPr>
        <p:spPr bwMode="auto">
          <a:xfrm>
            <a:off x="2926288" y="3383092"/>
            <a:ext cx="5203480" cy="12484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根据《条例》有关规定，督导中心所属各单位不断规范依申请公开办理工作流程，准确把握信息公开申请办理时限。2022年，受理依申请公开0件，收到以政府信息公开为由提起行政复议、行政诉讼的0件。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481" y="1576948"/>
            <a:ext cx="1309620" cy="1309619"/>
            <a:chOff x="1318481" y="1569133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69133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true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true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</p:grpSp>
        <p:sp>
          <p:nvSpPr>
            <p:cNvPr id="18" name="KSO_Shape"/>
            <p:cNvSpPr/>
            <p:nvPr/>
          </p:nvSpPr>
          <p:spPr bwMode="auto">
            <a:xfrm>
              <a:off x="1680084" y="1983651"/>
              <a:ext cx="630130" cy="48058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true"/>
      <p:bldP spid="10" grpId="0" animBg="true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03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true"/>
          <p:nvPr/>
        </p:nvSpPr>
        <p:spPr>
          <a:xfrm>
            <a:off x="2899391" y="2833300"/>
            <a:ext cx="24861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政府信息管理情况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true"/>
          <p:nvPr/>
        </p:nvSpPr>
        <p:spPr bwMode="auto">
          <a:xfrm>
            <a:off x="2926288" y="3383092"/>
            <a:ext cx="5203480" cy="13957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加强信息公开工作组织领导。我中心高度重视政府信息管理工作，专题研究政务公开工作，主要领导、分管领导多次对政务公开工作作出指示。二是健全信息管理制度。建立完善政府信息制作、获取、保存、处理等工作制度。在制发文件时，对文件公开属性进行明确标识，严格执行保密审查有关规定和制度；三是细化任务落实责任。对政府信息公开任务细化分解，落实到具体单位、机关科室(部门），明确公开时限，确保落实到位。</a:t>
            </a:r>
            <a:endParaRPr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true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true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</p:grpSp>
        <p:sp>
          <p:nvSpPr>
            <p:cNvPr id="14" name="KSO_Shape"/>
            <p:cNvSpPr/>
            <p:nvPr/>
          </p:nvSpPr>
          <p:spPr bwMode="auto">
            <a:xfrm>
              <a:off x="1651548" y="1917602"/>
              <a:ext cx="643035" cy="63660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rgbClr val="1C666E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true"/>
      <p:bldP spid="10" grpId="0" animBg="true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sz="2000" dirty="0">
                <a:sym typeface="+mn-ea"/>
              </a:rPr>
              <a:t>健全信息管理制度。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椭圆 9"/>
          <p:cNvSpPr/>
          <p:nvPr/>
        </p:nvSpPr>
        <p:spPr>
          <a:xfrm>
            <a:off x="2240767" y="2729336"/>
            <a:ext cx="4675914" cy="1558567"/>
          </a:xfrm>
          <a:custGeom>
            <a:avLst/>
            <a:gdLst>
              <a:gd name="connsiteX0" fmla="*/ 0 w 6234551"/>
              <a:gd name="connsiteY0" fmla="*/ 1750412 h 3500824"/>
              <a:gd name="connsiteX1" fmla="*/ 3117276 w 6234551"/>
              <a:gd name="connsiteY1" fmla="*/ 0 h 3500824"/>
              <a:gd name="connsiteX2" fmla="*/ 6234552 w 6234551"/>
              <a:gd name="connsiteY2" fmla="*/ 1750412 h 3500824"/>
              <a:gd name="connsiteX3" fmla="*/ 3117276 w 6234551"/>
              <a:gd name="connsiteY3" fmla="*/ 3500824 h 3500824"/>
              <a:gd name="connsiteX4" fmla="*/ 0 w 6234551"/>
              <a:gd name="connsiteY4" fmla="*/ 1750412 h 3500824"/>
              <a:gd name="connsiteX0-1" fmla="*/ 3117276 w 6234552"/>
              <a:gd name="connsiteY0-2" fmla="*/ 0 h 3500824"/>
              <a:gd name="connsiteX1-3" fmla="*/ 6234552 w 6234552"/>
              <a:gd name="connsiteY1-4" fmla="*/ 1750412 h 3500824"/>
              <a:gd name="connsiteX2-5" fmla="*/ 3117276 w 6234552"/>
              <a:gd name="connsiteY2-6" fmla="*/ 3500824 h 3500824"/>
              <a:gd name="connsiteX3-7" fmla="*/ 0 w 6234552"/>
              <a:gd name="connsiteY3-8" fmla="*/ 1750412 h 3500824"/>
              <a:gd name="connsiteX4-9" fmla="*/ 3208716 w 6234552"/>
              <a:gd name="connsiteY4-10" fmla="*/ 91440 h 3500824"/>
              <a:gd name="connsiteX0-11" fmla="*/ 3117276 w 6234552"/>
              <a:gd name="connsiteY0-12" fmla="*/ 0 h 3500824"/>
              <a:gd name="connsiteX1-13" fmla="*/ 6234552 w 6234552"/>
              <a:gd name="connsiteY1-14" fmla="*/ 1750412 h 3500824"/>
              <a:gd name="connsiteX2-15" fmla="*/ 3117276 w 6234552"/>
              <a:gd name="connsiteY2-16" fmla="*/ 3500824 h 3500824"/>
              <a:gd name="connsiteX3-17" fmla="*/ 0 w 6234552"/>
              <a:gd name="connsiteY3-18" fmla="*/ 1750412 h 3500824"/>
              <a:gd name="connsiteX0-19" fmla="*/ 6234552 w 6234552"/>
              <a:gd name="connsiteY0-20" fmla="*/ 0 h 1750412"/>
              <a:gd name="connsiteX1-21" fmla="*/ 3117276 w 6234552"/>
              <a:gd name="connsiteY1-22" fmla="*/ 1750412 h 1750412"/>
              <a:gd name="connsiteX2-23" fmla="*/ 0 w 6234552"/>
              <a:gd name="connsiteY2-24" fmla="*/ 0 h 17504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34552" h="1750412">
                <a:moveTo>
                  <a:pt x="6234552" y="0"/>
                </a:moveTo>
                <a:cubicBezTo>
                  <a:pt x="6234552" y="966726"/>
                  <a:pt x="4838900" y="1750412"/>
                  <a:pt x="3117276" y="1750412"/>
                </a:cubicBezTo>
                <a:cubicBezTo>
                  <a:pt x="1395652" y="1750412"/>
                  <a:pt x="0" y="966726"/>
                  <a:pt x="0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54729" y="1655435"/>
            <a:ext cx="1304591" cy="1059614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9" name="六边形 8"/>
            <p:cNvSpPr/>
            <p:nvPr/>
          </p:nvSpPr>
          <p:spPr>
            <a:xfrm>
              <a:off x="3305008" y="4637099"/>
              <a:ext cx="1012026" cy="99625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98129" y="1655435"/>
            <a:ext cx="1304591" cy="1059614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3305008" y="4637099"/>
              <a:ext cx="1012026" cy="996251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cxnSp>
        <p:nvCxnSpPr>
          <p:cNvPr id="13" name="直接箭头连接符 12"/>
          <p:cNvCxnSpPr/>
          <p:nvPr/>
        </p:nvCxnSpPr>
        <p:spPr>
          <a:xfrm>
            <a:off x="3249986" y="2192063"/>
            <a:ext cx="2643188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561403" y="332829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676957" y="3328296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119180" y="3764064"/>
            <a:ext cx="919089" cy="919089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77800" dist="63500" dir="2700000" algn="tl" rotWithShape="0">
              <a:schemeClr val="tx1">
                <a:lumMod val="65000"/>
                <a:lumOff val="35000"/>
                <a:alpha val="2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7" name="文本框 24"/>
          <p:cNvSpPr txBox="true"/>
          <p:nvPr/>
        </p:nvSpPr>
        <p:spPr>
          <a:xfrm>
            <a:off x="3675488" y="1885157"/>
            <a:ext cx="1790756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全流程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文本框 25"/>
          <p:cNvSpPr txBox="true"/>
          <p:nvPr/>
        </p:nvSpPr>
        <p:spPr>
          <a:xfrm>
            <a:off x="3738263" y="3262366"/>
            <a:ext cx="1669733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闭环管理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9" name="文本框 27"/>
          <p:cNvSpPr txBox="true"/>
          <p:nvPr/>
        </p:nvSpPr>
        <p:spPr>
          <a:xfrm>
            <a:off x="1953753" y="1870869"/>
            <a:ext cx="906534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+mn-ea"/>
              </a:rPr>
              <a:t>政府</a:t>
            </a:r>
            <a:endParaRPr lang="zh-CN" altLang="en-US" sz="1600" b="1" dirty="0">
              <a:solidFill>
                <a:srgbClr val="595959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rgbClr val="595959"/>
                </a:solidFill>
                <a:latin typeface="+mn-ea"/>
              </a:rPr>
              <a:t>信息</a:t>
            </a:r>
            <a:endParaRPr lang="zh-CN" altLang="en-US" sz="1600" b="1" dirty="0">
              <a:solidFill>
                <a:srgbClr val="595959"/>
              </a:solidFill>
              <a:latin typeface="+mn-ea"/>
            </a:endParaRPr>
          </a:p>
        </p:txBody>
      </p:sp>
      <p:sp>
        <p:nvSpPr>
          <p:cNvPr id="20" name="文本框 30"/>
          <p:cNvSpPr txBox="true"/>
          <p:nvPr/>
        </p:nvSpPr>
        <p:spPr>
          <a:xfrm>
            <a:off x="6297153" y="1870869"/>
            <a:ext cx="906534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信息</a:t>
            </a:r>
            <a:endParaRPr lang="zh-CN" altLang="en-US" sz="1600" b="1" dirty="0">
              <a:solidFill>
                <a:srgbClr val="0070C0"/>
              </a:solidFill>
              <a:latin typeface="+mn-ea"/>
            </a:endParaRPr>
          </a:p>
          <a:p>
            <a:pPr algn="ctr"/>
            <a:r>
              <a:rPr lang="zh-CN" altLang="en-US" sz="1600" b="1" dirty="0">
                <a:solidFill>
                  <a:srgbClr val="0070C0"/>
                </a:solidFill>
                <a:latin typeface="+mn-ea"/>
              </a:rPr>
              <a:t>处理</a:t>
            </a:r>
            <a:endParaRPr lang="zh-CN" altLang="en-US" sz="1600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1" name="文本框 33"/>
          <p:cNvSpPr txBox="true"/>
          <p:nvPr/>
        </p:nvSpPr>
        <p:spPr>
          <a:xfrm>
            <a:off x="2634450" y="3546494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制作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2" name="文本框 34"/>
          <p:cNvSpPr txBox="true"/>
          <p:nvPr/>
        </p:nvSpPr>
        <p:spPr>
          <a:xfrm>
            <a:off x="4206540" y="3981235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获取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3" name="文本框 35"/>
          <p:cNvSpPr txBox="true"/>
          <p:nvPr/>
        </p:nvSpPr>
        <p:spPr>
          <a:xfrm>
            <a:off x="5766699" y="3549873"/>
            <a:ext cx="739605" cy="276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保存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4" name="文本框 37"/>
          <p:cNvSpPr txBox="true"/>
          <p:nvPr/>
        </p:nvSpPr>
        <p:spPr bwMode="auto">
          <a:xfrm>
            <a:off x="748192" y="990185"/>
            <a:ext cx="7627774" cy="691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sz="900" dirty="0"/>
              <a:t>建立完善政府信息制作、获取、保存、处理等工作制度。在制发文件时，对文件公开属性进行明确标识，严格执行保密审查有关规定和制度，从源头上保障了公开信息不涉密、涉密信息不公开。严格遵守“先审查、后公开”原则，修订完善公开审查流程，建立完善逐级审查制度。确需公开的政务信息，均由业务科室负责人审核，分管领导、重要的须经主要负责人审定后上传到网站，确保公开事项合法合规</a:t>
            </a:r>
            <a:r>
              <a:rPr lang="zh-CN" sz="900" dirty="0"/>
              <a:t>。</a:t>
            </a:r>
            <a:endParaRPr lang="zh-CN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true"/>
          <p:bldP spid="5" grpId="0"/>
          <p:bldP spid="6" grpId="0" animBg="true"/>
          <p:bldP spid="14" grpId="0" animBg="true"/>
          <p:bldP spid="15" grpId="0" animBg="true"/>
          <p:bldP spid="16" grpId="0" animBg="true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800"/>
                                </p:stCondLst>
                                <p:childTnLst>
                                  <p:par>
                                    <p:cTn id="6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7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true"/>
          <p:bldP spid="5" grpId="0"/>
          <p:bldP spid="6" grpId="0" animBg="true"/>
          <p:bldP spid="14" grpId="0" animBg="true"/>
          <p:bldP spid="15" grpId="0" animBg="true"/>
          <p:bldP spid="16" grpId="0" animBg="true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-1" y="0"/>
            <a:ext cx="2039217" cy="5143500"/>
          </a:xfrm>
          <a:custGeom>
            <a:avLst/>
            <a:gdLst>
              <a:gd name="connsiteX0" fmla="*/ 0 w 2837789"/>
              <a:gd name="connsiteY0" fmla="*/ 0 h 8001905"/>
              <a:gd name="connsiteX1" fmla="*/ 2837788 w 2837789"/>
              <a:gd name="connsiteY1" fmla="*/ 0 h 8001905"/>
              <a:gd name="connsiteX2" fmla="*/ 2837788 w 2837789"/>
              <a:gd name="connsiteY2" fmla="*/ 1968500 h 8001905"/>
              <a:gd name="connsiteX3" fmla="*/ 2837789 w 2837789"/>
              <a:gd name="connsiteY3" fmla="*/ 1968500 h 8001905"/>
              <a:gd name="connsiteX4" fmla="*/ 2837789 w 2837789"/>
              <a:gd name="connsiteY4" fmla="*/ 2363879 h 8001905"/>
              <a:gd name="connsiteX5" fmla="*/ 2618085 w 2837789"/>
              <a:gd name="connsiteY5" fmla="*/ 2386026 h 8001905"/>
              <a:gd name="connsiteX6" fmla="*/ 1747634 w 2837789"/>
              <a:gd name="connsiteY6" fmla="*/ 3454034 h 8001905"/>
              <a:gd name="connsiteX7" fmla="*/ 2618085 w 2837789"/>
              <a:gd name="connsiteY7" fmla="*/ 4522042 h 8001905"/>
              <a:gd name="connsiteX8" fmla="*/ 2837789 w 2837789"/>
              <a:gd name="connsiteY8" fmla="*/ 4544190 h 8001905"/>
              <a:gd name="connsiteX9" fmla="*/ 2837789 w 2837789"/>
              <a:gd name="connsiteY9" fmla="*/ 6858000 h 8001905"/>
              <a:gd name="connsiteX10" fmla="*/ 2837788 w 2837789"/>
              <a:gd name="connsiteY10" fmla="*/ 6858000 h 8001905"/>
              <a:gd name="connsiteX11" fmla="*/ 2837788 w 2837789"/>
              <a:gd name="connsiteY11" fmla="*/ 8001905 h 8001905"/>
              <a:gd name="connsiteX12" fmla="*/ 0 w 2837789"/>
              <a:gd name="connsiteY12" fmla="*/ 8001905 h 8001905"/>
              <a:gd name="connsiteX13" fmla="*/ 0 w 2837789"/>
              <a:gd name="connsiteY13" fmla="*/ 6858000 h 8001905"/>
              <a:gd name="connsiteX14" fmla="*/ 0 w 2837789"/>
              <a:gd name="connsiteY14" fmla="*/ 6376305 h 8001905"/>
              <a:gd name="connsiteX15" fmla="*/ 0 w 2837789"/>
              <a:gd name="connsiteY15" fmla="*/ 2133600 h 8001905"/>
              <a:gd name="connsiteX16" fmla="*/ 0 w 2837789"/>
              <a:gd name="connsiteY16" fmla="*/ 1968500 h 80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37789" h="8001905">
                <a:moveTo>
                  <a:pt x="0" y="0"/>
                </a:moveTo>
                <a:lnTo>
                  <a:pt x="2837788" y="0"/>
                </a:lnTo>
                <a:lnTo>
                  <a:pt x="2837788" y="1968500"/>
                </a:lnTo>
                <a:lnTo>
                  <a:pt x="2837789" y="1968500"/>
                </a:lnTo>
                <a:lnTo>
                  <a:pt x="2837789" y="2363879"/>
                </a:lnTo>
                <a:lnTo>
                  <a:pt x="2618085" y="2386026"/>
                </a:lnTo>
                <a:cubicBezTo>
                  <a:pt x="2121320" y="2487680"/>
                  <a:pt x="1747634" y="2927218"/>
                  <a:pt x="1747634" y="3454034"/>
                </a:cubicBezTo>
                <a:cubicBezTo>
                  <a:pt x="1747634" y="3980852"/>
                  <a:pt x="2121320" y="4420389"/>
                  <a:pt x="2618085" y="4522042"/>
                </a:cubicBezTo>
                <a:lnTo>
                  <a:pt x="2837789" y="4544190"/>
                </a:lnTo>
                <a:lnTo>
                  <a:pt x="2837789" y="6858000"/>
                </a:lnTo>
                <a:lnTo>
                  <a:pt x="2837788" y="6858000"/>
                </a:lnTo>
                <a:lnTo>
                  <a:pt x="2837788" y="8001905"/>
                </a:lnTo>
                <a:lnTo>
                  <a:pt x="0" y="8001905"/>
                </a:lnTo>
                <a:lnTo>
                  <a:pt x="0" y="6858000"/>
                </a:lnTo>
                <a:lnTo>
                  <a:pt x="0" y="6376305"/>
                </a:lnTo>
                <a:lnTo>
                  <a:pt x="0" y="2133600"/>
                </a:lnTo>
                <a:lnTo>
                  <a:pt x="0" y="19685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001095" y="3284307"/>
            <a:ext cx="5128673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 panose="020F0502020204030204"/>
              <a:ea typeface="宋体" pitchFamily="2" charset="-122"/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2891915" y="1569133"/>
            <a:ext cx="360377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7200" dirty="0">
                <a:solidFill>
                  <a:srgbClr val="0070C0"/>
                </a:solidFill>
                <a:latin typeface="Impact" panose="020B0806030902050204" pitchFamily="34" charset="0"/>
              </a:rPr>
              <a:t>PART </a:t>
            </a:r>
            <a:r>
              <a:rPr lang="en-US" altLang="zh-CN" sz="7200" dirty="0" smtClean="0">
                <a:solidFill>
                  <a:srgbClr val="0070C0"/>
                </a:solidFill>
                <a:latin typeface="Impact" panose="020B0806030902050204" pitchFamily="34" charset="0"/>
              </a:rPr>
              <a:t>04</a:t>
            </a:r>
            <a:endParaRPr lang="zh-CN" altLang="en-US" sz="72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true"/>
          <p:nvPr/>
        </p:nvSpPr>
        <p:spPr>
          <a:xfrm>
            <a:off x="2899410" y="2833370"/>
            <a:ext cx="3326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TC Avant Garde Std Bk" panose="020B0502020202020204" pitchFamily="34" charset="0"/>
              </a:rPr>
              <a:t>信息公开平台建设情况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13" name="文本框 12"/>
          <p:cNvSpPr txBox="true"/>
          <p:nvPr/>
        </p:nvSpPr>
        <p:spPr bwMode="auto">
          <a:xfrm>
            <a:off x="2822783" y="3400872"/>
            <a:ext cx="5203480" cy="136017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是优化信息公开内容。内容进一步拓宽，并开通了“济宁公路”政务微信平台，通过“济宁公路”政务微信平台共公开政务信息65条。二是便捷信息公开流程。根据《条例》科学编制政务信息“公开目录”和“公开指南”，明确了政府信息公开申请办理流程、办理时限。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8481" y="1576948"/>
            <a:ext cx="1309620" cy="1309619"/>
            <a:chOff x="1318481" y="1576948"/>
            <a:chExt cx="1309620" cy="1309619"/>
          </a:xfrm>
        </p:grpSpPr>
        <p:grpSp>
          <p:nvGrpSpPr>
            <p:cNvPr id="6" name="组合 5"/>
            <p:cNvGrpSpPr/>
            <p:nvPr/>
          </p:nvGrpSpPr>
          <p:grpSpPr>
            <a:xfrm>
              <a:off x="1318481" y="1576948"/>
              <a:ext cx="1309620" cy="1309619"/>
              <a:chOff x="2393778" y="1899411"/>
              <a:chExt cx="2421375" cy="2421375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393778" y="1899411"/>
                <a:ext cx="2421375" cy="2421375"/>
              </a:xfrm>
              <a:prstGeom prst="ellipse">
                <a:avLst/>
              </a:prstGeom>
              <a:solidFill>
                <a:schemeClr val="bg1"/>
              </a:solidFill>
              <a:ln w="31750">
                <a:gradFill flip="none" rotWithShape="true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true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590328" y="2051724"/>
                <a:ext cx="2116756" cy="211675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152400" dist="635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82550" h="254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宋体" pitchFamily="2" charset="-122"/>
                </a:endParaRPr>
              </a:p>
            </p:txBody>
          </p:sp>
        </p:grpSp>
        <p:sp>
          <p:nvSpPr>
            <p:cNvPr id="15" name="KSO_Shape"/>
            <p:cNvSpPr/>
            <p:nvPr/>
          </p:nvSpPr>
          <p:spPr bwMode="auto">
            <a:xfrm>
              <a:off x="1711983" y="1907806"/>
              <a:ext cx="585742" cy="585742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28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878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true"/>
      <p:bldP spid="10" grpId="0" animBg="true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54725" y="773443"/>
            <a:ext cx="7434551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  <p:sp>
        <p:nvSpPr>
          <p:cNvPr id="5" name="文本框 4"/>
          <p:cNvSpPr txBox="true"/>
          <p:nvPr/>
        </p:nvSpPr>
        <p:spPr>
          <a:xfrm>
            <a:off x="2803736" y="299722"/>
            <a:ext cx="35231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优化信息公开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58772" y="1379423"/>
            <a:ext cx="1902058" cy="1282133"/>
            <a:chOff x="3237545" y="4561747"/>
            <a:chExt cx="1146960" cy="1146960"/>
          </a:xfrm>
        </p:grpSpPr>
        <p:sp>
          <p:nvSpPr>
            <p:cNvPr id="7" name="圆角矩形 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20972" y="1379423"/>
            <a:ext cx="1902058" cy="1282133"/>
            <a:chOff x="3237545" y="4561747"/>
            <a:chExt cx="1146960" cy="1146960"/>
          </a:xfrm>
        </p:grpSpPr>
        <p:sp>
          <p:nvSpPr>
            <p:cNvPr id="10" name="圆角矩形 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83173" y="1379423"/>
            <a:ext cx="1902058" cy="1282133"/>
            <a:chOff x="3237545" y="4561747"/>
            <a:chExt cx="1146960" cy="1146960"/>
          </a:xfrm>
        </p:grpSpPr>
        <p:sp>
          <p:nvSpPr>
            <p:cNvPr id="13" name="圆角矩形 1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58772" y="2931998"/>
            <a:ext cx="1902058" cy="1282133"/>
            <a:chOff x="3237545" y="4561747"/>
            <a:chExt cx="1146960" cy="1146960"/>
          </a:xfrm>
        </p:grpSpPr>
        <p:sp>
          <p:nvSpPr>
            <p:cNvPr id="16" name="圆角矩形 1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20972" y="2931998"/>
            <a:ext cx="1902058" cy="1282133"/>
            <a:chOff x="3237545" y="4561747"/>
            <a:chExt cx="1146960" cy="1146960"/>
          </a:xfrm>
        </p:grpSpPr>
        <p:sp>
          <p:nvSpPr>
            <p:cNvPr id="19" name="圆角矩形 1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82970" y="2931795"/>
            <a:ext cx="1901190" cy="1280795"/>
            <a:chOff x="3237545" y="4561747"/>
            <a:chExt cx="1146960" cy="1146960"/>
          </a:xfrm>
        </p:grpSpPr>
        <p:sp>
          <p:nvSpPr>
            <p:cNvPr id="22" name="圆角矩形 2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0070C0"/>
            </a:solidFill>
            <a:ln w="31750">
              <a:gradFill flip="none" rotWithShape="true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true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070588" y="1610332"/>
            <a:ext cx="271519" cy="241276"/>
            <a:chOff x="3843406" y="5497220"/>
            <a:chExt cx="438051" cy="389258"/>
          </a:xfrm>
          <a:solidFill>
            <a:srgbClr val="0070C0"/>
          </a:solidFill>
        </p:grpSpPr>
        <p:sp>
          <p:nvSpPr>
            <p:cNvPr id="25" name="Freeform 63"/>
            <p:cNvSpPr>
              <a:spLocks noEditPoints="true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6" name="Freeform 64"/>
            <p:cNvSpPr>
              <a:spLocks noEditPoints="true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7" name="Freeform 65"/>
            <p:cNvSpPr/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8" name="Freeform 66"/>
            <p:cNvSpPr/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29" name="Freeform 67"/>
            <p:cNvSpPr>
              <a:spLocks noEditPoints="true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0" name="Freeform 68"/>
            <p:cNvSpPr>
              <a:spLocks noEditPoints="true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1" name="Freeform 69"/>
            <p:cNvSpPr/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2" name="Freeform 70"/>
            <p:cNvSpPr/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3" name="Freeform 71"/>
            <p:cNvSpPr/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4" name="Freeform 72"/>
            <p:cNvSpPr>
              <a:spLocks noEditPoints="true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5" name="Freeform 73"/>
            <p:cNvSpPr/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6" name="Freeform 74"/>
            <p:cNvSpPr/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7" name="Freeform 75"/>
            <p:cNvSpPr/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8" name="Freeform 76"/>
            <p:cNvSpPr/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9" name="Freeform 77"/>
            <p:cNvSpPr/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0" name="Freeform 78"/>
            <p:cNvSpPr/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1" name="Freeform 79"/>
            <p:cNvSpPr/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2" name="Freeform 80"/>
            <p:cNvSpPr/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3" name="Freeform 81"/>
            <p:cNvSpPr/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4" name="Freeform 82"/>
            <p:cNvSpPr/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5" name="Freeform 83"/>
            <p:cNvSpPr/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6" name="Freeform 84"/>
            <p:cNvSpPr/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7" name="Freeform 85"/>
            <p:cNvSpPr>
              <a:spLocks noEditPoints="true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8" name="Freeform 86"/>
            <p:cNvSpPr/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49" name="Freeform 87"/>
            <p:cNvSpPr/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0" name="Freeform 88"/>
            <p:cNvSpPr/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1" name="Freeform 89"/>
            <p:cNvSpPr/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2" name="Freeform 90"/>
            <p:cNvSpPr/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3" name="Freeform 91"/>
            <p:cNvSpPr/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4" name="Freeform 92"/>
            <p:cNvSpPr/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5" name="Freeform 93"/>
            <p:cNvSpPr/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6" name="Freeform 94"/>
            <p:cNvSpPr/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7" name="Freeform 95"/>
            <p:cNvSpPr/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8" name="Freeform 96"/>
            <p:cNvSpPr/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59" name="Freeform 97"/>
            <p:cNvSpPr/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0" name="Freeform 98"/>
            <p:cNvSpPr/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1" name="Freeform 99"/>
            <p:cNvSpPr/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2" name="Freeform 100"/>
            <p:cNvSpPr/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3" name="Freeform 101"/>
            <p:cNvSpPr/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4" name="Freeform 102"/>
            <p:cNvSpPr/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5" name="Freeform 103"/>
            <p:cNvSpPr/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6" name="Freeform 104"/>
            <p:cNvSpPr/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7" name="Freeform 105"/>
            <p:cNvSpPr/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8" name="Freeform 106"/>
            <p:cNvSpPr/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69" name="Freeform 107"/>
            <p:cNvSpPr/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0" name="Freeform 108"/>
            <p:cNvSpPr/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1" name="Freeform 109"/>
            <p:cNvSpPr/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2" name="Freeform 110"/>
            <p:cNvSpPr/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3" name="Freeform 111"/>
            <p:cNvSpPr/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4" name="Freeform 112"/>
            <p:cNvSpPr/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5" name="Freeform 113"/>
            <p:cNvSpPr/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6" name="Freeform 114"/>
            <p:cNvSpPr/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7" name="Freeform 115"/>
            <p:cNvSpPr/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8" name="Freeform 116"/>
            <p:cNvSpPr/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79" name="Freeform 117"/>
            <p:cNvSpPr/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0" name="Freeform 118"/>
            <p:cNvSpPr/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1" name="Freeform 119"/>
            <p:cNvSpPr/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2" name="Freeform 120"/>
            <p:cNvSpPr/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3" name="Freeform 121"/>
            <p:cNvSpPr/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4" name="Freeform 122"/>
            <p:cNvSpPr/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03552" y="1589498"/>
            <a:ext cx="329990" cy="282944"/>
            <a:chOff x="5964264" y="5437584"/>
            <a:chExt cx="532384" cy="456484"/>
          </a:xfrm>
          <a:solidFill>
            <a:srgbClr val="0070C0"/>
          </a:solidFill>
        </p:grpSpPr>
        <p:sp>
          <p:nvSpPr>
            <p:cNvPr id="86" name="Freeform 212"/>
            <p:cNvSpPr>
              <a:spLocks noEditPoints="true"/>
            </p:cNvSpPr>
            <p:nvPr/>
          </p:nvSpPr>
          <p:spPr bwMode="auto">
            <a:xfrm>
              <a:off x="6141003" y="5437584"/>
              <a:ext cx="355645" cy="315527"/>
            </a:xfrm>
            <a:custGeom>
              <a:avLst/>
              <a:gdLst>
                <a:gd name="T0" fmla="*/ 8 w 139"/>
                <a:gd name="T1" fmla="*/ 123 h 123"/>
                <a:gd name="T2" fmla="*/ 20 w 139"/>
                <a:gd name="T3" fmla="*/ 90 h 123"/>
                <a:gd name="T4" fmla="*/ 0 w 139"/>
                <a:gd name="T5" fmla="*/ 53 h 123"/>
                <a:gd name="T6" fmla="*/ 69 w 139"/>
                <a:gd name="T7" fmla="*/ 0 h 123"/>
                <a:gd name="T8" fmla="*/ 139 w 139"/>
                <a:gd name="T9" fmla="*/ 53 h 123"/>
                <a:gd name="T10" fmla="*/ 69 w 139"/>
                <a:gd name="T11" fmla="*/ 106 h 123"/>
                <a:gd name="T12" fmla="*/ 45 w 139"/>
                <a:gd name="T13" fmla="*/ 103 h 123"/>
                <a:gd name="T14" fmla="*/ 22 w 139"/>
                <a:gd name="T15" fmla="*/ 115 h 123"/>
                <a:gd name="T16" fmla="*/ 8 w 139"/>
                <a:gd name="T17" fmla="*/ 123 h 123"/>
                <a:gd name="T18" fmla="*/ 69 w 139"/>
                <a:gd name="T19" fmla="*/ 12 h 123"/>
                <a:gd name="T20" fmla="*/ 12 w 139"/>
                <a:gd name="T21" fmla="*/ 53 h 123"/>
                <a:gd name="T22" fmla="*/ 30 w 139"/>
                <a:gd name="T23" fmla="*/ 83 h 123"/>
                <a:gd name="T24" fmla="*/ 34 w 139"/>
                <a:gd name="T25" fmla="*/ 85 h 123"/>
                <a:gd name="T26" fmla="*/ 30 w 139"/>
                <a:gd name="T27" fmla="*/ 97 h 123"/>
                <a:gd name="T28" fmla="*/ 45 w 139"/>
                <a:gd name="T29" fmla="*/ 91 h 123"/>
                <a:gd name="T30" fmla="*/ 46 w 139"/>
                <a:gd name="T31" fmla="*/ 91 h 123"/>
                <a:gd name="T32" fmla="*/ 47 w 139"/>
                <a:gd name="T33" fmla="*/ 91 h 123"/>
                <a:gd name="T34" fmla="*/ 69 w 139"/>
                <a:gd name="T35" fmla="*/ 94 h 123"/>
                <a:gd name="T36" fmla="*/ 127 w 139"/>
                <a:gd name="T37" fmla="*/ 53 h 123"/>
                <a:gd name="T38" fmla="*/ 69 w 139"/>
                <a:gd name="T3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23">
                  <a:moveTo>
                    <a:pt x="8" y="123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7" y="80"/>
                    <a:pt x="0" y="67"/>
                    <a:pt x="0" y="53"/>
                  </a:cubicBezTo>
                  <a:cubicBezTo>
                    <a:pt x="0" y="24"/>
                    <a:pt x="31" y="0"/>
                    <a:pt x="69" y="0"/>
                  </a:cubicBezTo>
                  <a:cubicBezTo>
                    <a:pt x="108" y="0"/>
                    <a:pt x="139" y="24"/>
                    <a:pt x="139" y="53"/>
                  </a:cubicBezTo>
                  <a:cubicBezTo>
                    <a:pt x="139" y="82"/>
                    <a:pt x="108" y="106"/>
                    <a:pt x="69" y="106"/>
                  </a:cubicBezTo>
                  <a:cubicBezTo>
                    <a:pt x="61" y="106"/>
                    <a:pt x="53" y="105"/>
                    <a:pt x="45" y="103"/>
                  </a:cubicBezTo>
                  <a:cubicBezTo>
                    <a:pt x="42" y="104"/>
                    <a:pt x="31" y="110"/>
                    <a:pt x="22" y="115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69" y="12"/>
                  </a:moveTo>
                  <a:cubicBezTo>
                    <a:pt x="38" y="12"/>
                    <a:pt x="12" y="30"/>
                    <a:pt x="12" y="53"/>
                  </a:cubicBezTo>
                  <a:cubicBezTo>
                    <a:pt x="12" y="64"/>
                    <a:pt x="18" y="75"/>
                    <a:pt x="30" y="83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91"/>
                    <a:pt x="44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4" y="93"/>
                    <a:pt x="62" y="94"/>
                    <a:pt x="69" y="94"/>
                  </a:cubicBezTo>
                  <a:cubicBezTo>
                    <a:pt x="101" y="94"/>
                    <a:pt x="127" y="76"/>
                    <a:pt x="127" y="53"/>
                  </a:cubicBezTo>
                  <a:cubicBezTo>
                    <a:pt x="127" y="30"/>
                    <a:pt x="101" y="12"/>
                    <a:pt x="6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7" name="Freeform 213"/>
            <p:cNvSpPr/>
            <p:nvPr/>
          </p:nvSpPr>
          <p:spPr bwMode="auto">
            <a:xfrm>
              <a:off x="6238588" y="5529748"/>
              <a:ext cx="169148" cy="16265"/>
            </a:xfrm>
            <a:custGeom>
              <a:avLst/>
              <a:gdLst>
                <a:gd name="T0" fmla="*/ 156 w 156"/>
                <a:gd name="T1" fmla="*/ 15 h 15"/>
                <a:gd name="T2" fmla="*/ 0 w 156"/>
                <a:gd name="T3" fmla="*/ 15 h 15"/>
                <a:gd name="T4" fmla="*/ 0 w 156"/>
                <a:gd name="T5" fmla="*/ 0 h 15"/>
                <a:gd name="T6" fmla="*/ 156 w 156"/>
                <a:gd name="T7" fmla="*/ 0 h 15"/>
                <a:gd name="T8" fmla="*/ 156 w 156"/>
                <a:gd name="T9" fmla="*/ 15 h 15"/>
                <a:gd name="T10" fmla="*/ 156 w 15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">
                  <a:moveTo>
                    <a:pt x="15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8" name="Freeform 214"/>
            <p:cNvSpPr/>
            <p:nvPr/>
          </p:nvSpPr>
          <p:spPr bwMode="auto">
            <a:xfrm>
              <a:off x="6238588" y="5561192"/>
              <a:ext cx="169148" cy="15180"/>
            </a:xfrm>
            <a:custGeom>
              <a:avLst/>
              <a:gdLst>
                <a:gd name="T0" fmla="*/ 156 w 156"/>
                <a:gd name="T1" fmla="*/ 14 h 14"/>
                <a:gd name="T2" fmla="*/ 0 w 156"/>
                <a:gd name="T3" fmla="*/ 14 h 14"/>
                <a:gd name="T4" fmla="*/ 0 w 156"/>
                <a:gd name="T5" fmla="*/ 0 h 14"/>
                <a:gd name="T6" fmla="*/ 156 w 156"/>
                <a:gd name="T7" fmla="*/ 0 h 14"/>
                <a:gd name="T8" fmla="*/ 156 w 156"/>
                <a:gd name="T9" fmla="*/ 14 h 14"/>
                <a:gd name="T10" fmla="*/ 156 w 15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">
                  <a:moveTo>
                    <a:pt x="15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89" name="Freeform 215"/>
            <p:cNvSpPr/>
            <p:nvPr/>
          </p:nvSpPr>
          <p:spPr bwMode="auto">
            <a:xfrm>
              <a:off x="6238588" y="5591552"/>
              <a:ext cx="169148" cy="18433"/>
            </a:xfrm>
            <a:custGeom>
              <a:avLst/>
              <a:gdLst>
                <a:gd name="T0" fmla="*/ 156 w 156"/>
                <a:gd name="T1" fmla="*/ 17 h 17"/>
                <a:gd name="T2" fmla="*/ 0 w 156"/>
                <a:gd name="T3" fmla="*/ 17 h 17"/>
                <a:gd name="T4" fmla="*/ 0 w 156"/>
                <a:gd name="T5" fmla="*/ 0 h 17"/>
                <a:gd name="T6" fmla="*/ 156 w 156"/>
                <a:gd name="T7" fmla="*/ 0 h 17"/>
                <a:gd name="T8" fmla="*/ 156 w 156"/>
                <a:gd name="T9" fmla="*/ 17 h 17"/>
                <a:gd name="T10" fmla="*/ 156 w 1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">
                  <a:moveTo>
                    <a:pt x="15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7"/>
                  </a:lnTo>
                  <a:lnTo>
                    <a:pt x="15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0" name="Freeform 216"/>
            <p:cNvSpPr/>
            <p:nvPr/>
          </p:nvSpPr>
          <p:spPr bwMode="auto">
            <a:xfrm>
              <a:off x="5964264" y="5622997"/>
              <a:ext cx="250470" cy="271071"/>
            </a:xfrm>
            <a:custGeom>
              <a:avLst/>
              <a:gdLst>
                <a:gd name="T0" fmla="*/ 92 w 98"/>
                <a:gd name="T1" fmla="*/ 73 h 106"/>
                <a:gd name="T2" fmla="*/ 61 w 98"/>
                <a:gd name="T3" fmla="*/ 64 h 106"/>
                <a:gd name="T4" fmla="*/ 62 w 98"/>
                <a:gd name="T5" fmla="*/ 57 h 106"/>
                <a:gd name="T6" fmla="*/ 66 w 98"/>
                <a:gd name="T7" fmla="*/ 51 h 106"/>
                <a:gd name="T8" fmla="*/ 67 w 98"/>
                <a:gd name="T9" fmla="*/ 44 h 106"/>
                <a:gd name="T10" fmla="*/ 69 w 98"/>
                <a:gd name="T11" fmla="*/ 45 h 106"/>
                <a:gd name="T12" fmla="*/ 71 w 98"/>
                <a:gd name="T13" fmla="*/ 43 h 106"/>
                <a:gd name="T14" fmla="*/ 72 w 98"/>
                <a:gd name="T15" fmla="*/ 32 h 106"/>
                <a:gd name="T16" fmla="*/ 70 w 98"/>
                <a:gd name="T17" fmla="*/ 29 h 106"/>
                <a:gd name="T18" fmla="*/ 69 w 98"/>
                <a:gd name="T19" fmla="*/ 30 h 106"/>
                <a:gd name="T20" fmla="*/ 70 w 98"/>
                <a:gd name="T21" fmla="*/ 23 h 106"/>
                <a:gd name="T22" fmla="*/ 66 w 98"/>
                <a:gd name="T23" fmla="*/ 8 h 106"/>
                <a:gd name="T24" fmla="*/ 32 w 98"/>
                <a:gd name="T25" fmla="*/ 8 h 106"/>
                <a:gd name="T26" fmla="*/ 28 w 98"/>
                <a:gd name="T27" fmla="*/ 23 h 106"/>
                <a:gd name="T28" fmla="*/ 29 w 98"/>
                <a:gd name="T29" fmla="*/ 30 h 106"/>
                <a:gd name="T30" fmla="*/ 28 w 98"/>
                <a:gd name="T31" fmla="*/ 29 h 106"/>
                <a:gd name="T32" fmla="*/ 26 w 98"/>
                <a:gd name="T33" fmla="*/ 32 h 106"/>
                <a:gd name="T34" fmla="*/ 27 w 98"/>
                <a:gd name="T35" fmla="*/ 43 h 106"/>
                <a:gd name="T36" fmla="*/ 29 w 98"/>
                <a:gd name="T37" fmla="*/ 45 h 106"/>
                <a:gd name="T38" fmla="*/ 31 w 98"/>
                <a:gd name="T39" fmla="*/ 44 h 106"/>
                <a:gd name="T40" fmla="*/ 31 w 98"/>
                <a:gd name="T41" fmla="*/ 51 h 106"/>
                <a:gd name="T42" fmla="*/ 36 w 98"/>
                <a:gd name="T43" fmla="*/ 57 h 106"/>
                <a:gd name="T44" fmla="*/ 37 w 98"/>
                <a:gd name="T45" fmla="*/ 64 h 106"/>
                <a:gd name="T46" fmla="*/ 5 w 98"/>
                <a:gd name="T47" fmla="*/ 73 h 106"/>
                <a:gd name="T48" fmla="*/ 0 w 98"/>
                <a:gd name="T49" fmla="*/ 83 h 106"/>
                <a:gd name="T50" fmla="*/ 1 w 98"/>
                <a:gd name="T51" fmla="*/ 94 h 106"/>
                <a:gd name="T52" fmla="*/ 8 w 98"/>
                <a:gd name="T53" fmla="*/ 102 h 106"/>
                <a:gd name="T54" fmla="*/ 90 w 98"/>
                <a:gd name="T55" fmla="*/ 102 h 106"/>
                <a:gd name="T56" fmla="*/ 96 w 98"/>
                <a:gd name="T57" fmla="*/ 94 h 106"/>
                <a:gd name="T58" fmla="*/ 98 w 98"/>
                <a:gd name="T59" fmla="*/ 83 h 106"/>
                <a:gd name="T60" fmla="*/ 92 w 98"/>
                <a:gd name="T6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6">
                  <a:moveTo>
                    <a:pt x="92" y="73"/>
                  </a:moveTo>
                  <a:cubicBezTo>
                    <a:pt x="82" y="69"/>
                    <a:pt x="72" y="66"/>
                    <a:pt x="61" y="64"/>
                  </a:cubicBezTo>
                  <a:cubicBezTo>
                    <a:pt x="61" y="62"/>
                    <a:pt x="62" y="59"/>
                    <a:pt x="62" y="57"/>
                  </a:cubicBezTo>
                  <a:cubicBezTo>
                    <a:pt x="65" y="55"/>
                    <a:pt x="66" y="53"/>
                    <a:pt x="66" y="51"/>
                  </a:cubicBezTo>
                  <a:cubicBezTo>
                    <a:pt x="67" y="49"/>
                    <a:pt x="67" y="46"/>
                    <a:pt x="67" y="44"/>
                  </a:cubicBezTo>
                  <a:cubicBezTo>
                    <a:pt x="68" y="44"/>
                    <a:pt x="68" y="44"/>
                    <a:pt x="69" y="45"/>
                  </a:cubicBezTo>
                  <a:cubicBezTo>
                    <a:pt x="70" y="45"/>
                    <a:pt x="71" y="44"/>
                    <a:pt x="71" y="4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70" y="29"/>
                    <a:pt x="69" y="29"/>
                    <a:pt x="69" y="30"/>
                  </a:cubicBezTo>
                  <a:cubicBezTo>
                    <a:pt x="69" y="28"/>
                    <a:pt x="69" y="25"/>
                    <a:pt x="70" y="23"/>
                  </a:cubicBezTo>
                  <a:cubicBezTo>
                    <a:pt x="70" y="20"/>
                    <a:pt x="71" y="13"/>
                    <a:pt x="66" y="8"/>
                  </a:cubicBezTo>
                  <a:cubicBezTo>
                    <a:pt x="58" y="0"/>
                    <a:pt x="40" y="0"/>
                    <a:pt x="32" y="8"/>
                  </a:cubicBezTo>
                  <a:cubicBezTo>
                    <a:pt x="27" y="13"/>
                    <a:pt x="28" y="20"/>
                    <a:pt x="28" y="23"/>
                  </a:cubicBezTo>
                  <a:cubicBezTo>
                    <a:pt x="28" y="25"/>
                    <a:pt x="29" y="28"/>
                    <a:pt x="29" y="30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30"/>
                    <a:pt x="26" y="31"/>
                    <a:pt x="26" y="3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6"/>
                    <a:pt x="31" y="49"/>
                    <a:pt x="31" y="51"/>
                  </a:cubicBezTo>
                  <a:cubicBezTo>
                    <a:pt x="32" y="53"/>
                    <a:pt x="33" y="55"/>
                    <a:pt x="36" y="57"/>
                  </a:cubicBezTo>
                  <a:cubicBezTo>
                    <a:pt x="36" y="59"/>
                    <a:pt x="36" y="62"/>
                    <a:pt x="37" y="64"/>
                  </a:cubicBezTo>
                  <a:cubicBezTo>
                    <a:pt x="26" y="66"/>
                    <a:pt x="15" y="69"/>
                    <a:pt x="5" y="73"/>
                  </a:cubicBezTo>
                  <a:cubicBezTo>
                    <a:pt x="2" y="75"/>
                    <a:pt x="0" y="80"/>
                    <a:pt x="0" y="83"/>
                  </a:cubicBezTo>
                  <a:cubicBezTo>
                    <a:pt x="1" y="87"/>
                    <a:pt x="1" y="91"/>
                    <a:pt x="1" y="94"/>
                  </a:cubicBezTo>
                  <a:cubicBezTo>
                    <a:pt x="2" y="98"/>
                    <a:pt x="5" y="101"/>
                    <a:pt x="8" y="102"/>
                  </a:cubicBezTo>
                  <a:cubicBezTo>
                    <a:pt x="35" y="106"/>
                    <a:pt x="63" y="106"/>
                    <a:pt x="90" y="102"/>
                  </a:cubicBezTo>
                  <a:cubicBezTo>
                    <a:pt x="93" y="101"/>
                    <a:pt x="96" y="98"/>
                    <a:pt x="96" y="94"/>
                  </a:cubicBezTo>
                  <a:cubicBezTo>
                    <a:pt x="97" y="91"/>
                    <a:pt x="97" y="87"/>
                    <a:pt x="98" y="83"/>
                  </a:cubicBezTo>
                  <a:cubicBezTo>
                    <a:pt x="98" y="80"/>
                    <a:pt x="96" y="75"/>
                    <a:pt x="9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797340" y="1598571"/>
            <a:ext cx="266815" cy="264799"/>
            <a:chOff x="7078908" y="5461438"/>
            <a:chExt cx="430461" cy="427208"/>
          </a:xfrm>
          <a:solidFill>
            <a:srgbClr val="0070C0"/>
          </a:solidFill>
        </p:grpSpPr>
        <p:sp>
          <p:nvSpPr>
            <p:cNvPr id="92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3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94" name="Freeform 247"/>
          <p:cNvSpPr>
            <a:spLocks noEditPoints="true"/>
          </p:cNvSpPr>
          <p:nvPr/>
        </p:nvSpPr>
        <p:spPr bwMode="auto">
          <a:xfrm>
            <a:off x="2082349" y="3169964"/>
            <a:ext cx="247997" cy="227162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false" compatLnSpc="true"/>
          <a:lstStyle/>
          <a:p>
            <a:endParaRPr lang="zh-CN" altLang="en-US">
              <a:solidFill>
                <a:srgbClr val="000000"/>
              </a:solidFill>
              <a:latin typeface="+mn-ea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4414641" y="3118885"/>
            <a:ext cx="307812" cy="329318"/>
            <a:chOff x="4895160" y="5416983"/>
            <a:chExt cx="496602" cy="531299"/>
          </a:xfrm>
          <a:solidFill>
            <a:srgbClr val="0070C0"/>
          </a:solidFill>
        </p:grpSpPr>
        <p:sp>
          <p:nvSpPr>
            <p:cNvPr id="96" name="Freeform 836"/>
            <p:cNvSpPr/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7" name="Freeform 837"/>
            <p:cNvSpPr/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8" name="Freeform 838"/>
            <p:cNvSpPr/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99" name="Freeform 839"/>
            <p:cNvSpPr/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0" name="Freeform 840"/>
            <p:cNvSpPr/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1" name="Freeform 841"/>
            <p:cNvSpPr/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2" name="Freeform 842"/>
            <p:cNvSpPr/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3" name="Freeform 843"/>
            <p:cNvSpPr/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4" name="Freeform 844"/>
            <p:cNvSpPr/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5" name="Freeform 845"/>
            <p:cNvSpPr>
              <a:spLocks noEditPoints="true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6" name="Freeform 846"/>
            <p:cNvSpPr/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777513" y="3137368"/>
            <a:ext cx="306468" cy="292354"/>
            <a:chOff x="8145843" y="5425657"/>
            <a:chExt cx="494435" cy="471664"/>
          </a:xfrm>
          <a:solidFill>
            <a:srgbClr val="0070C0"/>
          </a:solidFill>
        </p:grpSpPr>
        <p:sp>
          <p:nvSpPr>
            <p:cNvPr id="108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09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0" name="Freeform 852"/>
            <p:cNvSpPr>
              <a:spLocks noEditPoints="true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1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2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3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false" compatLnSpc="true"/>
            <a:lstStyle/>
            <a:p>
              <a:endParaRPr lang="zh-CN" altLang="en-US">
                <a:solidFill>
                  <a:srgbClr val="000000"/>
                </a:solidFill>
                <a:latin typeface="+mn-ea"/>
              </a:endParaRPr>
            </a:p>
          </p:txBody>
        </p:sp>
      </p:grpSp>
      <p:sp>
        <p:nvSpPr>
          <p:cNvPr id="114" name="文本框 117"/>
          <p:cNvSpPr txBox="true"/>
          <p:nvPr/>
        </p:nvSpPr>
        <p:spPr>
          <a:xfrm>
            <a:off x="1405352" y="18322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通过新媒体微信“济宁公路”公众号公开政务信息65条。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5" name="文本框 119"/>
          <p:cNvSpPr txBox="true"/>
          <p:nvPr/>
        </p:nvSpPr>
        <p:spPr>
          <a:xfrm>
            <a:off x="1405352" y="3384857"/>
            <a:ext cx="1593215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安排专人做好及时受理、按时答复工作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6" name="文本框 120"/>
          <p:cNvSpPr txBox="true"/>
          <p:nvPr/>
        </p:nvSpPr>
        <p:spPr>
          <a:xfrm>
            <a:off x="3776442" y="1832282"/>
            <a:ext cx="1593215" cy="760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明确专人负责日常信息公开发布及网站维护工作，保障了信息公开工作开展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7" name="文本框 121"/>
          <p:cNvSpPr txBox="true"/>
          <p:nvPr/>
        </p:nvSpPr>
        <p:spPr>
          <a:xfrm>
            <a:off x="3776442" y="3318182"/>
            <a:ext cx="159321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制定了《政府信息公开申请表》《受理回执和办理结果告知单》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8" name="文本框 122"/>
          <p:cNvSpPr txBox="true"/>
          <p:nvPr/>
        </p:nvSpPr>
        <p:spPr>
          <a:xfrm>
            <a:off x="6129752" y="1832282"/>
            <a:ext cx="1593215" cy="8070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便捷信息公开流程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根据《条例》科学编制政务信息公开目录公开指南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23"/>
          <p:cNvSpPr txBox="true"/>
          <p:nvPr/>
        </p:nvSpPr>
        <p:spPr>
          <a:xfrm>
            <a:off x="6129752" y="3313737"/>
            <a:ext cx="1593215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群众既可从官网查阅和下载政务信息，也可以在网上在线咨询，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77" presetID="2" presetClass="entr" presetSubtype="4" accel="6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8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450"/>
                                </p:stCondLst>
                                <p:childTnLst>
                                  <p:par>
                                    <p:cTn id="97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true"/>
          <p:bldP spid="5" grpId="0"/>
          <p:bldP spid="94" grpId="0" animBg="true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350"/>
                                </p:stCondLst>
                                <p:childTnLst>
                                  <p:par>
                                    <p:cTn id="6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77" presetID="2" presetClass="entr" presetSubtype="4" accel="6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9600"/>
                                </p:stCondLst>
                                <p:childTnLst>
                                  <p:par>
                                    <p:cTn id="8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11450"/>
                                </p:stCondLst>
                                <p:childTnLst>
                                  <p:par>
                                    <p:cTn id="97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true"/>
          <p:bldP spid="5" grpId="0"/>
          <p:bldP spid="94" grpId="0" animBg="true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Fallback>
  </mc:AlternateContent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2108</Words>
  <Application>WPS 演示</Application>
  <PresentationFormat>全屏显示(16:9)</PresentationFormat>
  <Paragraphs>125</Paragraphs>
  <Slides>13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DejaVu Sans</vt:lpstr>
      <vt:lpstr>方正书宋_GBK</vt:lpstr>
      <vt:lpstr>微软雅黑</vt:lpstr>
      <vt:lpstr>方正黑体_GBK</vt:lpstr>
      <vt:lpstr>Calibri</vt:lpstr>
      <vt:lpstr>Impact</vt:lpstr>
      <vt:lpstr>Noto Kufi Arabic</vt:lpstr>
      <vt:lpstr>ITC Avant Garde Std Bk</vt:lpstr>
      <vt:lpstr>宋体</vt:lpstr>
      <vt:lpstr>Arial Unicode MS</vt:lpstr>
      <vt:lpstr>Calibri Light</vt:lpstr>
      <vt:lpstr>Noto Music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582db33fc1b47</dc:title>
  <dc:creator/>
  <cp:lastModifiedBy>user</cp:lastModifiedBy>
  <cp:revision>7</cp:revision>
  <dcterms:created xsi:type="dcterms:W3CDTF">2023-02-03T07:15:33Z</dcterms:created>
  <dcterms:modified xsi:type="dcterms:W3CDTF">2023-02-03T07:15:33Z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2052-11.8.2.9958</vt:lpwstr>
  </property>
</Properties>
</file>