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85" r:id="rId4"/>
    <p:sldId id="286" r:id="rId5"/>
    <p:sldId id="287" r:id="rId7"/>
    <p:sldId id="288" r:id="rId8"/>
    <p:sldId id="289" r:id="rId9"/>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gs" Target="tags/tag185.xml"/><Relationship Id="rId13" Type="http://schemas.openxmlformats.org/officeDocument/2006/relationships/commentAuthors" Target="commentAuthors.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40A91-902F-4EEA-A840-C9B354C9EBC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E3BEB-B91A-41F1-AF4E-1D8893600F3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幻灯片图像占位符 1"/>
          <p:cNvSpPr>
            <a:spLocks noGrp="1" noRot="1" noChangeAspect="1" noTextEdit="1"/>
          </p:cNvSpPr>
          <p:nvPr>
            <p:ph type="sldImg"/>
          </p:nvPr>
        </p:nvSpPr>
        <p:spPr/>
      </p:sp>
      <p:sp>
        <p:nvSpPr>
          <p:cNvPr id="190467" name="备注占位符 2"/>
          <p:cNvSpPr>
            <a:spLocks noGrp="1"/>
          </p:cNvSpPr>
          <p:nvPr>
            <p:ph type="body" idx="1"/>
          </p:nvPr>
        </p:nvSpPr>
        <p:spPr>
          <a:noFill/>
        </p:spPr>
        <p:txBody>
          <a:bodyPr/>
          <a:lstStyle/>
          <a:p>
            <a:endParaRPr lang="zh-CN" altLang="en-US" smtClean="0"/>
          </a:p>
        </p:txBody>
      </p:sp>
      <p:sp>
        <p:nvSpPr>
          <p:cNvPr id="190468" name="灯片编号占位符 3"/>
          <p:cNvSpPr>
            <a:spLocks noGrp="1"/>
          </p:cNvSpPr>
          <p:nvPr>
            <p:ph type="sldNum" sz="quarter" idx="5"/>
          </p:nvPr>
        </p:nvSpPr>
        <p:spPr>
          <a:noFill/>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fld id="{F7ED459F-C3FD-46E0-B774-465A05E1C631}" type="slidenum">
              <a:rPr lang="zh-CN" altLang="en-US" smtClean="0">
                <a:solidFill>
                  <a:srgbClr val="000000"/>
                </a:solidFill>
              </a:rPr>
            </a:fld>
            <a:endParaRPr lang="zh-CN" alt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幻灯片图像占位符 1"/>
          <p:cNvSpPr>
            <a:spLocks noGrp="1" noRot="1" noChangeAspect="1" noTextEdit="1"/>
          </p:cNvSpPr>
          <p:nvPr>
            <p:ph type="sldImg"/>
          </p:nvPr>
        </p:nvSpPr>
        <p:spPr/>
      </p:sp>
      <p:sp>
        <p:nvSpPr>
          <p:cNvPr id="190467" name="备注占位符 2"/>
          <p:cNvSpPr>
            <a:spLocks noGrp="1"/>
          </p:cNvSpPr>
          <p:nvPr>
            <p:ph type="body" idx="1"/>
          </p:nvPr>
        </p:nvSpPr>
        <p:spPr>
          <a:noFill/>
        </p:spPr>
        <p:txBody>
          <a:bodyPr/>
          <a:lstStyle/>
          <a:p>
            <a:endParaRPr lang="zh-CN" altLang="en-US" smtClean="0"/>
          </a:p>
        </p:txBody>
      </p:sp>
      <p:sp>
        <p:nvSpPr>
          <p:cNvPr id="190468" name="灯片编号占位符 3"/>
          <p:cNvSpPr>
            <a:spLocks noGrp="1"/>
          </p:cNvSpPr>
          <p:nvPr>
            <p:ph type="sldNum" sz="quarter" idx="5"/>
          </p:nvPr>
        </p:nvSpPr>
        <p:spPr>
          <a:noFill/>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fld id="{F7ED459F-C3FD-46E0-B774-465A05E1C631}" type="slidenum">
              <a:rPr lang="zh-CN" altLang="en-US" smtClean="0">
                <a:solidFill>
                  <a:srgbClr val="000000"/>
                </a:solidFill>
              </a:rPr>
            </a:fld>
            <a:endParaRPr lang="zh-CN" altLang="en-US"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幻灯片图像占位符 1"/>
          <p:cNvSpPr>
            <a:spLocks noGrp="1" noRot="1" noChangeAspect="1" noTextEdit="1"/>
          </p:cNvSpPr>
          <p:nvPr>
            <p:ph type="sldImg"/>
          </p:nvPr>
        </p:nvSpPr>
        <p:spPr/>
      </p:sp>
      <p:sp>
        <p:nvSpPr>
          <p:cNvPr id="190467" name="备注占位符 2"/>
          <p:cNvSpPr>
            <a:spLocks noGrp="1"/>
          </p:cNvSpPr>
          <p:nvPr>
            <p:ph type="body" idx="1"/>
          </p:nvPr>
        </p:nvSpPr>
        <p:spPr>
          <a:noFill/>
        </p:spPr>
        <p:txBody>
          <a:bodyPr/>
          <a:lstStyle/>
          <a:p>
            <a:endParaRPr lang="zh-CN" altLang="en-US" smtClean="0"/>
          </a:p>
        </p:txBody>
      </p:sp>
      <p:sp>
        <p:nvSpPr>
          <p:cNvPr id="190468" name="灯片编号占位符 3"/>
          <p:cNvSpPr>
            <a:spLocks noGrp="1"/>
          </p:cNvSpPr>
          <p:nvPr>
            <p:ph type="sldNum" sz="quarter" idx="5"/>
          </p:nvPr>
        </p:nvSpPr>
        <p:spPr>
          <a:noFill/>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fld id="{F7ED459F-C3FD-46E0-B774-465A05E1C631}" type="slidenum">
              <a:rPr lang="zh-CN" altLang="en-US" smtClean="0">
                <a:solidFill>
                  <a:srgbClr val="000000"/>
                </a:solidFill>
              </a:rPr>
            </a:fld>
            <a:endParaRPr lang="zh-CN"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tags" Target="../tags/tag142.xml"/><Relationship Id="rId12" Type="http://schemas.openxmlformats.org/officeDocument/2006/relationships/tags" Target="../tags/tag141.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60.xml"/><Relationship Id="rId23" Type="http://schemas.openxmlformats.org/officeDocument/2006/relationships/tags" Target="../tags/tag159.xml"/><Relationship Id="rId22" Type="http://schemas.openxmlformats.org/officeDocument/2006/relationships/tags" Target="../tags/tag158.xml"/><Relationship Id="rId21" Type="http://schemas.openxmlformats.org/officeDocument/2006/relationships/tags" Target="../tags/tag157.xml"/><Relationship Id="rId20" Type="http://schemas.openxmlformats.org/officeDocument/2006/relationships/tags" Target="../tags/tag156.xml"/><Relationship Id="rId2" Type="http://schemas.openxmlformats.org/officeDocument/2006/relationships/slideLayout" Target="../slideLayouts/slideLayout13.xml"/><Relationship Id="rId19" Type="http://schemas.openxmlformats.org/officeDocument/2006/relationships/tags" Target="../tags/tag15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2"/>
          <a:srcRect/>
          <a:stretch>
            <a:fillRect/>
          </a:stretch>
        </a:blipFill>
        <a:effectLst/>
      </p:bgPr>
    </p:bg>
    <p:spTree>
      <p:nvGrpSpPr>
        <p:cNvPr id="1" name=""/>
        <p:cNvGrpSpPr/>
        <p:nvPr/>
      </p:nvGrpSpPr>
      <p:grpSpPr>
        <a:xfrm>
          <a:off x="0" y="0"/>
          <a:ext cx="0" cy="0"/>
          <a:chOff x="0" y="0"/>
          <a:chExt cx="0" cy="0"/>
        </a:xfrm>
      </p:grpSpPr>
      <p:pic>
        <p:nvPicPr>
          <p:cNvPr id="3074" name="图片 6"/>
          <p:cNvPicPr>
            <a:picLocks noChangeAspect="1" noChangeArrowheads="1"/>
          </p:cNvPicPr>
          <p:nvPr userDrawn="1"/>
        </p:nvPicPr>
        <p:blipFill>
          <a:blip r:embed="rId13"/>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标题占位符 1"/>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smtClean="0"/>
              <a:t>单击此处编辑母版标题样式</a:t>
            </a:r>
            <a:endParaRPr lang="zh-CN" altLang="zh-CN" smtClean="0"/>
          </a:p>
        </p:txBody>
      </p:sp>
      <p:sp>
        <p:nvSpPr>
          <p:cNvPr id="3076"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smtClean="0"/>
              <a:t>单击此处编辑母版文本样式</a:t>
            </a:r>
            <a:endParaRPr lang="zh-CN" altLang="zh-CN" smtClean="0"/>
          </a:p>
          <a:p>
            <a:pPr lvl="1"/>
            <a:r>
              <a:rPr lang="zh-CN" altLang="zh-CN" smtClean="0"/>
              <a:t>第二级</a:t>
            </a:r>
            <a:endParaRPr lang="zh-CN" altLang="zh-CN" smtClean="0"/>
          </a:p>
          <a:p>
            <a:pPr lvl="2"/>
            <a:r>
              <a:rPr lang="zh-CN" altLang="zh-CN" smtClean="0"/>
              <a:t>第三级</a:t>
            </a:r>
            <a:endParaRPr lang="zh-CN" altLang="zh-CN" smtClean="0"/>
          </a:p>
          <a:p>
            <a:pPr lvl="3"/>
            <a:r>
              <a:rPr lang="zh-CN" altLang="zh-CN" smtClean="0"/>
              <a:t>第四级</a:t>
            </a:r>
            <a:endParaRPr lang="zh-CN" altLang="zh-CN" smtClean="0"/>
          </a:p>
          <a:p>
            <a:pPr lvl="4"/>
            <a:r>
              <a:rPr lang="zh-CN" altLang="zh-CN" smtClean="0"/>
              <a:t>第五级</a:t>
            </a:r>
            <a:endParaRPr lang="zh-CN"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8.xml"/><Relationship Id="rId5" Type="http://schemas.openxmlformats.org/officeDocument/2006/relationships/tags" Target="../tags/tag169.xml"/><Relationship Id="rId4" Type="http://schemas.openxmlformats.org/officeDocument/2006/relationships/tags" Target="../tags/tag168.xml"/><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tags" Target="../tags/tag165.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8.xml"/><Relationship Id="rId5" Type="http://schemas.openxmlformats.org/officeDocument/2006/relationships/tags" Target="../tags/tag174.xml"/><Relationship Id="rId4" Type="http://schemas.openxmlformats.org/officeDocument/2006/relationships/tags" Target="../tags/tag173.xml"/><Relationship Id="rId3" Type="http://schemas.openxmlformats.org/officeDocument/2006/relationships/tags" Target="../tags/tag172.xml"/><Relationship Id="rId2" Type="http://schemas.openxmlformats.org/officeDocument/2006/relationships/tags" Target="../tags/tag171.xml"/><Relationship Id="rId1" Type="http://schemas.openxmlformats.org/officeDocument/2006/relationships/tags" Target="../tags/tag170.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8.xml"/><Relationship Id="rId5" Type="http://schemas.openxmlformats.org/officeDocument/2006/relationships/tags" Target="../tags/tag179.xml"/><Relationship Id="rId4" Type="http://schemas.openxmlformats.org/officeDocument/2006/relationships/tags" Target="../tags/tag178.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184.xml"/><Relationship Id="rId4" Type="http://schemas.openxmlformats.org/officeDocument/2006/relationships/tags" Target="../tags/tag183.xml"/><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470535" y="1783608"/>
            <a:ext cx="11721465" cy="3438525"/>
          </a:xfrm>
        </p:spPr>
        <p:txBody>
          <a:bodyPr>
            <a:normAutofit/>
          </a:bodyPr>
          <a:lstStyle/>
          <a:p>
            <a:r>
              <a:rPr lang="zh-CN" altLang="zh-CN" sz="5400" dirty="0"/>
              <a:t>（图文解读）济宁公安服务群众和高质量发展</a:t>
            </a:r>
            <a:br>
              <a:rPr lang="zh-CN" altLang="zh-CN" sz="5400" dirty="0"/>
            </a:br>
            <a:r>
              <a:rPr lang="zh-CN" altLang="zh-CN" sz="5400" dirty="0"/>
              <a:t>十项出入境便利措施</a:t>
            </a:r>
            <a:endParaRPr lang="zh-CN" altLang="zh-CN" sz="5400" dirty="0"/>
          </a:p>
        </p:txBody>
      </p:sp>
      <p:sp>
        <p:nvSpPr>
          <p:cNvPr id="4" name="副标题 3"/>
          <p:cNvSpPr>
            <a:spLocks noGrp="1"/>
          </p:cNvSpPr>
          <p:nvPr>
            <p:ph type="subTitle" idx="1"/>
            <p:custDataLst>
              <p:tags r:id="rId2"/>
            </p:custDataLst>
          </p:nvPr>
        </p:nvSpPr>
        <p:spPr>
          <a:xfrm>
            <a:off x="1776730" y="681355"/>
            <a:ext cx="6033135" cy="805815"/>
          </a:xfrm>
        </p:spPr>
        <p:txBody>
          <a:bodyPr/>
          <a:lstStyle/>
          <a:p>
            <a:r>
              <a:rPr lang="en-US" altLang="zh-CN" sz="1800" dirty="0">
                <a:solidFill>
                  <a:schemeClr val="dk1">
                    <a:lumMod val="85000"/>
                    <a:lumOff val="15000"/>
                  </a:schemeClr>
                </a:solidFill>
                <a:sym typeface="+mn-lt"/>
              </a:rPr>
              <a:t>    </a:t>
            </a:r>
            <a:endParaRPr lang="en-US" altLang="zh-CN" sz="1800" dirty="0">
              <a:solidFill>
                <a:schemeClr val="dk1">
                  <a:lumMod val="85000"/>
                  <a:lumOff val="15000"/>
                </a:schemeClr>
              </a:solidFill>
              <a:sym typeface="+mn-lt"/>
            </a:endParaRPr>
          </a:p>
        </p:txBody>
      </p:sp>
      <p:sp>
        <p:nvSpPr>
          <p:cNvPr id="12" name="文本占位符 11"/>
          <p:cNvSpPr>
            <a:spLocks noGrp="1"/>
          </p:cNvSpPr>
          <p:nvPr>
            <p:ph type="body" sz="quarter" idx="13"/>
            <p:custDataLst>
              <p:tags r:id="rId3"/>
            </p:custDataLst>
          </p:nvPr>
        </p:nvSpPr>
        <p:spPr/>
        <p:txBody>
          <a:bodyPr/>
          <a:lstStyle/>
          <a:p>
            <a:r>
              <a:rPr lang="en-US" altLang="zh-CN">
                <a:solidFill>
                  <a:schemeClr val="dk1">
                    <a:lumMod val="85000"/>
                    <a:lumOff val="15000"/>
                  </a:schemeClr>
                </a:solidFill>
                <a:sym typeface="+mn-lt"/>
              </a:rPr>
              <a:t>    </a:t>
            </a:r>
            <a:endParaRPr lang="en-US" altLang="zh-CN">
              <a:solidFill>
                <a:schemeClr val="dk1">
                  <a:lumMod val="85000"/>
                  <a:lumOff val="15000"/>
                </a:schemeClr>
              </a:solidFill>
              <a:sym typeface="+mn-lt"/>
            </a:endParaRPr>
          </a:p>
        </p:txBody>
      </p:sp>
    </p:spTree>
    <p:custDataLst>
      <p:tags r:id="rId4"/>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 name="等腰三角形 1"/>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55" name="椭圆 54"/>
          <p:cNvSpPr/>
          <p:nvPr/>
        </p:nvSpPr>
        <p:spPr>
          <a:xfrm rot="5611153">
            <a:off x="3834765" y="4471035"/>
            <a:ext cx="175895" cy="174625"/>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6" name="椭圆 55"/>
          <p:cNvSpPr/>
          <p:nvPr/>
        </p:nvSpPr>
        <p:spPr>
          <a:xfrm rot="5611153">
            <a:off x="3915410" y="4796155"/>
            <a:ext cx="431800" cy="429895"/>
          </a:xfrm>
          <a:prstGeom prst="ellipse">
            <a:avLst/>
          </a:prstGeom>
          <a:solidFill>
            <a:srgbClr val="44B0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7" name="椭圆 56"/>
          <p:cNvSpPr/>
          <p:nvPr/>
        </p:nvSpPr>
        <p:spPr>
          <a:xfrm rot="5611153">
            <a:off x="4791075" y="4281805"/>
            <a:ext cx="793750" cy="793750"/>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19" name="标题 1"/>
          <p:cNvSpPr txBox="1"/>
          <p:nvPr/>
        </p:nvSpPr>
        <p:spPr>
          <a:xfrm>
            <a:off x="161200" y="549458"/>
            <a:ext cx="9774555" cy="518160"/>
          </a:xfrm>
          <a:prstGeom prst="rect">
            <a:avLst/>
          </a:prstGeom>
          <a:solidFill>
            <a:schemeClr val="accent2"/>
          </a:solidFill>
        </p:spPr>
        <p:txBody>
          <a:bodyPr/>
          <a:lstStyle/>
          <a:p>
            <a:pPr lvl="0" eaLnBrk="0" fontAlgn="base" hangingPunct="0">
              <a:lnSpc>
                <a:spcPct val="90000"/>
              </a:lnSpc>
              <a:spcBef>
                <a:spcPct val="0"/>
              </a:spcBef>
              <a:spcAft>
                <a:spcPct val="0"/>
              </a:spcAft>
              <a:defRPr/>
            </a:pPr>
            <a:r>
              <a:rPr lang="zh-CN" altLang="en-US" sz="2400" dirty="0" smtClean="0">
                <a:ln w="13462">
                  <a:solidFill>
                    <a:schemeClr val="bg1"/>
                  </a:solidFill>
                  <a:prstDash val="solid"/>
                </a:ln>
                <a:solidFill>
                  <a:schemeClr val="lt1"/>
                </a:solidFill>
                <a:effectLst>
                  <a:outerShdw dist="38100" dir="2700000" algn="bl" rotWithShape="0">
                    <a:schemeClr val="accent5"/>
                  </a:outerShdw>
                </a:effectLst>
                <a:latin typeface="微软雅黑" panose="020B0503020204020204" charset="-122"/>
                <a:ea typeface="微软雅黑" panose="020B0503020204020204" charset="-122"/>
                <a:cs typeface="微软雅黑" panose="020B0503020204020204" charset="-122"/>
                <a:sym typeface="+mn-ea"/>
              </a:rPr>
              <a:t>        政策</a:t>
            </a:r>
            <a:r>
              <a:rPr kumimoji="0" lang="en-US" altLang="zh-CN" sz="2400" b="0" i="0" u="none" strike="noStrike" kern="1200" cap="none" spc="0" normalizeH="0" baseline="0" noProof="0" dirty="0" err="1"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rPr>
              <a:t>背景</a:t>
            </a:r>
            <a:endParaRPr kumimoji="0" lang="zh-CN"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endParaRPr>
          </a:p>
        </p:txBody>
      </p:sp>
      <p:sp>
        <p:nvSpPr>
          <p:cNvPr id="20" name="内容占位符 2"/>
          <p:cNvSpPr txBox="1"/>
          <p:nvPr>
            <p:custDataLst>
              <p:tags r:id="rId4"/>
            </p:custDataLst>
          </p:nvPr>
        </p:nvSpPr>
        <p:spPr>
          <a:xfrm>
            <a:off x="682625" y="1407160"/>
            <a:ext cx="10448290" cy="4656455"/>
          </a:xfrm>
          <a:prstGeom prst="rect">
            <a:avLst/>
          </a:prstGeom>
        </p:spPr>
        <p:txBody>
          <a:bodyPr/>
          <a:lstStyle/>
          <a:p>
            <a:pPr lvl="0" eaLnBrk="0" fontAlgn="base" hangingPunct="0">
              <a:lnSpc>
                <a:spcPct val="150000"/>
              </a:lnSpc>
              <a:spcBef>
                <a:spcPts val="1000"/>
              </a:spcBef>
              <a:spcAft>
                <a:spcPct val="0"/>
              </a:spcAft>
              <a:defRPr/>
            </a:pPr>
            <a:r>
              <a:rPr lang="zh-CN" altLang="en-US" sz="2000" b="1" dirty="0" smtClean="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出入境</a:t>
            </a:r>
            <a:r>
              <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管理部门作为公安机关对外窗口单位，是联系社会各界和广大群众的重要桥梁纽带，根据</a:t>
            </a:r>
            <a:r>
              <a:rPr lang="en-US" altLang="zh-CN"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a:t>
            </a:r>
            <a:r>
              <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中华人民共和国出境入境管理法</a:t>
            </a:r>
            <a:r>
              <a:rPr lang="en-US" altLang="zh-CN"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a:t>
            </a:r>
            <a:r>
              <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和济宁市公安局三定方案，主要承担受理、审批公民出国境申请，管理、服务我市的境外人员，查处出入境违法犯罪行为等工作职责。</a:t>
            </a:r>
            <a:r>
              <a:rPr lang="en-US" altLang="zh-CN"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2023</a:t>
            </a:r>
            <a:r>
              <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年以来，济宁市公安局根据新冠疫情“乙类乙管”后国家移民管理局关于中外人员出境入境限制性政策逐步放开的新情况，靠前一步、主动作为，结合济宁实际，在广泛调研、征求意见的基础上，研究出台并集中推出建立“移民事务服务中心”、物建“联络员”“代办员”、推行“一窗通办、并联办理”、便利学生和上班族周六办、开通“</a:t>
            </a:r>
            <a:r>
              <a:rPr lang="en-US" altLang="zh-CN"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12367”</a:t>
            </a:r>
            <a:r>
              <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rPr>
              <a:t>热线等十项出入境便利措施。</a:t>
            </a:r>
            <a:endParaRPr lang="zh-CN" altLang="en-US" sz="2000" b="1" dirty="0">
              <a:solidFill>
                <a:schemeClr val="accent5">
                  <a:lumMod val="50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4638040" y="422910"/>
            <a:ext cx="309880" cy="368300"/>
          </a:xfrm>
          <a:prstGeom prst="rect">
            <a:avLst/>
          </a:prstGeom>
          <a:noFill/>
        </p:spPr>
        <p:txBody>
          <a:bodyPr wrap="none" rtlCol="0">
            <a:spAutoFit/>
          </a:bodyPr>
          <a:lstStyle/>
          <a:p>
            <a:endParaRPr lang="zh-CN" altLang="en-US"/>
          </a:p>
        </p:txBody>
      </p:sp>
    </p:spTree>
    <p:custDataLst>
      <p:tags r:id="rId5"/>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 name="等腰三角形 1"/>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55" name="椭圆 54"/>
          <p:cNvSpPr/>
          <p:nvPr/>
        </p:nvSpPr>
        <p:spPr>
          <a:xfrm rot="5611153">
            <a:off x="3834765" y="4471035"/>
            <a:ext cx="175895" cy="174625"/>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6" name="椭圆 55"/>
          <p:cNvSpPr/>
          <p:nvPr/>
        </p:nvSpPr>
        <p:spPr>
          <a:xfrm rot="5611153">
            <a:off x="3915410" y="4796155"/>
            <a:ext cx="431800" cy="429895"/>
          </a:xfrm>
          <a:prstGeom prst="ellipse">
            <a:avLst/>
          </a:prstGeom>
          <a:solidFill>
            <a:srgbClr val="44B0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7" name="椭圆 56"/>
          <p:cNvSpPr/>
          <p:nvPr/>
        </p:nvSpPr>
        <p:spPr>
          <a:xfrm rot="5611153">
            <a:off x="4791075" y="4281805"/>
            <a:ext cx="793750" cy="793750"/>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19" name="标题 1"/>
          <p:cNvSpPr txBox="1"/>
          <p:nvPr/>
        </p:nvSpPr>
        <p:spPr>
          <a:xfrm>
            <a:off x="748575" y="549458"/>
            <a:ext cx="9774555" cy="518160"/>
          </a:xfrm>
          <a:prstGeom prst="rect">
            <a:avLst/>
          </a:prstGeom>
          <a:solidFill>
            <a:schemeClr val="accent2"/>
          </a:solidFill>
        </p:spPr>
        <p:txBody>
          <a:bodyPr/>
          <a:lstStyle/>
          <a:p>
            <a:pPr marL="0" marR="0" lvl="0" indent="0" algn="l" defTabSz="914400" rtl="0" eaLnBrk="0" fontAlgn="base" latinLnBrk="0" hangingPunct="0">
              <a:lnSpc>
                <a:spcPct val="90000"/>
              </a:lnSpc>
              <a:spcBef>
                <a:spcPct val="0"/>
              </a:spcBef>
              <a:spcAft>
                <a:spcPct val="0"/>
              </a:spcAft>
              <a:buClrTx/>
              <a:buSzTx/>
              <a:buFontTx/>
              <a:buNone/>
              <a:defRPr/>
            </a:pPr>
            <a:r>
              <a:rPr kumimoji="0" lang="en-US" altLang="zh-CN"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rPr>
              <a:t>                           </a:t>
            </a:r>
            <a:r>
              <a:rPr kumimoji="0" lang="zh-CN" altLang="en-US"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rPr>
              <a:t>起草</a:t>
            </a:r>
            <a:r>
              <a:rPr kumimoji="0"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rPr>
              <a:t>依据</a:t>
            </a:r>
            <a:endParaRPr kumimoji="0"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endParaRPr>
          </a:p>
        </p:txBody>
      </p:sp>
      <p:sp>
        <p:nvSpPr>
          <p:cNvPr id="20" name="内容占位符 2"/>
          <p:cNvSpPr txBox="1"/>
          <p:nvPr>
            <p:custDataLst>
              <p:tags r:id="rId4"/>
            </p:custDataLst>
          </p:nvPr>
        </p:nvSpPr>
        <p:spPr>
          <a:xfrm>
            <a:off x="882650" y="1537335"/>
            <a:ext cx="10721215" cy="4992254"/>
          </a:xfrm>
          <a:prstGeom prst="rect">
            <a:avLst/>
          </a:prstGeom>
        </p:spPr>
        <p:txBody>
          <a:bodyPr>
            <a:noAutofit/>
          </a:bodyPr>
          <a:lstStyle/>
          <a:p>
            <a:pPr lvl="0" eaLnBrk="0" fontAlgn="base" hangingPunct="0">
              <a:lnSpc>
                <a:spcPct val="150000"/>
              </a:lnSpc>
              <a:spcBef>
                <a:spcPts val="1000"/>
              </a:spcBef>
              <a:spcAft>
                <a:spcPct val="0"/>
              </a:spcAft>
              <a:defRPr/>
            </a:pPr>
            <a:r>
              <a:rPr lang="en-US" altLang="zh-CN" sz="2000" b="1" dirty="0" smtClean="0">
                <a:latin typeface="方正楷体简体" panose="02010601030101010101" charset="-122"/>
                <a:ea typeface="方正楷体简体" panose="02010601030101010101" charset="-122"/>
                <a:cs typeface="方正楷体简体" panose="02010601030101010101" charset="-122"/>
                <a:sym typeface="+mn-ea"/>
              </a:rPr>
              <a:t>    1</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中华人民共和国出境入境管理法</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endParaRPr lang="en-US" altLang="zh-CN"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    2.《</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中华人民共和国外国人入境出境管理条例</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endParaRPr lang="en-US" altLang="zh-CN"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    3.</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外国人签证证件签发工作规范</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endParaRPr lang="en-US" altLang="zh-CN"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    4.</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往来港澳通行证签注签发规范</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endParaRPr lang="en-US" altLang="zh-CN"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    5.</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关于推出便利境外中国公民办理业务</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6</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项政策措施的通知</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（公交管</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〔2023〕11</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号）</a:t>
            </a:r>
            <a:endParaRPr lang="zh-CN" altLang="en-US"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6.</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省公安厅</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公安机关出入境管理部门文明窗口建设标准</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（鲁公通</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[2005]247</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号）</a:t>
            </a:r>
            <a:endParaRPr lang="zh-CN" altLang="en-US" sz="2000" b="1"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7.《</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中共山东省公安厅委员会关于命名全省公安机关“红旗窗口”“红旗标兵”的决定</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（鲁公党</a:t>
            </a:r>
            <a:r>
              <a:rPr lang="en-US" altLang="zh-CN" sz="2000" b="1" dirty="0">
                <a:latin typeface="方正楷体简体" panose="02010601030101010101" charset="-122"/>
                <a:ea typeface="方正楷体简体" panose="02010601030101010101" charset="-122"/>
                <a:cs typeface="方正楷体简体" panose="02010601030101010101" charset="-122"/>
                <a:sym typeface="+mn-ea"/>
              </a:rPr>
              <a:t>〔2022〕176</a:t>
            </a:r>
            <a:r>
              <a:rPr lang="zh-CN" altLang="en-US" sz="2000" b="1" dirty="0">
                <a:latin typeface="方正楷体简体" panose="02010601030101010101" charset="-122"/>
                <a:ea typeface="方正楷体简体" panose="02010601030101010101" charset="-122"/>
                <a:cs typeface="方正楷体简体" panose="02010601030101010101" charset="-122"/>
                <a:sym typeface="+mn-ea"/>
              </a:rPr>
              <a:t>号）</a:t>
            </a:r>
            <a:endParaRPr lang="zh-CN" altLang="en-US" sz="2000" b="1" dirty="0">
              <a:latin typeface="方正楷体简体" panose="02010601030101010101" charset="-122"/>
              <a:ea typeface="方正楷体简体" panose="02010601030101010101" charset="-122"/>
              <a:cs typeface="方正楷体简体" panose="02010601030101010101" charset="-122"/>
              <a:sym typeface="+mn-ea"/>
            </a:endParaRPr>
          </a:p>
        </p:txBody>
      </p:sp>
    </p:spTree>
    <p:custDataLst>
      <p:tags r:id="rId5"/>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2" name="等腰三角形 1"/>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55" name="椭圆 54"/>
          <p:cNvSpPr/>
          <p:nvPr/>
        </p:nvSpPr>
        <p:spPr>
          <a:xfrm rot="5611153">
            <a:off x="3834765" y="4471035"/>
            <a:ext cx="175895" cy="174625"/>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6" name="椭圆 55"/>
          <p:cNvSpPr/>
          <p:nvPr/>
        </p:nvSpPr>
        <p:spPr>
          <a:xfrm rot="5611153">
            <a:off x="3915410" y="4796155"/>
            <a:ext cx="431800" cy="429895"/>
          </a:xfrm>
          <a:prstGeom prst="ellipse">
            <a:avLst/>
          </a:prstGeom>
          <a:solidFill>
            <a:srgbClr val="44B0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57" name="椭圆 56"/>
          <p:cNvSpPr/>
          <p:nvPr/>
        </p:nvSpPr>
        <p:spPr>
          <a:xfrm rot="5611153">
            <a:off x="4791075" y="4281805"/>
            <a:ext cx="793750" cy="793750"/>
          </a:xfrm>
          <a:prstGeom prst="ellipse">
            <a:avLst/>
          </a:prstGeom>
          <a:solidFill>
            <a:srgbClr val="44B0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buFont typeface="Arial" panose="020B0604020202020204" pitchFamily="34" charset="0"/>
              <a:buNone/>
              <a:defRPr/>
            </a:pPr>
            <a:endParaRPr lang="zh-HK" altLang="en-US">
              <a:solidFill>
                <a:srgbClr val="FFFFFF"/>
              </a:solidFill>
              <a:latin typeface="微软雅黑" panose="020B0503020204020204" charset="-122"/>
              <a:ea typeface="微软雅黑" panose="020B0503020204020204" charset="-122"/>
            </a:endParaRPr>
          </a:p>
        </p:txBody>
      </p:sp>
      <p:sp>
        <p:nvSpPr>
          <p:cNvPr id="19" name="标题 1"/>
          <p:cNvSpPr txBox="1"/>
          <p:nvPr/>
        </p:nvSpPr>
        <p:spPr>
          <a:xfrm>
            <a:off x="748575" y="549458"/>
            <a:ext cx="9774555" cy="518160"/>
          </a:xfrm>
          <a:prstGeom prst="rect">
            <a:avLst/>
          </a:prstGeom>
          <a:solidFill>
            <a:schemeClr val="accent2"/>
          </a:solidFill>
        </p:spPr>
        <p:txBody>
          <a:bodyPr/>
          <a:lstStyle/>
          <a:p>
            <a:pPr lvl="0" eaLnBrk="0" fontAlgn="base" hangingPunct="0">
              <a:lnSpc>
                <a:spcPct val="90000"/>
              </a:lnSpc>
              <a:spcBef>
                <a:spcPct val="0"/>
              </a:spcBef>
              <a:spcAft>
                <a:spcPct val="0"/>
              </a:spcAft>
              <a:defRPr/>
            </a:pPr>
            <a:r>
              <a:rPr lang="en-US" altLang="zh-CN" sz="2400" b="1" dirty="0" smtClean="0"/>
              <a:t>          </a:t>
            </a:r>
            <a:r>
              <a:rPr lang="zh-CN" altLang="zh-CN" sz="2400" b="1" dirty="0" smtClean="0"/>
              <a:t>目的</a:t>
            </a:r>
            <a:r>
              <a:rPr lang="zh-CN" altLang="zh-CN" sz="2400" b="1" dirty="0"/>
              <a:t>宗旨</a:t>
            </a:r>
            <a:endParaRPr kumimoji="0" lang="zh-CN" altLang="en-US"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endParaRPr>
          </a:p>
        </p:txBody>
      </p:sp>
      <p:sp>
        <p:nvSpPr>
          <p:cNvPr id="20" name="内容占位符 2"/>
          <p:cNvSpPr txBox="1"/>
          <p:nvPr>
            <p:custDataLst>
              <p:tags r:id="rId4"/>
            </p:custDataLst>
          </p:nvPr>
        </p:nvSpPr>
        <p:spPr>
          <a:xfrm>
            <a:off x="563245" y="1334770"/>
            <a:ext cx="10904855" cy="3448050"/>
          </a:xfrm>
          <a:prstGeom prst="rect">
            <a:avLst/>
          </a:prstGeom>
        </p:spPr>
        <p:txBody>
          <a:bodyPr>
            <a:noAutofit/>
          </a:bodyPr>
          <a:lstStyle/>
          <a:p>
            <a:pPr lvl="0" eaLnBrk="0" fontAlgn="base" hangingPunct="0">
              <a:lnSpc>
                <a:spcPct val="150000"/>
              </a:lnSpc>
              <a:spcBef>
                <a:spcPts val="1000"/>
              </a:spcBef>
              <a:spcAft>
                <a:spcPct val="0"/>
              </a:spcAft>
              <a:defRPr/>
            </a:pPr>
            <a:r>
              <a:rPr kumimoji="0" lang="en-US" altLang="zh-CN" sz="2800" i="0" u="none" strike="noStrike" kern="1200" cap="none" spc="0" normalizeH="0" baseline="0" noProof="0" dirty="0">
                <a:ln>
                  <a:noFill/>
                </a:ln>
                <a:solidFill>
                  <a:schemeClr val="tx1"/>
                </a:solidFill>
                <a:effectLst/>
                <a:uLnTx/>
                <a:uFillTx/>
                <a:latin typeface="方正楷体简体" panose="02010601030101010101" charset="-122"/>
                <a:ea typeface="方正楷体简体" panose="02010601030101010101" charset="-122"/>
                <a:cs typeface="方正楷体简体" panose="02010601030101010101" charset="-122"/>
              </a:rPr>
              <a:t>      </a:t>
            </a:r>
            <a:r>
              <a:rPr lang="zh-CN" altLang="en-US" sz="2800" dirty="0">
                <a:latin typeface="方正楷体简体" panose="02010601030101010101" charset="-122"/>
                <a:ea typeface="方正楷体简体" panose="02010601030101010101" charset="-122"/>
                <a:cs typeface="方正楷体简体" panose="02010601030101010101" charset="-122"/>
              </a:rPr>
              <a:t> 济宁公安服务群众和高质量发展十项出入境便利措施旨在贯彻党的二十大精神，践行以人民为中心的发展思想，让广大群众充分享受到“放管服”改革带来的实惠和便利，不断增强群众获得感、幸福感和满意度。</a:t>
            </a:r>
            <a:endParaRPr kumimoji="0" sz="2800" i="0" u="none" strike="noStrike" kern="1200" cap="none" spc="0" normalizeH="0" baseline="0" noProof="0" dirty="0">
              <a:ln>
                <a:noFill/>
              </a:ln>
              <a:solidFill>
                <a:schemeClr val="tx1"/>
              </a:solidFill>
              <a:effectLst/>
              <a:uLnTx/>
              <a:uFillTx/>
              <a:latin typeface="方正楷体简体" panose="02010601030101010101" charset="-122"/>
              <a:ea typeface="方正楷体简体" panose="02010601030101010101" charset="-122"/>
              <a:cs typeface="方正楷体简体" panose="02010601030101010101" charset="-122"/>
            </a:endParaRPr>
          </a:p>
        </p:txBody>
      </p:sp>
    </p:spTree>
    <p:custDataLst>
      <p:tags r:id="rId5"/>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529631" y="8586616"/>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3" name="等腰三角形 2"/>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grpSp>
      <p:sp>
        <p:nvSpPr>
          <p:cNvPr id="2" name="文本框 1"/>
          <p:cNvSpPr txBox="1"/>
          <p:nvPr>
            <p:custDataLst>
              <p:tags r:id="rId4"/>
            </p:custDataLst>
          </p:nvPr>
        </p:nvSpPr>
        <p:spPr>
          <a:xfrm>
            <a:off x="494665" y="1532890"/>
            <a:ext cx="10881995" cy="14107452"/>
          </a:xfrm>
          <a:prstGeom prst="rect">
            <a:avLst/>
          </a:prstGeom>
          <a:noFill/>
        </p:spPr>
        <p:txBody>
          <a:bodyPr wrap="square" rtlCol="0" anchor="t">
            <a:spAutoFit/>
          </a:bodyPr>
          <a:lstStyle/>
          <a:p>
            <a:pPr lvl="0" eaLnBrk="0" fontAlgn="base" hangingPunct="0">
              <a:lnSpc>
                <a:spcPct val="150000"/>
              </a:lnSpc>
              <a:spcBef>
                <a:spcPts val="1000"/>
              </a:spcBef>
              <a:spcAft>
                <a:spcPct val="0"/>
              </a:spcAft>
              <a:defRPr/>
            </a:pP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1.</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市公安局于</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2023</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年</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4</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月成立了起草小组，根据</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中华人民共和国出境入境管理法</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中华人民共和国外国人入境出境管理条例</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外国人签证证件签发工作规范</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往来港澳通行证签注签发规范</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、公安部</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关于推出便利境外中国公民办理业务</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6</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项政策措施的通知</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（公交管</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〔2023〕11</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号）、省公安厅</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公安机关出入境管理部门文明窗口建设标准</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（鲁公通</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[2005]247</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号）、</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中共山东省公安厅委员会关于命名全省公安机关“红旗窗口”“红旗标兵”的决定</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（鲁公党</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〔2022〕176</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号），着手</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济宁公安服务群众和高质量发展十项出入境便利措施</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的起草工作。</a:t>
            </a:r>
            <a:endParaRPr lang="zh-CN" altLang="en-US" sz="2800"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起草小组深入基层出入境窗口和涉外企业、社会群众中间开展调研，广泛收集资料、征求意见，了解中外服务对象需求，认真梳理我市公安出入境管理服务工作中的问题不足，深入分析原因，集思广益研究思路对策，形成了</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济宁公安服务群众和高质量发展十项出入境便利措施</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初稿。</a:t>
            </a:r>
            <a:endParaRPr lang="zh-CN" altLang="en-US" sz="2800"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3.</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市公安局</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4</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月中旬至</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5</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月中旬通过互联网面向社会广泛征求意见。</a:t>
            </a:r>
            <a:endParaRPr lang="zh-CN" altLang="en-US" sz="2800"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4.</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市公安局</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5</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月</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25</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日联合市政府新闻办组织召开“惠民生促发展”主题系列新闻发布会，集中发布</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济宁公安服务群众和高质量发展十项出入境便利措施</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，并通过省市级多家媒体开展宣传。</a:t>
            </a:r>
            <a:endParaRPr lang="zh-CN" altLang="en-US" sz="2800" dirty="0">
              <a:latin typeface="方正楷体简体" panose="02010601030101010101" charset="-122"/>
              <a:ea typeface="方正楷体简体" panose="02010601030101010101" charset="-122"/>
              <a:cs typeface="方正楷体简体" panose="02010601030101010101" charset="-122"/>
              <a:sym typeface="+mn-ea"/>
            </a:endParaRPr>
          </a:p>
          <a:p>
            <a:pPr lvl="0" eaLnBrk="0" fontAlgn="base" hangingPunct="0">
              <a:lnSpc>
                <a:spcPct val="150000"/>
              </a:lnSpc>
              <a:spcBef>
                <a:spcPts val="1000"/>
              </a:spcBef>
              <a:spcAft>
                <a:spcPct val="0"/>
              </a:spcAft>
              <a:defRPr/>
            </a:pP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    </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5.《</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济宁公安服务群众和高质量发展十项出入境便利措施</a:t>
            </a:r>
            <a:r>
              <a:rPr lang="en-US" altLang="zh-CN" sz="2800" dirty="0">
                <a:latin typeface="方正楷体简体" panose="02010601030101010101" charset="-122"/>
                <a:ea typeface="方正楷体简体" panose="02010601030101010101" charset="-122"/>
                <a:cs typeface="方正楷体简体" panose="02010601030101010101" charset="-122"/>
                <a:sym typeface="+mn-ea"/>
              </a:rPr>
              <a:t>》</a:t>
            </a:r>
            <a:r>
              <a:rPr lang="zh-CN" altLang="en-US" sz="2800" dirty="0">
                <a:latin typeface="方正楷体简体" panose="02010601030101010101" charset="-122"/>
                <a:ea typeface="方正楷体简体" panose="02010601030101010101" charset="-122"/>
                <a:cs typeface="方正楷体简体" panose="02010601030101010101" charset="-122"/>
                <a:sym typeface="+mn-ea"/>
              </a:rPr>
              <a:t>施行后，全市公安出入境办证窗口主动征求群众反馈意见，进行满意度评价，不断优化完善服务措施。</a:t>
            </a:r>
            <a:endParaRPr lang="zh-CN" altLang="en-US" sz="2800" noProof="0" dirty="0">
              <a:ln>
                <a:noFill/>
              </a:ln>
              <a:solidFill>
                <a:schemeClr val="tx1"/>
              </a:solidFill>
              <a:effectLst/>
              <a:uLnTx/>
              <a:uFillTx/>
              <a:latin typeface="方正楷体简体" panose="02010601030101010101" charset="-122"/>
              <a:ea typeface="方正楷体简体" panose="02010601030101010101" charset="-122"/>
              <a:cs typeface="方正楷体简体" panose="02010601030101010101" charset="-122"/>
              <a:sym typeface="+mn-ea"/>
            </a:endParaRPr>
          </a:p>
        </p:txBody>
      </p:sp>
      <p:sp>
        <p:nvSpPr>
          <p:cNvPr id="19" name="标题 1"/>
          <p:cNvSpPr txBox="1"/>
          <p:nvPr/>
        </p:nvSpPr>
        <p:spPr>
          <a:xfrm>
            <a:off x="748575" y="549458"/>
            <a:ext cx="9774555" cy="518160"/>
          </a:xfrm>
          <a:prstGeom prst="rect">
            <a:avLst/>
          </a:prstGeom>
          <a:solidFill>
            <a:schemeClr val="accent2"/>
          </a:solidFill>
        </p:spPr>
        <p:txBody>
          <a:bodyPr/>
          <a:lstStyle/>
          <a:p>
            <a:pPr lvl="0" eaLnBrk="0" fontAlgn="base" hangingPunct="0">
              <a:lnSpc>
                <a:spcPct val="90000"/>
              </a:lnSpc>
              <a:spcBef>
                <a:spcPct val="0"/>
              </a:spcBef>
              <a:spcAft>
                <a:spcPct val="0"/>
              </a:spcAft>
              <a:defRPr/>
            </a:pPr>
            <a:r>
              <a:rPr lang="zh-CN" altLang="en-US" sz="2400" dirty="0" smtClean="0">
                <a:ln w="13462">
                  <a:solidFill>
                    <a:schemeClr val="bg1"/>
                  </a:solidFill>
                  <a:prstDash val="solid"/>
                </a:ln>
                <a:solidFill>
                  <a:schemeClr val="lt1"/>
                </a:solidFill>
                <a:effectLst>
                  <a:outerShdw dist="38100" dir="2700000" algn="bl" rotWithShape="0">
                    <a:schemeClr val="accent5"/>
                  </a:outerShdw>
                </a:effectLst>
                <a:latin typeface="微软雅黑" panose="020B0503020204020204" charset="-122"/>
                <a:ea typeface="微软雅黑" panose="020B0503020204020204" charset="-122"/>
                <a:cs typeface="微软雅黑" panose="020B0503020204020204" charset="-122"/>
                <a:sym typeface="+mn-ea"/>
              </a:rPr>
              <a:t>          重要</a:t>
            </a:r>
            <a:r>
              <a:rPr lang="zh-CN" altLang="en-US" sz="2400" dirty="0">
                <a:ln w="13462">
                  <a:solidFill>
                    <a:schemeClr val="bg1"/>
                  </a:solidFill>
                  <a:prstDash val="solid"/>
                </a:ln>
                <a:solidFill>
                  <a:schemeClr val="lt1"/>
                </a:solidFill>
                <a:effectLst>
                  <a:outerShdw dist="38100" dir="2700000" algn="bl" rotWithShape="0">
                    <a:schemeClr val="accent5"/>
                  </a:outerShdw>
                </a:effectLst>
                <a:latin typeface="微软雅黑" panose="020B0503020204020204" charset="-122"/>
                <a:ea typeface="微软雅黑" panose="020B0503020204020204" charset="-122"/>
                <a:cs typeface="微软雅黑" panose="020B0503020204020204" charset="-122"/>
                <a:sym typeface="+mn-ea"/>
              </a:rPr>
              <a:t>举措</a:t>
            </a:r>
            <a:endParaRPr kumimoji="0" lang="zh-CN" altLang="en-US" sz="2400" b="0" i="0" u="none" strike="noStrike" kern="1200" cap="none" spc="0" normalizeH="0" baseline="0" noProof="0" dirty="0" smtClean="0">
              <a:ln w="13462">
                <a:solidFill>
                  <a:schemeClr val="bg1"/>
                </a:solidFill>
                <a:prstDash val="solid"/>
              </a:ln>
              <a:solidFill>
                <a:schemeClr val="lt1"/>
              </a:solidFill>
              <a:effectLst>
                <a:outerShdw dist="38100" dir="2700000" algn="bl" rotWithShape="0">
                  <a:schemeClr val="accent5"/>
                </a:outerShdw>
              </a:effectLst>
              <a:uLnTx/>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5"/>
    </p:custDataLst>
  </p:cSld>
  <p:clrMapOvr>
    <a:masterClrMapping/>
  </p:clrMapOvr>
  <p:transition/>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14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14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61.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162.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3.xml><?xml version="1.0" encoding="utf-8"?>
<p:tagLst xmlns:p="http://schemas.openxmlformats.org/presentationml/2006/main">
  <p:tag name="KSO_WM_UNIT_ISCONTENTSTITLE" val="0"/>
  <p:tag name="KSO_WM_UNIT_ISNUMDGMTITLE" val="0"/>
  <p:tag name="KSO_WM_UNIT_PRESET_TEXT" val="汇报人姓名"/>
  <p:tag name="KSO_WM_UNIT_NOCLEAR" val="0"/>
  <p:tag name="KSO_WM_UNIT_VALUE" val="10"/>
  <p:tag name="KSO_WM_UNIT_HIGHLIGHT" val="0"/>
  <p:tag name="KSO_WM_UNIT_COMPATIBLE" val="0"/>
  <p:tag name="KSO_WM_UNIT_DIAGRAM_ISNUMVISUAL" val="0"/>
  <p:tag name="KSO_WM_UNIT_DIAGRAM_ISREFERUNIT" val="0"/>
  <p:tag name="KSO_WM_UNIT_TYPE" val="b"/>
  <p:tag name="KSO_WM_UNIT_INDEX" val="2"/>
  <p:tag name="KSO_WM_UNIT_ID" val="custom20202545_1*b*2"/>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4.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16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6aa3f53-f07e-47f8-b259-a618ab954b62}"/>
  <p:tag name="KSO_WM_UNIT_TYPE" val="i"/>
</p:tagLst>
</file>

<file path=ppt/tags/tag16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68.xml><?xml version="1.0" encoding="utf-8"?>
<p:tagLst xmlns:p="http://schemas.openxmlformats.org/presentationml/2006/main">
  <p:tag name="KSO_WM_UNIT_TEXT_FILL_FORE_SCHEMECOLOR_INDEX_BRIGHTNESS" val="-0.5"/>
  <p:tag name="KSO_WM_UNIT_TEXT_FILL_FORE_SCHEMECOLOR_INDEX" val="9"/>
  <p:tag name="KSO_WM_UNIT_TEXT_FILL_TYPE" val="1"/>
</p:tagLst>
</file>

<file path=ppt/tags/tag169.xml><?xml version="1.0" encoding="utf-8"?>
<p:tagLst xmlns:p="http://schemas.openxmlformats.org/presentationml/2006/main">
  <p:tag name="KSO_WM_SLIDE_BK_DARK_LIGHT" val="2"/>
  <p:tag name="KSO_WM_SLIDE_BACKGROUND_TYPE" val="general"/>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6aa3f53-f07e-47f8-b259-a618ab954b62}"/>
  <p:tag name="KSO_WM_UNIT_TYPE" val="i"/>
</p:tagLst>
</file>

<file path=ppt/tags/tag17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3.xml><?xml version="1.0" encoding="utf-8"?>
<p:tagLst xmlns:p="http://schemas.openxmlformats.org/presentationml/2006/main">
  <p:tag name="KSO_WM_UNIT_TEXT_FILL_FORE_SCHEMECOLOR_INDEX_BRIGHTNESS" val="-0.5"/>
  <p:tag name="KSO_WM_UNIT_TEXT_FILL_FORE_SCHEMECOLOR_INDEX" val="9"/>
  <p:tag name="KSO_WM_UNIT_TEXT_FILL_TYPE" val="1"/>
</p:tagLst>
</file>

<file path=ppt/tags/tag174.xml><?xml version="1.0" encoding="utf-8"?>
<p:tagLst xmlns:p="http://schemas.openxmlformats.org/presentationml/2006/main">
  <p:tag name="KSO_WM_SLIDE_BK_DARK_LIGHT" val="2"/>
  <p:tag name="KSO_WM_SLIDE_BACKGROUND_TYPE" val="general"/>
</p:tagLst>
</file>

<file path=ppt/tags/tag17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6aa3f53-f07e-47f8-b259-a618ab954b62}"/>
  <p:tag name="KSO_WM_UNIT_TYPE" val="i"/>
</p:tagLst>
</file>

<file path=ppt/tags/tag17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8.xml><?xml version="1.0" encoding="utf-8"?>
<p:tagLst xmlns:p="http://schemas.openxmlformats.org/presentationml/2006/main">
  <p:tag name="KSO_WM_UNIT_TEXT_FILL_FORE_SCHEMECOLOR_INDEX_BRIGHTNESS" val="0.35"/>
  <p:tag name="KSO_WM_UNIT_TEXT_FILL_FORE_SCHEMECOLOR_INDEX" val="13"/>
  <p:tag name="KSO_WM_UNIT_TEXT_FILL_TYPE" val="1"/>
</p:tagLst>
</file>

<file path=ppt/tags/tag179.xml><?xml version="1.0" encoding="utf-8"?>
<p:tagLst xmlns:p="http://schemas.openxmlformats.org/presentationml/2006/main">
  <p:tag name="KSO_WM_SLIDE_BK_DARK_LIGHT" val="2"/>
  <p:tag name="KSO_WM_SLIDE_BACKGROUND_TYPE" val="general"/>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6aa3f53-f07e-47f8-b259-a618ab954b62}"/>
  <p:tag name="KSO_WM_UNIT_TYPE" val="i"/>
</p:tagLst>
</file>

<file path=ppt/tags/tag1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UNIT_TEXT_FILL_FORE_SCHEMECOLOR_INDEX_BRIGHTNESS" val="0.35"/>
  <p:tag name="KSO_WM_UNIT_TEXT_FILL_FORE_SCHEMECOLOR_INDEX" val="13"/>
  <p:tag name="KSO_WM_UNIT_TEXT_FILL_TYPE" val="1"/>
</p:tagLst>
</file>

<file path=ppt/tags/tag184.xml><?xml version="1.0" encoding="utf-8"?>
<p:tagLst xmlns:p="http://schemas.openxmlformats.org/presentationml/2006/main">
  <p:tag name="KSO_WM_SLIDE_BK_DARK_LIGHT" val="2"/>
  <p:tag name="KSO_WM_SLIDE_BACKGROUND_TYPE" val="general"/>
</p:tagLst>
</file>

<file path=ppt/tags/tag185.xml><?xml version="1.0" encoding="utf-8"?>
<p:tagLst xmlns:p="http://schemas.openxmlformats.org/presentationml/2006/main">
  <p:tag name="COMMONDATA" val="eyJoZGlkIjoiMmQ0MTBlNDczODhlNDUyNjRkYTJhYTk5OTdkNzJiZWIifQ=="/>
  <p:tag name="KSO_WPP_MARK_KEY" val="674d068d-dd22-4468-b9cf-c2cea3ab2e16"/>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d6aa3f53-f07e-47f8-b259-a618ab954b62}"/>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4_Office 主题">
  <a:themeElements>
    <a:clrScheme name="4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4_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defRPr>
        </a:defPPr>
      </a:lstStyle>
    </a:lnDef>
  </a:objectDefaults>
  <a:extraClrSchemeLst>
    <a:extraClrScheme>
      <a:clrScheme name="4_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1357</Words>
  <Application>WPS 演示</Application>
  <PresentationFormat>宽屏</PresentationFormat>
  <Paragraphs>32</Paragraphs>
  <Slides>5</Slides>
  <Notes>3</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5</vt:i4>
      </vt:variant>
    </vt:vector>
  </HeadingPairs>
  <TitlesOfParts>
    <vt:vector size="19" baseType="lpstr">
      <vt:lpstr>Arial</vt:lpstr>
      <vt:lpstr>宋体</vt:lpstr>
      <vt:lpstr>Wingdings</vt:lpstr>
      <vt:lpstr>Calibri</vt:lpstr>
      <vt:lpstr>Calibri Light</vt:lpstr>
      <vt:lpstr>微软雅黑</vt:lpstr>
      <vt:lpstr>汉仪旗黑-85S</vt:lpstr>
      <vt:lpstr>黑体</vt:lpstr>
      <vt:lpstr>Viner Hand ITC</vt:lpstr>
      <vt:lpstr>方正楷体简体</vt:lpstr>
      <vt:lpstr>楷体_GB2312</vt:lpstr>
      <vt:lpstr>Arial Unicode MS</vt:lpstr>
      <vt:lpstr>4_Office 主题</vt:lpstr>
      <vt:lpstr>3_Office 主题​​</vt:lpstr>
      <vt:lpstr>济宁市副市长、市公安局局长李海洋 解读济宁公安服务群众和高质量发展 十项出入境便利措施</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Administrator</cp:lastModifiedBy>
  <cp:revision>55</cp:revision>
  <dcterms:created xsi:type="dcterms:W3CDTF">2020-06-02T02:35:00Z</dcterms:created>
  <dcterms:modified xsi:type="dcterms:W3CDTF">2023-07-13T09:09:11Z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F0F511F5E5C84F0D9493D40542A65759</vt:lpwstr>
  </property>
  <property fmtid="{D5CDD505-2E9C-101B-9397-08002B2CF9AE}" pid="3" name="KSOProductBuildVer">
    <vt:lpwstr>2052-11.1.0.14309</vt:lpwstr>
  </property>
</Properties>
</file>