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24"/>
  </p:handoutMasterIdLst>
  <p:sldIdLst>
    <p:sldId id="258" r:id="rId4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7103745" cy="10234295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gs" Target="tags/tag32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3" Type="http://schemas.openxmlformats.org/officeDocument/2006/relationships/tags" Target="../tags/tag142.xml"/><Relationship Id="rId12" Type="http://schemas.openxmlformats.org/officeDocument/2006/relationships/tags" Target="../tags/tag14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-127311" y="5"/>
            <a:ext cx="12429370" cy="2108195"/>
            <a:chOff x="-127311" y="5"/>
            <a:chExt cx="12429370" cy="2108195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 rot="4971377">
              <a:off x="5633770" y="-4560088"/>
              <a:ext cx="907207" cy="12429370"/>
            </a:xfrm>
            <a:custGeom>
              <a:avLst/>
              <a:gdLst>
                <a:gd name="connsiteX0" fmla="*/ 0 w 1132861"/>
                <a:gd name="connsiteY0" fmla="*/ 0 h 12429370"/>
                <a:gd name="connsiteX1" fmla="*/ 421422 w 1132861"/>
                <a:gd name="connsiteY1" fmla="*/ 52817 h 12429370"/>
                <a:gd name="connsiteX2" fmla="*/ 1132861 w 1132861"/>
                <a:gd name="connsiteY2" fmla="*/ 12429370 h 12429370"/>
                <a:gd name="connsiteX3" fmla="*/ 0 w 1132861"/>
                <a:gd name="connsiteY3" fmla="*/ 12287388 h 12429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61" h="12429370">
                  <a:moveTo>
                    <a:pt x="0" y="0"/>
                  </a:moveTo>
                  <a:lnTo>
                    <a:pt x="421422" y="52817"/>
                  </a:lnTo>
                  <a:lnTo>
                    <a:pt x="1132861" y="12429370"/>
                  </a:lnTo>
                  <a:lnTo>
                    <a:pt x="0" y="1228738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/>
            <p:cNvSpPr/>
            <p:nvPr>
              <p:custDataLst>
                <p:tags r:id="rId4"/>
              </p:custDataLst>
            </p:nvPr>
          </p:nvSpPr>
          <p:spPr>
            <a:xfrm rot="5400000">
              <a:off x="5215200" y="-5215203"/>
              <a:ext cx="1761592" cy="12192007"/>
            </a:xfrm>
            <a:custGeom>
              <a:avLst/>
              <a:gdLst>
                <a:gd name="connsiteX0" fmla="*/ 0 w 1930397"/>
                <a:gd name="connsiteY0" fmla="*/ 12192007 h 12192007"/>
                <a:gd name="connsiteX1" fmla="*/ 0 w 1930397"/>
                <a:gd name="connsiteY1" fmla="*/ 0 h 12192007"/>
                <a:gd name="connsiteX2" fmla="*/ 758239 w 1930397"/>
                <a:gd name="connsiteY2" fmla="*/ 0 h 12192007"/>
                <a:gd name="connsiteX3" fmla="*/ 1930397 w 1930397"/>
                <a:gd name="connsiteY3" fmla="*/ 12192007 h 121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397" h="12192007">
                  <a:moveTo>
                    <a:pt x="0" y="12192007"/>
                  </a:moveTo>
                  <a:lnTo>
                    <a:pt x="0" y="0"/>
                  </a:lnTo>
                  <a:lnTo>
                    <a:pt x="758239" y="0"/>
                  </a:lnTo>
                  <a:lnTo>
                    <a:pt x="1930397" y="121920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/>
            <p:cNvSpPr/>
            <p:nvPr>
              <p:custDataLst>
                <p:tags r:id="rId5"/>
              </p:custDataLst>
            </p:nvPr>
          </p:nvSpPr>
          <p:spPr>
            <a:xfrm rot="5107084">
              <a:off x="4552342" y="-3275210"/>
              <a:ext cx="536239" cy="9742831"/>
            </a:xfrm>
            <a:custGeom>
              <a:avLst/>
              <a:gdLst>
                <a:gd name="connsiteX0" fmla="*/ 0 w 587624"/>
                <a:gd name="connsiteY0" fmla="*/ 0 h 9742831"/>
                <a:gd name="connsiteX1" fmla="*/ 587624 w 587624"/>
                <a:gd name="connsiteY1" fmla="*/ 9742831 h 9742831"/>
                <a:gd name="connsiteX2" fmla="*/ 0 w 587624"/>
                <a:gd name="connsiteY2" fmla="*/ 9685968 h 974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7624" h="9742831">
                  <a:moveTo>
                    <a:pt x="0" y="0"/>
                  </a:moveTo>
                  <a:lnTo>
                    <a:pt x="587624" y="9742831"/>
                  </a:lnTo>
                  <a:lnTo>
                    <a:pt x="0" y="968596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>
              <p:custDataLst>
                <p:tags r:id="rId6"/>
              </p:custDataLst>
            </p:nvPr>
          </p:nvSpPr>
          <p:spPr>
            <a:xfrm rot="15897560">
              <a:off x="9001004" y="-1390393"/>
              <a:ext cx="846410" cy="5663579"/>
            </a:xfrm>
            <a:custGeom>
              <a:avLst/>
              <a:gdLst>
                <a:gd name="connsiteX0" fmla="*/ 927517 w 927517"/>
                <a:gd name="connsiteY0" fmla="*/ 5663579 h 5663579"/>
                <a:gd name="connsiteX1" fmla="*/ 0 w 927517"/>
                <a:gd name="connsiteY1" fmla="*/ 5577535 h 5663579"/>
                <a:gd name="connsiteX2" fmla="*/ 419317 w 927517"/>
                <a:gd name="connsiteY2" fmla="*/ 0 h 566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517" h="5663579">
                  <a:moveTo>
                    <a:pt x="927517" y="5663579"/>
                  </a:moveTo>
                  <a:lnTo>
                    <a:pt x="0" y="5577535"/>
                  </a:lnTo>
                  <a:lnTo>
                    <a:pt x="419317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等腰三角形 11"/>
          <p:cNvSpPr/>
          <p:nvPr userDrawn="1">
            <p:custDataLst>
              <p:tags r:id="rId7"/>
            </p:custDataLst>
          </p:nvPr>
        </p:nvSpPr>
        <p:spPr>
          <a:xfrm rot="16200000">
            <a:off x="7826138" y="2492134"/>
            <a:ext cx="997432" cy="7734300"/>
          </a:xfrm>
          <a:prstGeom prst="triangle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2730319" y="2702794"/>
            <a:ext cx="7117545" cy="111853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6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9"/>
            </p:custDataLst>
          </p:nvPr>
        </p:nvSpPr>
        <p:spPr>
          <a:xfrm>
            <a:off x="2730319" y="3886684"/>
            <a:ext cx="7117545" cy="676319"/>
          </a:xfrm>
        </p:spPr>
        <p:txBody>
          <a:bodyPr lIns="90000" tIns="46800" rIns="90000" bIns="46800" anchor="t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3630542" y="4681986"/>
            <a:ext cx="2523129" cy="412826"/>
          </a:xfrm>
        </p:spPr>
        <p:txBody>
          <a:bodyPr lIns="90000" tIns="46800" rIns="90000" bIns="46800" anchor="ctr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 hasCustomPrompt="1"/>
            <p:custDataLst>
              <p:tags r:id="rId14"/>
            </p:custDataLst>
          </p:nvPr>
        </p:nvSpPr>
        <p:spPr>
          <a:xfrm>
            <a:off x="6402188" y="4681986"/>
            <a:ext cx="2523127" cy="412826"/>
          </a:xfrm>
        </p:spPr>
        <p:txBody>
          <a:bodyPr lIns="90000" tIns="46800" rIns="90000" bIns="4680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4001597" y="5613400"/>
            <a:ext cx="8190403" cy="1244600"/>
            <a:chOff x="4001597" y="5613400"/>
            <a:chExt cx="8190403" cy="1244600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 userDrawn="1">
            <p:custDataLst>
              <p:tags r:id="rId5"/>
            </p:custDataLst>
          </p:nvPr>
        </p:nvGrpSpPr>
        <p:grpSpPr>
          <a:xfrm>
            <a:off x="5187002" y="2377388"/>
            <a:ext cx="570170" cy="707886"/>
            <a:chOff x="10608342" y="5053054"/>
            <a:chExt cx="1583658" cy="1966165"/>
          </a:xfrm>
        </p:grpSpPr>
        <p:sp>
          <p:nvSpPr>
            <p:cNvPr id="11" name="任意多边形: 形状 10"/>
            <p:cNvSpPr/>
            <p:nvPr>
              <p:custDataLst>
                <p:tags r:id="rId6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等腰三角形 11"/>
            <p:cNvSpPr/>
            <p:nvPr>
              <p:custDataLst>
                <p:tags r:id="rId7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85000" lnSpcReduction="10000"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 rot="10800000">
            <a:off x="-1" y="0"/>
            <a:ext cx="12192000" cy="1244600"/>
            <a:chOff x="4001597" y="5613400"/>
            <a:chExt cx="8190403" cy="1244600"/>
          </a:xfrm>
        </p:grpSpPr>
        <p:sp>
          <p:nvSpPr>
            <p:cNvPr id="15" name="任意多边形: 形状 14"/>
            <p:cNvSpPr/>
            <p:nvPr>
              <p:custDataLst>
                <p:tags r:id="rId9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等腰三角形 15"/>
            <p:cNvSpPr/>
            <p:nvPr>
              <p:custDataLst>
                <p:tags r:id="rId10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00907" y="3090044"/>
            <a:ext cx="5190185" cy="740727"/>
          </a:xfrm>
        </p:spPr>
        <p:txBody>
          <a:bodyPr lIns="90170" tIns="46990" rIns="90170" bIns="0" anchor="b" anchorCtr="0">
            <a:normAutofit/>
          </a:bodyPr>
          <a:lstStyle>
            <a:lvl1pPr algn="ctr">
              <a:defRPr sz="4000" u="none" strike="noStrike" kern="1200" cap="none" spc="300" normalizeH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3500907" y="3883113"/>
            <a:ext cx="5190185" cy="1477027"/>
          </a:xfrm>
        </p:spPr>
        <p:txBody>
          <a:bodyPr lIns="90170" tIns="0" rIns="90170" bIns="4699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10608342" y="5053054"/>
            <a:ext cx="1583658" cy="1966165"/>
            <a:chOff x="10608342" y="5053054"/>
            <a:chExt cx="1583658" cy="1966165"/>
          </a:xfrm>
        </p:grpSpPr>
        <p:sp>
          <p:nvSpPr>
            <p:cNvPr id="10" name="任意多边形: 形状 9"/>
            <p:cNvSpPr/>
            <p:nvPr>
              <p:custDataLst>
                <p:tags r:id="rId3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>
              <p:custDataLst>
                <p:tags r:id="rId4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588374" y="2588654"/>
            <a:ext cx="5015250" cy="1519707"/>
          </a:xfrm>
        </p:spPr>
        <p:txBody>
          <a:bodyPr vert="horz" lIns="90170" tIns="46990" rIns="90170" bIns="4699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80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flipH="1">
            <a:off x="8603626" y="3112882"/>
            <a:ext cx="436739" cy="542227"/>
            <a:chOff x="10608342" y="5053054"/>
            <a:chExt cx="1583658" cy="1966165"/>
          </a:xfrm>
        </p:grpSpPr>
        <p:sp>
          <p:nvSpPr>
            <p:cNvPr id="7" name="任意多边形: 形状 6"/>
            <p:cNvSpPr/>
            <p:nvPr>
              <p:custDataLst>
                <p:tags r:id="rId7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" name="等腰三角形 7"/>
            <p:cNvSpPr/>
            <p:nvPr>
              <p:custDataLst>
                <p:tags r:id="rId8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 fontScale="55000" lnSpcReduction="20000"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3151635" y="3119499"/>
            <a:ext cx="436739" cy="542227"/>
            <a:chOff x="10608342" y="5053054"/>
            <a:chExt cx="1583658" cy="1966165"/>
          </a:xfrm>
        </p:grpSpPr>
        <p:sp>
          <p:nvSpPr>
            <p:cNvPr id="10" name="任意多边形: 形状 9"/>
            <p:cNvSpPr/>
            <p:nvPr>
              <p:custDataLst>
                <p:tags r:id="rId10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11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 fontScale="55000" lnSpcReduction="20000"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5"/>
            </p:custDataLst>
          </p:nvPr>
        </p:nvSpPr>
        <p:spPr>
          <a:xfrm>
            <a:off x="838200" y="794326"/>
            <a:ext cx="10515600" cy="540484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735" y="304165"/>
            <a:ext cx="11606530" cy="6249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 rot="16200000">
            <a:off x="11009630" y="351790"/>
            <a:ext cx="737870" cy="916305"/>
            <a:chOff x="10608342" y="5053054"/>
            <a:chExt cx="1583658" cy="1966165"/>
          </a:xfrm>
        </p:grpSpPr>
        <p:sp>
          <p:nvSpPr>
            <p:cNvPr id="12" name="任意多边形: 形状 11"/>
            <p:cNvSpPr/>
            <p:nvPr>
              <p:custDataLst>
                <p:tags r:id="rId4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5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5400000">
            <a:off x="443865" y="5584825"/>
            <a:ext cx="737870" cy="916305"/>
            <a:chOff x="10608342" y="5053054"/>
            <a:chExt cx="1583658" cy="1966165"/>
          </a:xfrm>
        </p:grpSpPr>
        <p:sp>
          <p:nvSpPr>
            <p:cNvPr id="16" name="任意多边形: 形状 15"/>
            <p:cNvSpPr/>
            <p:nvPr>
              <p:custDataLst>
                <p:tags r:id="rId7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7" name="等腰三角形 16"/>
            <p:cNvSpPr/>
            <p:nvPr>
              <p:custDataLst>
                <p:tags r:id="rId8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 marL="0" indent="0"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  <p:grpSp>
        <p:nvGrpSpPr>
          <p:cNvPr id="11" name="组合 10"/>
          <p:cNvGrpSpPr/>
          <p:nvPr userDrawn="1">
            <p:custDataLst>
              <p:tags r:id="rId9"/>
            </p:custDataLst>
          </p:nvPr>
        </p:nvGrpSpPr>
        <p:grpSpPr>
          <a:xfrm>
            <a:off x="-1" y="0"/>
            <a:ext cx="4823460" cy="769938"/>
            <a:chOff x="-1" y="0"/>
            <a:chExt cx="4823460" cy="769938"/>
          </a:xfrm>
        </p:grpSpPr>
        <p:sp>
          <p:nvSpPr>
            <p:cNvPr id="12" name="任意多边形: 形状 11"/>
            <p:cNvSpPr/>
            <p:nvPr>
              <p:custDataLst>
                <p:tags r:id="rId10"/>
              </p:custDataLst>
            </p:nvPr>
          </p:nvSpPr>
          <p:spPr>
            <a:xfrm rot="10800000">
              <a:off x="0" y="0"/>
              <a:ext cx="4823459" cy="769938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11"/>
              </p:custDataLst>
            </p:nvPr>
          </p:nvSpPr>
          <p:spPr>
            <a:xfrm rot="10800000">
              <a:off x="-1" y="0"/>
              <a:ext cx="3754576" cy="562171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 flipV="1">
            <a:off x="5921829" y="0"/>
            <a:ext cx="6270171" cy="812800"/>
            <a:chOff x="4001597" y="5613400"/>
            <a:chExt cx="8190403" cy="1244600"/>
          </a:xfrm>
        </p:grpSpPr>
        <p:sp>
          <p:nvSpPr>
            <p:cNvPr id="14" name="任意多边形: 形状 13"/>
            <p:cNvSpPr/>
            <p:nvPr>
              <p:custDataLst>
                <p:tags r:id="rId10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 flipV="1">
            <a:off x="5921829" y="0"/>
            <a:ext cx="6270171" cy="812800"/>
            <a:chOff x="4001597" y="5613400"/>
            <a:chExt cx="8190403" cy="1244600"/>
          </a:xfrm>
        </p:grpSpPr>
        <p:sp>
          <p:nvSpPr>
            <p:cNvPr id="14" name="任意多边形: 形状 13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>
          <a:xfrm>
            <a:off x="604520" y="669290"/>
            <a:ext cx="10976610" cy="565150"/>
          </a:xfrm>
        </p:spPr>
        <p:txBody>
          <a:bodyPr anchor="ctr"/>
          <a:lstStyle>
            <a:lvl1pPr algn="ctr">
              <a:lnSpc>
                <a:spcPct val="100000"/>
              </a:lnSpc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10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11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等腰三角形 17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olidFill>
                <a:schemeClr val="bg1"/>
              </a:solidFill>
              <a:latin typeface="Viner Hand ITC" panose="03070502030502020203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0800000">
            <a:off x="0" y="0"/>
            <a:ext cx="5457825" cy="1529715"/>
            <a:chOff x="4001597" y="5613400"/>
            <a:chExt cx="8190403" cy="1244600"/>
          </a:xfrm>
        </p:grpSpPr>
        <p:sp>
          <p:nvSpPr>
            <p:cNvPr id="16" name="任意多边形: 形状 15"/>
            <p:cNvSpPr/>
            <p:nvPr>
              <p:custDataLst>
                <p:tags r:id="rId4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7" name="等腰三角形 16"/>
            <p:cNvSpPr/>
            <p:nvPr>
              <p:custDataLst>
                <p:tags r:id="rId5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6"/>
            </p:custDataLst>
          </p:nvPr>
        </p:nvGrpSpPr>
        <p:grpSpPr>
          <a:xfrm>
            <a:off x="6734175" y="5323840"/>
            <a:ext cx="5457825" cy="1529715"/>
            <a:chOff x="4001597" y="5613400"/>
            <a:chExt cx="8190403" cy="1244600"/>
          </a:xfrm>
        </p:grpSpPr>
        <p:sp>
          <p:nvSpPr>
            <p:cNvPr id="19" name="任意多边形: 形状 18"/>
            <p:cNvSpPr/>
            <p:nvPr>
              <p:custDataLst>
                <p:tags r:id="rId7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20" name="等腰三角形 19"/>
            <p:cNvSpPr/>
            <p:nvPr>
              <p:custDataLst>
                <p:tags r:id="rId8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60.xml"/><Relationship Id="rId23" Type="http://schemas.openxmlformats.org/officeDocument/2006/relationships/tags" Target="../tags/tag159.xml"/><Relationship Id="rId22" Type="http://schemas.openxmlformats.org/officeDocument/2006/relationships/tags" Target="../tags/tag158.xml"/><Relationship Id="rId21" Type="http://schemas.openxmlformats.org/officeDocument/2006/relationships/tags" Target="../tags/tag157.xml"/><Relationship Id="rId20" Type="http://schemas.openxmlformats.org/officeDocument/2006/relationships/tags" Target="../tags/tag156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55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7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tags" Target="../tags/tag16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31" Type="http://schemas.openxmlformats.org/officeDocument/2006/relationships/slideLayout" Target="../slideLayouts/slideLayout17.xml"/><Relationship Id="rId30" Type="http://schemas.openxmlformats.org/officeDocument/2006/relationships/tags" Target="../tags/tag268.xml"/><Relationship Id="rId3" Type="http://schemas.openxmlformats.org/officeDocument/2006/relationships/tags" Target="../tags/tag241.xml"/><Relationship Id="rId29" Type="http://schemas.openxmlformats.org/officeDocument/2006/relationships/tags" Target="../tags/tag267.xml"/><Relationship Id="rId28" Type="http://schemas.openxmlformats.org/officeDocument/2006/relationships/tags" Target="../tags/tag266.xml"/><Relationship Id="rId27" Type="http://schemas.openxmlformats.org/officeDocument/2006/relationships/tags" Target="../tags/tag265.xml"/><Relationship Id="rId26" Type="http://schemas.openxmlformats.org/officeDocument/2006/relationships/tags" Target="../tags/tag264.xml"/><Relationship Id="rId25" Type="http://schemas.openxmlformats.org/officeDocument/2006/relationships/tags" Target="../tags/tag263.xml"/><Relationship Id="rId24" Type="http://schemas.openxmlformats.org/officeDocument/2006/relationships/tags" Target="../tags/tag262.xml"/><Relationship Id="rId23" Type="http://schemas.openxmlformats.org/officeDocument/2006/relationships/tags" Target="../tags/tag261.xml"/><Relationship Id="rId22" Type="http://schemas.openxmlformats.org/officeDocument/2006/relationships/tags" Target="../tags/tag260.xml"/><Relationship Id="rId21" Type="http://schemas.openxmlformats.org/officeDocument/2006/relationships/tags" Target="../tags/tag259.xml"/><Relationship Id="rId20" Type="http://schemas.openxmlformats.org/officeDocument/2006/relationships/tags" Target="../tags/tag258.xml"/><Relationship Id="rId2" Type="http://schemas.openxmlformats.org/officeDocument/2006/relationships/tags" Target="../tags/tag240.xml"/><Relationship Id="rId19" Type="http://schemas.openxmlformats.org/officeDocument/2006/relationships/tags" Target="../tags/tag257.xml"/><Relationship Id="rId18" Type="http://schemas.openxmlformats.org/officeDocument/2006/relationships/tags" Target="../tags/tag256.xml"/><Relationship Id="rId17" Type="http://schemas.openxmlformats.org/officeDocument/2006/relationships/tags" Target="../tags/tag255.xml"/><Relationship Id="rId16" Type="http://schemas.openxmlformats.org/officeDocument/2006/relationships/tags" Target="../tags/tag254.xml"/><Relationship Id="rId15" Type="http://schemas.openxmlformats.org/officeDocument/2006/relationships/tags" Target="../tags/tag253.xml"/><Relationship Id="rId14" Type="http://schemas.openxmlformats.org/officeDocument/2006/relationships/tags" Target="../tags/tag252.xml"/><Relationship Id="rId13" Type="http://schemas.openxmlformats.org/officeDocument/2006/relationships/tags" Target="../tags/tag251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tags" Target="../tags/tag23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tags" Target="../tags/tag276.xml"/><Relationship Id="rId7" Type="http://schemas.openxmlformats.org/officeDocument/2006/relationships/tags" Target="../tags/tag275.xml"/><Relationship Id="rId6" Type="http://schemas.openxmlformats.org/officeDocument/2006/relationships/tags" Target="../tags/tag274.xml"/><Relationship Id="rId5" Type="http://schemas.openxmlformats.org/officeDocument/2006/relationships/tags" Target="../tags/tag273.xml"/><Relationship Id="rId4" Type="http://schemas.openxmlformats.org/officeDocument/2006/relationships/tags" Target="../tags/tag272.xml"/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9" Type="http://schemas.openxmlformats.org/officeDocument/2006/relationships/slideLayout" Target="../slideLayouts/slideLayout17.xml"/><Relationship Id="rId18" Type="http://schemas.openxmlformats.org/officeDocument/2006/relationships/tags" Target="../tags/tag286.xml"/><Relationship Id="rId17" Type="http://schemas.openxmlformats.org/officeDocument/2006/relationships/tags" Target="../tags/tag285.xml"/><Relationship Id="rId16" Type="http://schemas.openxmlformats.org/officeDocument/2006/relationships/tags" Target="../tags/tag284.xml"/><Relationship Id="rId15" Type="http://schemas.openxmlformats.org/officeDocument/2006/relationships/tags" Target="../tags/tag283.xml"/><Relationship Id="rId14" Type="http://schemas.openxmlformats.org/officeDocument/2006/relationships/tags" Target="../tags/tag282.xml"/><Relationship Id="rId13" Type="http://schemas.openxmlformats.org/officeDocument/2006/relationships/tags" Target="../tags/tag281.xml"/><Relationship Id="rId12" Type="http://schemas.openxmlformats.org/officeDocument/2006/relationships/tags" Target="../tags/tag280.xml"/><Relationship Id="rId11" Type="http://schemas.openxmlformats.org/officeDocument/2006/relationships/tags" Target="../tags/tag279.xml"/><Relationship Id="rId10" Type="http://schemas.openxmlformats.org/officeDocument/2006/relationships/tags" Target="../tags/tag278.xml"/><Relationship Id="rId1" Type="http://schemas.openxmlformats.org/officeDocument/2006/relationships/tags" Target="../tags/tag26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tags" Target="../tags/tag30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318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92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0" y="0"/>
            <a:ext cx="12192635" cy="110871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5"/>
            </p:custDataLst>
          </p:nvPr>
        </p:nvSpPr>
        <p:spPr>
          <a:xfrm>
            <a:off x="3410584" y="2869565"/>
            <a:ext cx="3240000" cy="96329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工作年度报告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6"/>
            </p:custDataLst>
          </p:nvPr>
        </p:nvSpPr>
        <p:spPr>
          <a:xfrm>
            <a:off x="3414085" y="1952083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01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7"/>
            </p:custDataLst>
          </p:nvPr>
        </p:nvCxnSpPr>
        <p:spPr>
          <a:xfrm rot="10800000">
            <a:off x="3537910" y="270265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3411854" y="4948555"/>
            <a:ext cx="3240000" cy="9969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总体情况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>
            <p:custDataLst>
              <p:tags r:id="rId9"/>
            </p:custDataLst>
          </p:nvPr>
        </p:nvSpPr>
        <p:spPr>
          <a:xfrm>
            <a:off x="3421705" y="4040971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02</a:t>
            </a:r>
            <a:endParaRPr lang="en-US" altLang="zh-CN" sz="4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19" name="直接连接符 118"/>
          <p:cNvCxnSpPr/>
          <p:nvPr>
            <p:custDataLst>
              <p:tags r:id="rId10"/>
            </p:custDataLst>
          </p:nvPr>
        </p:nvCxnSpPr>
        <p:spPr>
          <a:xfrm rot="10800000">
            <a:off x="3545530" y="4784556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文本框 124"/>
          <p:cNvSpPr txBox="1"/>
          <p:nvPr>
            <p:custDataLst>
              <p:tags r:id="rId11"/>
            </p:custDataLst>
          </p:nvPr>
        </p:nvSpPr>
        <p:spPr>
          <a:xfrm>
            <a:off x="7539354" y="2869565"/>
            <a:ext cx="3240000" cy="96329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其他需要报告的事项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12"/>
            </p:custDataLst>
          </p:nvPr>
        </p:nvSpPr>
        <p:spPr>
          <a:xfrm>
            <a:off x="7542855" y="1961608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03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27" name="直接连接符 126"/>
          <p:cNvCxnSpPr/>
          <p:nvPr>
            <p:custDataLst>
              <p:tags r:id="rId13"/>
            </p:custDataLst>
          </p:nvPr>
        </p:nvCxnSpPr>
        <p:spPr>
          <a:xfrm rot="10800000">
            <a:off x="7666680" y="270265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755650" y="696595"/>
            <a:ext cx="1880235" cy="6953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pPr algn="ctr"/>
            <a:r>
              <a:rPr lang="zh-CN" altLang="en-US" sz="3200" b="1" spc="800" dirty="0">
                <a:ln>
                  <a:noFill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目录</a:t>
            </a:r>
            <a:endParaRPr lang="zh-CN" altLang="en-US" sz="3200" b="1" spc="800" dirty="0">
              <a:ln>
                <a:noFill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政府信息公开平台建设情况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2659832" y="2265033"/>
            <a:ext cx="6872335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市政府门户网站政务公开专栏发布各类政务公开信息，政府信息公开指南、公开制度、法定主动公开内容、公开年报等均可通过政府网站查阅。市供销社网站接入市政府网站链接。建设“济宁市供销合作社”政务微信公众号，充分发挥其传播快、社会渗透力强的优势，多形式发布单位工作动态信息和政策文件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监督保障情况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1767022" y="1837436"/>
            <a:ext cx="8657955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，调整了济宁市供销合作社政务公开工作领导小组成员名单，明确办公室为政务公开工作负责机构，并明确了2名工作人员具体负责政务公开工作。制定了《济宁市供销合作社2022年政务公开工作实施方案》《济宁市供销合作社2022年主动公开目录》《济宁市供销合作社2022年政务公开考核五级指标体系》。制定了《济宁市供销合作社2022年政务公开培训计划》，召开2次培训会议，于9月26日组织召开了政务公开业务培训会议，于11月21日组织召开政务公开培训暨调度工作会议，对政务公开事项进行深入培训解读和督导调度，不断提升政务公开工作能力，强力推进政务公开工作。于10月10日组织召开政务公开考核推进会议，并对下步政务公开考核工作进行了安排部署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5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监督保障情况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Freeform 15"/>
          <p:cNvSpPr/>
          <p:nvPr>
            <p:custDataLst>
              <p:tags r:id="rId6"/>
            </p:custDataLst>
          </p:nvPr>
        </p:nvSpPr>
        <p:spPr bwMode="auto">
          <a:xfrm>
            <a:off x="6091281" y="2445944"/>
            <a:ext cx="1977836" cy="1393597"/>
          </a:xfrm>
          <a:custGeom>
            <a:avLst/>
            <a:gdLst>
              <a:gd name="T0" fmla="*/ 695 w 695"/>
              <a:gd name="T1" fmla="*/ 489 h 489"/>
              <a:gd name="T2" fmla="*/ 695 w 695"/>
              <a:gd name="T3" fmla="*/ 93 h 489"/>
              <a:gd name="T4" fmla="*/ 605 w 695"/>
              <a:gd name="T5" fmla="*/ 0 h 489"/>
              <a:gd name="T6" fmla="*/ 0 w 695"/>
              <a:gd name="T7" fmla="*/ 0 h 489"/>
              <a:gd name="T8" fmla="*/ 0 w 695"/>
              <a:gd name="T9" fmla="*/ 489 h 489"/>
              <a:gd name="T10" fmla="*/ 695 w 695"/>
              <a:gd name="T11" fmla="*/ 489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489"/>
                </a:moveTo>
                <a:cubicBezTo>
                  <a:pt x="695" y="93"/>
                  <a:pt x="695" y="93"/>
                  <a:pt x="695" y="93"/>
                </a:cubicBezTo>
                <a:cubicBezTo>
                  <a:pt x="695" y="42"/>
                  <a:pt x="655" y="0"/>
                  <a:pt x="6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9"/>
                  <a:pt x="0" y="489"/>
                  <a:pt x="0" y="489"/>
                </a:cubicBezTo>
                <a:lnTo>
                  <a:pt x="695" y="4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Freeform 16"/>
          <p:cNvSpPr/>
          <p:nvPr>
            <p:custDataLst>
              <p:tags r:id="rId7"/>
            </p:custDataLst>
          </p:nvPr>
        </p:nvSpPr>
        <p:spPr bwMode="auto">
          <a:xfrm>
            <a:off x="4113445" y="2445944"/>
            <a:ext cx="1977836" cy="1393597"/>
          </a:xfrm>
          <a:custGeom>
            <a:avLst/>
            <a:gdLst>
              <a:gd name="T0" fmla="*/ 695 w 695"/>
              <a:gd name="T1" fmla="*/ 0 h 489"/>
              <a:gd name="T2" fmla="*/ 90 w 695"/>
              <a:gd name="T3" fmla="*/ 0 h 489"/>
              <a:gd name="T4" fmla="*/ 0 w 695"/>
              <a:gd name="T5" fmla="*/ 93 h 489"/>
              <a:gd name="T6" fmla="*/ 0 w 695"/>
              <a:gd name="T7" fmla="*/ 489 h 489"/>
              <a:gd name="T8" fmla="*/ 695 w 695"/>
              <a:gd name="T9" fmla="*/ 489 h 489"/>
              <a:gd name="T10" fmla="*/ 695 w 695"/>
              <a:gd name="T11" fmla="*/ 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0"/>
                </a:moveTo>
                <a:cubicBezTo>
                  <a:pt x="90" y="0"/>
                  <a:pt x="90" y="0"/>
                  <a:pt x="90" y="0"/>
                </a:cubicBezTo>
                <a:cubicBezTo>
                  <a:pt x="40" y="0"/>
                  <a:pt x="0" y="42"/>
                  <a:pt x="0" y="93"/>
                </a:cubicBezTo>
                <a:cubicBezTo>
                  <a:pt x="0" y="489"/>
                  <a:pt x="0" y="489"/>
                  <a:pt x="0" y="489"/>
                </a:cubicBezTo>
                <a:cubicBezTo>
                  <a:pt x="695" y="489"/>
                  <a:pt x="695" y="489"/>
                  <a:pt x="695" y="489"/>
                </a:cubicBezTo>
                <a:lnTo>
                  <a:pt x="69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Freeform 17"/>
          <p:cNvSpPr/>
          <p:nvPr>
            <p:custDataLst>
              <p:tags r:id="rId8"/>
            </p:custDataLst>
          </p:nvPr>
        </p:nvSpPr>
        <p:spPr bwMode="auto">
          <a:xfrm>
            <a:off x="6091281" y="3839542"/>
            <a:ext cx="1977836" cy="1468636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516 h 516"/>
              <a:gd name="T4" fmla="*/ 605 w 695"/>
              <a:gd name="T5" fmla="*/ 516 h 516"/>
              <a:gd name="T6" fmla="*/ 695 w 695"/>
              <a:gd name="T7" fmla="*/ 423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516"/>
                  <a:pt x="0" y="516"/>
                  <a:pt x="0" y="516"/>
                </a:cubicBezTo>
                <a:cubicBezTo>
                  <a:pt x="605" y="516"/>
                  <a:pt x="605" y="516"/>
                  <a:pt x="605" y="516"/>
                </a:cubicBezTo>
                <a:cubicBezTo>
                  <a:pt x="655" y="516"/>
                  <a:pt x="695" y="474"/>
                  <a:pt x="695" y="423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Freeform 18"/>
          <p:cNvSpPr/>
          <p:nvPr>
            <p:custDataLst>
              <p:tags r:id="rId9"/>
            </p:custDataLst>
          </p:nvPr>
        </p:nvSpPr>
        <p:spPr bwMode="auto">
          <a:xfrm>
            <a:off x="4113445" y="3839542"/>
            <a:ext cx="1977836" cy="1468636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423 h 516"/>
              <a:gd name="T4" fmla="*/ 90 w 695"/>
              <a:gd name="T5" fmla="*/ 516 h 516"/>
              <a:gd name="T6" fmla="*/ 695 w 695"/>
              <a:gd name="T7" fmla="*/ 516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423"/>
                  <a:pt x="0" y="423"/>
                  <a:pt x="0" y="423"/>
                </a:cubicBezTo>
                <a:cubicBezTo>
                  <a:pt x="0" y="474"/>
                  <a:pt x="40" y="516"/>
                  <a:pt x="90" y="516"/>
                </a:cubicBezTo>
                <a:cubicBezTo>
                  <a:pt x="695" y="516"/>
                  <a:pt x="695" y="516"/>
                  <a:pt x="695" y="516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val 1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01788" y="4300500"/>
            <a:ext cx="528851" cy="5502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val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948348" y="2880105"/>
            <a:ext cx="530639" cy="5485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val 2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829172" y="3716262"/>
            <a:ext cx="528851" cy="54671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val 2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824537" y="3421462"/>
            <a:ext cx="528851" cy="5485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Shape 4"/>
          <p:cNvSpPr/>
          <p:nvPr>
            <p:custDataLst>
              <p:tags r:id="rId14"/>
            </p:custDataLst>
          </p:nvPr>
        </p:nvSpPr>
        <p:spPr>
          <a:xfrm>
            <a:off x="6822539" y="2885083"/>
            <a:ext cx="515320" cy="5153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lt1"/>
          </a:solidFill>
          <a:ln w="12700">
            <a:solidFill>
              <a:schemeClr val="lt1"/>
            </a:solidFill>
            <a:miter lim="400000"/>
          </a:ln>
        </p:spPr>
        <p:txBody>
          <a:bodyPr lIns="19043" tIns="19043" rIns="19043" bIns="19043" anchor="ctr"/>
          <a:lstStyle/>
          <a:p>
            <a:pPr defTabSz="2279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 panose="020B0502020104020203"/>
                <a:ea typeface="Gill Sans" panose="020B0502020104020203"/>
                <a:cs typeface="Gill Sans" panose="020B0502020104020203"/>
                <a:sym typeface="Gill Sans" panose="020B0502020104020203"/>
              </a:defRPr>
            </a:pPr>
            <a:endParaRPr sz="15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Shape 3"/>
          <p:cNvSpPr/>
          <p:nvPr>
            <p:custDataLst>
              <p:tags r:id="rId15"/>
            </p:custDataLst>
          </p:nvPr>
        </p:nvSpPr>
        <p:spPr>
          <a:xfrm>
            <a:off x="4891551" y="2885082"/>
            <a:ext cx="421626" cy="5153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lt1"/>
          </a:solidFill>
          <a:ln w="12700">
            <a:solidFill>
              <a:schemeClr val="lt1"/>
            </a:solidFill>
            <a:miter lim="400000"/>
          </a:ln>
        </p:spPr>
        <p:txBody>
          <a:bodyPr lIns="19043" tIns="19043" rIns="19043" bIns="19043" anchor="ctr"/>
          <a:lstStyle/>
          <a:p>
            <a:pPr defTabSz="2279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 panose="020B0502020104020203"/>
                <a:ea typeface="Gill Sans" panose="020B0502020104020203"/>
                <a:cs typeface="Gill Sans" panose="020B0502020104020203"/>
                <a:sym typeface="Gill Sans" panose="020B0502020104020203"/>
              </a:defRPr>
            </a:pPr>
            <a:endParaRPr sz="15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Shape 2"/>
          <p:cNvSpPr/>
          <p:nvPr>
            <p:custDataLst>
              <p:tags r:id="rId16"/>
            </p:custDataLst>
          </p:nvPr>
        </p:nvSpPr>
        <p:spPr>
          <a:xfrm>
            <a:off x="4844703" y="4316200"/>
            <a:ext cx="515320" cy="5153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lt1"/>
          </a:solidFill>
          <a:ln w="12700">
            <a:solidFill>
              <a:schemeClr val="lt1"/>
            </a:solidFill>
            <a:miter lim="400000"/>
          </a:ln>
        </p:spPr>
        <p:txBody>
          <a:bodyPr lIns="19043" tIns="19043" rIns="19043" bIns="19043" anchor="ctr"/>
          <a:lstStyle/>
          <a:p>
            <a:pPr defTabSz="2279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 panose="020B0502020104020203"/>
                <a:ea typeface="Gill Sans" panose="020B0502020104020203"/>
                <a:cs typeface="Gill Sans" panose="020B0502020104020203"/>
                <a:sym typeface="Gill Sans" panose="020B0502020104020203"/>
              </a:defRPr>
            </a:pPr>
            <a:endParaRPr sz="15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Shape 1"/>
          <p:cNvSpPr/>
          <p:nvPr>
            <p:custDataLst>
              <p:tags r:id="rId17"/>
            </p:custDataLst>
          </p:nvPr>
        </p:nvSpPr>
        <p:spPr>
          <a:xfrm>
            <a:off x="6822539" y="4316200"/>
            <a:ext cx="515320" cy="5153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lt1"/>
          </a:solidFill>
          <a:ln w="12700">
            <a:solidFill>
              <a:schemeClr val="lt1"/>
            </a:solidFill>
            <a:miter lim="400000"/>
          </a:ln>
        </p:spPr>
        <p:txBody>
          <a:bodyPr lIns="19043" tIns="19043" rIns="19043" bIns="19043" anchor="ctr"/>
          <a:lstStyle/>
          <a:p>
            <a:pPr defTabSz="2279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 panose="020B0502020104020203"/>
                <a:ea typeface="Gill Sans" panose="020B0502020104020203"/>
                <a:cs typeface="Gill Sans" panose="020B0502020104020203"/>
                <a:sym typeface="Gill Sans" panose="020B0502020104020203"/>
              </a:defRPr>
            </a:pPr>
            <a:endParaRPr sz="15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Freeform 68"/>
          <p:cNvSpPr/>
          <p:nvPr>
            <p:custDataLst>
              <p:tags r:id="rId18"/>
            </p:custDataLst>
          </p:nvPr>
        </p:nvSpPr>
        <p:spPr bwMode="auto">
          <a:xfrm>
            <a:off x="3083674" y="4159276"/>
            <a:ext cx="674509" cy="570690"/>
          </a:xfrm>
          <a:custGeom>
            <a:avLst/>
            <a:gdLst>
              <a:gd name="T0" fmla="*/ 21 w 489"/>
              <a:gd name="T1" fmla="*/ 414 h 414"/>
              <a:gd name="T2" fmla="*/ 0 w 489"/>
              <a:gd name="T3" fmla="*/ 414 h 414"/>
              <a:gd name="T4" fmla="*/ 0 w 489"/>
              <a:gd name="T5" fmla="*/ 41 h 414"/>
              <a:gd name="T6" fmla="*/ 481 w 489"/>
              <a:gd name="T7" fmla="*/ 0 h 414"/>
              <a:gd name="T8" fmla="*/ 489 w 489"/>
              <a:gd name="T9" fmla="*/ 19 h 414"/>
              <a:gd name="T10" fmla="*/ 21 w 489"/>
              <a:gd name="T11" fmla="*/ 56 h 414"/>
              <a:gd name="T12" fmla="*/ 21 w 489"/>
              <a:gd name="T13" fmla="*/ 414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9" h="414">
                <a:moveTo>
                  <a:pt x="21" y="414"/>
                </a:moveTo>
                <a:lnTo>
                  <a:pt x="0" y="414"/>
                </a:lnTo>
                <a:lnTo>
                  <a:pt x="0" y="41"/>
                </a:lnTo>
                <a:lnTo>
                  <a:pt x="481" y="0"/>
                </a:lnTo>
                <a:lnTo>
                  <a:pt x="489" y="19"/>
                </a:lnTo>
                <a:lnTo>
                  <a:pt x="21" y="56"/>
                </a:lnTo>
                <a:lnTo>
                  <a:pt x="21" y="4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Freeform 69"/>
          <p:cNvSpPr/>
          <p:nvPr>
            <p:custDataLst>
              <p:tags r:id="rId19"/>
            </p:custDataLst>
          </p:nvPr>
        </p:nvSpPr>
        <p:spPr bwMode="auto">
          <a:xfrm>
            <a:off x="2998102" y="4681517"/>
            <a:ext cx="200088" cy="162964"/>
          </a:xfrm>
          <a:custGeom>
            <a:avLst/>
            <a:gdLst>
              <a:gd name="T0" fmla="*/ 0 w 145"/>
              <a:gd name="T1" fmla="*/ 0 h 118"/>
              <a:gd name="T2" fmla="*/ 145 w 145"/>
              <a:gd name="T3" fmla="*/ 0 h 118"/>
              <a:gd name="T4" fmla="*/ 73 w 145"/>
              <a:gd name="T5" fmla="*/ 118 h 118"/>
              <a:gd name="T6" fmla="*/ 0 w 145"/>
              <a:gd name="T7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" h="118">
                <a:moveTo>
                  <a:pt x="0" y="0"/>
                </a:moveTo>
                <a:lnTo>
                  <a:pt x="145" y="0"/>
                </a:lnTo>
                <a:lnTo>
                  <a:pt x="73" y="1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Freeform 71"/>
          <p:cNvSpPr/>
          <p:nvPr>
            <p:custDataLst>
              <p:tags r:id="rId20"/>
            </p:custDataLst>
          </p:nvPr>
        </p:nvSpPr>
        <p:spPr bwMode="auto">
          <a:xfrm>
            <a:off x="8410536" y="1976558"/>
            <a:ext cx="693385" cy="439815"/>
          </a:xfrm>
          <a:custGeom>
            <a:avLst/>
            <a:gdLst>
              <a:gd name="T0" fmla="*/ 0 w 503"/>
              <a:gd name="T1" fmla="*/ 159 h 319"/>
              <a:gd name="T2" fmla="*/ 0 w 503"/>
              <a:gd name="T3" fmla="*/ 177 h 319"/>
              <a:gd name="T4" fmla="*/ 484 w 503"/>
              <a:gd name="T5" fmla="*/ 22 h 319"/>
              <a:gd name="T6" fmla="*/ 484 w 503"/>
              <a:gd name="T7" fmla="*/ 319 h 319"/>
              <a:gd name="T8" fmla="*/ 503 w 503"/>
              <a:gd name="T9" fmla="*/ 319 h 319"/>
              <a:gd name="T10" fmla="*/ 503 w 503"/>
              <a:gd name="T11" fmla="*/ 0 h 319"/>
              <a:gd name="T12" fmla="*/ 0 w 503"/>
              <a:gd name="T13" fmla="*/ 159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3" h="319">
                <a:moveTo>
                  <a:pt x="0" y="159"/>
                </a:moveTo>
                <a:lnTo>
                  <a:pt x="0" y="177"/>
                </a:lnTo>
                <a:lnTo>
                  <a:pt x="484" y="22"/>
                </a:lnTo>
                <a:lnTo>
                  <a:pt x="484" y="319"/>
                </a:lnTo>
                <a:lnTo>
                  <a:pt x="503" y="319"/>
                </a:lnTo>
                <a:lnTo>
                  <a:pt x="503" y="0"/>
                </a:lnTo>
                <a:lnTo>
                  <a:pt x="0" y="1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Freeform 72"/>
          <p:cNvSpPr/>
          <p:nvPr>
            <p:custDataLst>
              <p:tags r:id="rId21"/>
            </p:custDataLst>
          </p:nvPr>
        </p:nvSpPr>
        <p:spPr bwMode="auto">
          <a:xfrm>
            <a:off x="8999473" y="2367925"/>
            <a:ext cx="186245" cy="151639"/>
          </a:xfrm>
          <a:custGeom>
            <a:avLst/>
            <a:gdLst>
              <a:gd name="T0" fmla="*/ 135 w 135"/>
              <a:gd name="T1" fmla="*/ 0 h 110"/>
              <a:gd name="T2" fmla="*/ 0 w 135"/>
              <a:gd name="T3" fmla="*/ 0 h 110"/>
              <a:gd name="T4" fmla="*/ 67 w 135"/>
              <a:gd name="T5" fmla="*/ 110 h 110"/>
              <a:gd name="T6" fmla="*/ 135 w 135"/>
              <a:gd name="T7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10">
                <a:moveTo>
                  <a:pt x="135" y="0"/>
                </a:moveTo>
                <a:lnTo>
                  <a:pt x="0" y="0"/>
                </a:lnTo>
                <a:lnTo>
                  <a:pt x="67" y="110"/>
                </a:lnTo>
                <a:lnTo>
                  <a:pt x="1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Freeform 74"/>
          <p:cNvSpPr/>
          <p:nvPr>
            <p:custDataLst>
              <p:tags r:id="rId22"/>
            </p:custDataLst>
          </p:nvPr>
        </p:nvSpPr>
        <p:spPr bwMode="auto">
          <a:xfrm>
            <a:off x="3078011" y="1976558"/>
            <a:ext cx="696532" cy="439815"/>
          </a:xfrm>
          <a:custGeom>
            <a:avLst/>
            <a:gdLst>
              <a:gd name="T0" fmla="*/ 505 w 505"/>
              <a:gd name="T1" fmla="*/ 96 h 319"/>
              <a:gd name="T2" fmla="*/ 505 w 505"/>
              <a:gd name="T3" fmla="*/ 113 h 319"/>
              <a:gd name="T4" fmla="*/ 20 w 505"/>
              <a:gd name="T5" fmla="*/ 22 h 319"/>
              <a:gd name="T6" fmla="*/ 20 w 505"/>
              <a:gd name="T7" fmla="*/ 319 h 319"/>
              <a:gd name="T8" fmla="*/ 0 w 505"/>
              <a:gd name="T9" fmla="*/ 319 h 319"/>
              <a:gd name="T10" fmla="*/ 0 w 505"/>
              <a:gd name="T11" fmla="*/ 0 h 319"/>
              <a:gd name="T12" fmla="*/ 505 w 505"/>
              <a:gd name="T13" fmla="*/ 96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5" h="319">
                <a:moveTo>
                  <a:pt x="505" y="96"/>
                </a:moveTo>
                <a:lnTo>
                  <a:pt x="505" y="113"/>
                </a:lnTo>
                <a:lnTo>
                  <a:pt x="20" y="22"/>
                </a:lnTo>
                <a:lnTo>
                  <a:pt x="20" y="319"/>
                </a:lnTo>
                <a:lnTo>
                  <a:pt x="0" y="319"/>
                </a:lnTo>
                <a:lnTo>
                  <a:pt x="0" y="0"/>
                </a:lnTo>
                <a:lnTo>
                  <a:pt x="505" y="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Freeform 75"/>
          <p:cNvSpPr/>
          <p:nvPr>
            <p:custDataLst>
              <p:tags r:id="rId23"/>
            </p:custDataLst>
          </p:nvPr>
        </p:nvSpPr>
        <p:spPr bwMode="auto">
          <a:xfrm>
            <a:off x="2998102" y="2367925"/>
            <a:ext cx="188762" cy="151639"/>
          </a:xfrm>
          <a:custGeom>
            <a:avLst/>
            <a:gdLst>
              <a:gd name="T0" fmla="*/ 0 w 137"/>
              <a:gd name="T1" fmla="*/ 0 h 110"/>
              <a:gd name="T2" fmla="*/ 137 w 137"/>
              <a:gd name="T3" fmla="*/ 0 h 110"/>
              <a:gd name="T4" fmla="*/ 68 w 137"/>
              <a:gd name="T5" fmla="*/ 110 h 110"/>
              <a:gd name="T6" fmla="*/ 0 w 137"/>
              <a:gd name="T7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7" h="110">
                <a:moveTo>
                  <a:pt x="0" y="0"/>
                </a:moveTo>
                <a:lnTo>
                  <a:pt x="137" y="0"/>
                </a:lnTo>
                <a:lnTo>
                  <a:pt x="68" y="1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Freeform 77"/>
          <p:cNvSpPr/>
          <p:nvPr>
            <p:custDataLst>
              <p:tags r:id="rId24"/>
            </p:custDataLst>
          </p:nvPr>
        </p:nvSpPr>
        <p:spPr bwMode="auto">
          <a:xfrm>
            <a:off x="8618803" y="4246106"/>
            <a:ext cx="485118" cy="495185"/>
          </a:xfrm>
          <a:custGeom>
            <a:avLst/>
            <a:gdLst>
              <a:gd name="T0" fmla="*/ 0 w 352"/>
              <a:gd name="T1" fmla="*/ 0 h 359"/>
              <a:gd name="T2" fmla="*/ 0 w 352"/>
              <a:gd name="T3" fmla="*/ 19 h 359"/>
              <a:gd name="T4" fmla="*/ 333 w 352"/>
              <a:gd name="T5" fmla="*/ 56 h 359"/>
              <a:gd name="T6" fmla="*/ 333 w 352"/>
              <a:gd name="T7" fmla="*/ 359 h 359"/>
              <a:gd name="T8" fmla="*/ 352 w 352"/>
              <a:gd name="T9" fmla="*/ 359 h 359"/>
              <a:gd name="T10" fmla="*/ 352 w 352"/>
              <a:gd name="T11" fmla="*/ 40 h 359"/>
              <a:gd name="T12" fmla="*/ 0 w 352"/>
              <a:gd name="T13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2" h="359">
                <a:moveTo>
                  <a:pt x="0" y="0"/>
                </a:moveTo>
                <a:lnTo>
                  <a:pt x="0" y="19"/>
                </a:lnTo>
                <a:lnTo>
                  <a:pt x="333" y="56"/>
                </a:lnTo>
                <a:lnTo>
                  <a:pt x="333" y="359"/>
                </a:lnTo>
                <a:lnTo>
                  <a:pt x="352" y="359"/>
                </a:lnTo>
                <a:lnTo>
                  <a:pt x="352" y="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Freeform 78"/>
          <p:cNvSpPr/>
          <p:nvPr>
            <p:custDataLst>
              <p:tags r:id="rId25"/>
            </p:custDataLst>
          </p:nvPr>
        </p:nvSpPr>
        <p:spPr bwMode="auto">
          <a:xfrm>
            <a:off x="8996327" y="4692843"/>
            <a:ext cx="188762" cy="151639"/>
          </a:xfrm>
          <a:custGeom>
            <a:avLst/>
            <a:gdLst>
              <a:gd name="T0" fmla="*/ 137 w 137"/>
              <a:gd name="T1" fmla="*/ 0 h 110"/>
              <a:gd name="T2" fmla="*/ 0 w 137"/>
              <a:gd name="T3" fmla="*/ 0 h 110"/>
              <a:gd name="T4" fmla="*/ 69 w 137"/>
              <a:gd name="T5" fmla="*/ 110 h 110"/>
              <a:gd name="T6" fmla="*/ 137 w 137"/>
              <a:gd name="T7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7" h="110">
                <a:moveTo>
                  <a:pt x="137" y="0"/>
                </a:moveTo>
                <a:lnTo>
                  <a:pt x="0" y="0"/>
                </a:lnTo>
                <a:lnTo>
                  <a:pt x="69" y="110"/>
                </a:lnTo>
                <a:lnTo>
                  <a:pt x="13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45714" tIns="22857" rIns="45714" bIns="2285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TextBox 11"/>
          <p:cNvSpPr txBox="1"/>
          <p:nvPr>
            <p:custDataLst>
              <p:tags r:id="rId26"/>
            </p:custDataLst>
          </p:nvPr>
        </p:nvSpPr>
        <p:spPr>
          <a:xfrm flipH="1">
            <a:off x="1303147" y="2682455"/>
            <a:ext cx="2378441" cy="76494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500" spc="150">
                <a:solidFill>
                  <a:schemeClr val="dk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Lato Medium" panose="020F0502020204030203" pitchFamily="34" charset="0"/>
              </a:rPr>
              <a:t>二、主动公开政府信息情况</a:t>
            </a:r>
            <a:endParaRPr lang="zh-CN" altLang="en-US" sz="1500" spc="150">
              <a:solidFill>
                <a:schemeClr val="dk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Lato Medium" panose="020F0502020204030203" pitchFamily="34" charset="0"/>
            </a:endParaRPr>
          </a:p>
        </p:txBody>
      </p:sp>
      <p:sp>
        <p:nvSpPr>
          <p:cNvPr id="34" name="TextBox 11"/>
          <p:cNvSpPr txBox="1"/>
          <p:nvPr>
            <p:custDataLst>
              <p:tags r:id="rId27"/>
            </p:custDataLst>
          </p:nvPr>
        </p:nvSpPr>
        <p:spPr>
          <a:xfrm flipH="1">
            <a:off x="1303147" y="5030729"/>
            <a:ext cx="2378441" cy="76494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500" spc="150">
                <a:solidFill>
                  <a:schemeClr val="dk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Lato Medium" panose="020F0502020204030203" pitchFamily="34" charset="0"/>
              </a:rPr>
              <a:t>四、政府信息公开行政复议、行政诉讼情况</a:t>
            </a:r>
            <a:endParaRPr lang="zh-CN" altLang="en-US" sz="1500" spc="150">
              <a:solidFill>
                <a:schemeClr val="dk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Lato Medium" panose="020F0502020204030203" pitchFamily="34" charset="0"/>
            </a:endParaRPr>
          </a:p>
        </p:txBody>
      </p:sp>
      <p:sp>
        <p:nvSpPr>
          <p:cNvPr id="35" name="TextBox 11"/>
          <p:cNvSpPr txBox="1"/>
          <p:nvPr>
            <p:custDataLst>
              <p:tags r:id="rId28"/>
            </p:custDataLst>
          </p:nvPr>
        </p:nvSpPr>
        <p:spPr>
          <a:xfrm flipH="1">
            <a:off x="8510411" y="2682455"/>
            <a:ext cx="2378441" cy="76494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spc="150">
                <a:solidFill>
                  <a:schemeClr val="dk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Lato Medium" panose="020F0502020204030203" pitchFamily="34" charset="0"/>
              </a:rPr>
              <a:t>三、收到和处理政府信息公开申请情况</a:t>
            </a:r>
            <a:endParaRPr lang="zh-CN" altLang="en-US" sz="1500" spc="150">
              <a:solidFill>
                <a:schemeClr val="dk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Lato Medium" panose="020F0502020204030203" pitchFamily="34" charset="0"/>
            </a:endParaRPr>
          </a:p>
        </p:txBody>
      </p:sp>
      <p:sp>
        <p:nvSpPr>
          <p:cNvPr id="36" name="TextBox 11"/>
          <p:cNvSpPr txBox="1"/>
          <p:nvPr>
            <p:custDataLst>
              <p:tags r:id="rId29"/>
            </p:custDataLst>
          </p:nvPr>
        </p:nvSpPr>
        <p:spPr>
          <a:xfrm flipH="1">
            <a:off x="8510411" y="5030729"/>
            <a:ext cx="2378441" cy="76494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spc="150">
                <a:solidFill>
                  <a:schemeClr val="dk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Lato Medium" panose="020F0502020204030203" pitchFamily="34" charset="0"/>
              </a:rPr>
              <a:t>五、存在的主要问题及改进情况</a:t>
            </a:r>
            <a:endParaRPr lang="zh-CN" altLang="en-US" sz="1500" spc="150">
              <a:solidFill>
                <a:schemeClr val="dk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Lato Medium" panose="020F0502020204030203" pitchFamily="34" charset="0"/>
            </a:endParaRPr>
          </a:p>
        </p:txBody>
      </p:sp>
    </p:spTree>
    <p:custDataLst>
      <p:tags r:id="rId30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存在主要问题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任意多边形: 形状 15"/>
          <p:cNvSpPr/>
          <p:nvPr>
            <p:custDataLst>
              <p:tags r:id="rId6"/>
            </p:custDataLst>
          </p:nvPr>
        </p:nvSpPr>
        <p:spPr>
          <a:xfrm>
            <a:off x="5480632" y="2923065"/>
            <a:ext cx="1778911" cy="1778911"/>
          </a:xfrm>
          <a:custGeom>
            <a:avLst/>
            <a:gdLst>
              <a:gd name="connsiteX0" fmla="*/ 1106030 w 2212062"/>
              <a:gd name="connsiteY0" fmla="*/ 235906 h 2212062"/>
              <a:gd name="connsiteX1" fmla="*/ 235906 w 2212062"/>
              <a:gd name="connsiteY1" fmla="*/ 1106030 h 2212062"/>
              <a:gd name="connsiteX2" fmla="*/ 1106030 w 2212062"/>
              <a:gd name="connsiteY2" fmla="*/ 1976154 h 2212062"/>
              <a:gd name="connsiteX3" fmla="*/ 1976154 w 2212062"/>
              <a:gd name="connsiteY3" fmla="*/ 1106030 h 2212062"/>
              <a:gd name="connsiteX4" fmla="*/ 1106030 w 2212062"/>
              <a:gd name="connsiteY4" fmla="*/ 235906 h 2212062"/>
              <a:gd name="connsiteX5" fmla="*/ 1106031 w 2212062"/>
              <a:gd name="connsiteY5" fmla="*/ 0 h 2212062"/>
              <a:gd name="connsiteX6" fmla="*/ 2212062 w 2212062"/>
              <a:gd name="connsiteY6" fmla="*/ 1106031 h 2212062"/>
              <a:gd name="connsiteX7" fmla="*/ 1106031 w 2212062"/>
              <a:gd name="connsiteY7" fmla="*/ 2212062 h 2212062"/>
              <a:gd name="connsiteX8" fmla="*/ 0 w 2212062"/>
              <a:gd name="connsiteY8" fmla="*/ 1106031 h 2212062"/>
              <a:gd name="connsiteX9" fmla="*/ 1106031 w 2212062"/>
              <a:gd name="connsiteY9" fmla="*/ 0 h 22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2062" h="2212062">
                <a:moveTo>
                  <a:pt x="1106030" y="235906"/>
                </a:moveTo>
                <a:cubicBezTo>
                  <a:pt x="625474" y="235906"/>
                  <a:pt x="235906" y="625474"/>
                  <a:pt x="235906" y="1106030"/>
                </a:cubicBezTo>
                <a:cubicBezTo>
                  <a:pt x="235906" y="1586586"/>
                  <a:pt x="625474" y="1976154"/>
                  <a:pt x="1106030" y="1976154"/>
                </a:cubicBezTo>
                <a:cubicBezTo>
                  <a:pt x="1586586" y="1976154"/>
                  <a:pt x="1976154" y="1586586"/>
                  <a:pt x="1976154" y="1106030"/>
                </a:cubicBezTo>
                <a:cubicBezTo>
                  <a:pt x="1976154" y="625474"/>
                  <a:pt x="1586586" y="235906"/>
                  <a:pt x="1106030" y="235906"/>
                </a:cubicBezTo>
                <a:close/>
                <a:moveTo>
                  <a:pt x="1106031" y="0"/>
                </a:moveTo>
                <a:cubicBezTo>
                  <a:pt x="1716875" y="0"/>
                  <a:pt x="2212062" y="495187"/>
                  <a:pt x="2212062" y="1106031"/>
                </a:cubicBezTo>
                <a:cubicBezTo>
                  <a:pt x="2212062" y="1716875"/>
                  <a:pt x="1716875" y="2212062"/>
                  <a:pt x="1106031" y="2212062"/>
                </a:cubicBezTo>
                <a:cubicBezTo>
                  <a:pt x="495187" y="2212062"/>
                  <a:pt x="0" y="1716875"/>
                  <a:pt x="0" y="1106031"/>
                </a:cubicBezTo>
                <a:cubicBezTo>
                  <a:pt x="0" y="495187"/>
                  <a:pt x="495187" y="0"/>
                  <a:pt x="11060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任意多边形: 形状 20"/>
          <p:cNvSpPr/>
          <p:nvPr>
            <p:custDataLst>
              <p:tags r:id="rId7"/>
            </p:custDataLst>
          </p:nvPr>
        </p:nvSpPr>
        <p:spPr>
          <a:xfrm>
            <a:off x="4591176" y="2033610"/>
            <a:ext cx="1778911" cy="1778911"/>
          </a:xfrm>
          <a:custGeom>
            <a:avLst/>
            <a:gdLst>
              <a:gd name="connsiteX0" fmla="*/ 1106031 w 2212062"/>
              <a:gd name="connsiteY0" fmla="*/ 0 h 2212062"/>
              <a:gd name="connsiteX1" fmla="*/ 2212062 w 2212062"/>
              <a:gd name="connsiteY1" fmla="*/ 1106031 h 2212062"/>
              <a:gd name="connsiteX2" fmla="*/ 1434931 w 2212062"/>
              <a:gd name="connsiteY2" fmla="*/ 2162337 h 2212062"/>
              <a:gd name="connsiteX3" fmla="*/ 1345550 w 2212062"/>
              <a:gd name="connsiteY3" fmla="*/ 2185319 h 2212062"/>
              <a:gd name="connsiteX4" fmla="*/ 1348692 w 2212062"/>
              <a:gd name="connsiteY4" fmla="*/ 2123097 h 2212062"/>
              <a:gd name="connsiteX5" fmla="*/ 1383318 w 2212062"/>
              <a:gd name="connsiteY5" fmla="*/ 1953314 h 2212062"/>
              <a:gd name="connsiteX6" fmla="*/ 1394252 w 2212062"/>
              <a:gd name="connsiteY6" fmla="*/ 1923442 h 2212062"/>
              <a:gd name="connsiteX7" fmla="*/ 1444722 w 2212062"/>
              <a:gd name="connsiteY7" fmla="*/ 1907775 h 2212062"/>
              <a:gd name="connsiteX8" fmla="*/ 1976154 w 2212062"/>
              <a:gd name="connsiteY8" fmla="*/ 1106030 h 2212062"/>
              <a:gd name="connsiteX9" fmla="*/ 1106030 w 2212062"/>
              <a:gd name="connsiteY9" fmla="*/ 235906 h 2212062"/>
              <a:gd name="connsiteX10" fmla="*/ 235906 w 2212062"/>
              <a:gd name="connsiteY10" fmla="*/ 1106030 h 2212062"/>
              <a:gd name="connsiteX11" fmla="*/ 1106030 w 2212062"/>
              <a:gd name="connsiteY11" fmla="*/ 1976154 h 2212062"/>
              <a:gd name="connsiteX12" fmla="*/ 1134855 w 2212062"/>
              <a:gd name="connsiteY12" fmla="*/ 1973248 h 2212062"/>
              <a:gd name="connsiteX13" fmla="*/ 1130764 w 2212062"/>
              <a:gd name="connsiteY13" fmla="*/ 1989159 h 2212062"/>
              <a:gd name="connsiteX14" fmla="*/ 1114004 w 2212062"/>
              <a:gd name="connsiteY14" fmla="*/ 2098978 h 2212062"/>
              <a:gd name="connsiteX15" fmla="*/ 1108299 w 2212062"/>
              <a:gd name="connsiteY15" fmla="*/ 2211948 h 2212062"/>
              <a:gd name="connsiteX16" fmla="*/ 1106031 w 2212062"/>
              <a:gd name="connsiteY16" fmla="*/ 2212062 h 2212062"/>
              <a:gd name="connsiteX17" fmla="*/ 0 w 2212062"/>
              <a:gd name="connsiteY17" fmla="*/ 1106031 h 2212062"/>
              <a:gd name="connsiteX18" fmla="*/ 1106031 w 2212062"/>
              <a:gd name="connsiteY18" fmla="*/ 0 h 22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12062" h="2212062">
                <a:moveTo>
                  <a:pt x="1106031" y="0"/>
                </a:moveTo>
                <a:cubicBezTo>
                  <a:pt x="1716875" y="0"/>
                  <a:pt x="2212062" y="495187"/>
                  <a:pt x="2212062" y="1106031"/>
                </a:cubicBezTo>
                <a:cubicBezTo>
                  <a:pt x="2212062" y="1602342"/>
                  <a:pt x="1885161" y="2022301"/>
                  <a:pt x="1434931" y="2162337"/>
                </a:cubicBezTo>
                <a:lnTo>
                  <a:pt x="1345550" y="2185319"/>
                </a:lnTo>
                <a:lnTo>
                  <a:pt x="1348692" y="2123097"/>
                </a:lnTo>
                <a:cubicBezTo>
                  <a:pt x="1354633" y="2064595"/>
                  <a:pt x="1366369" y="2007806"/>
                  <a:pt x="1383318" y="1953314"/>
                </a:cubicBezTo>
                <a:lnTo>
                  <a:pt x="1394252" y="1923442"/>
                </a:lnTo>
                <a:lnTo>
                  <a:pt x="1444722" y="1907775"/>
                </a:lnTo>
                <a:cubicBezTo>
                  <a:pt x="1757022" y="1775683"/>
                  <a:pt x="1976154" y="1466447"/>
                  <a:pt x="1976154" y="1106030"/>
                </a:cubicBezTo>
                <a:cubicBezTo>
                  <a:pt x="1976154" y="625474"/>
                  <a:pt x="1586586" y="235906"/>
                  <a:pt x="1106030" y="235906"/>
                </a:cubicBezTo>
                <a:cubicBezTo>
                  <a:pt x="625474" y="235906"/>
                  <a:pt x="235906" y="625474"/>
                  <a:pt x="235906" y="1106030"/>
                </a:cubicBezTo>
                <a:cubicBezTo>
                  <a:pt x="235906" y="1586586"/>
                  <a:pt x="625474" y="1976154"/>
                  <a:pt x="1106030" y="1976154"/>
                </a:cubicBezTo>
                <a:lnTo>
                  <a:pt x="1134855" y="1973248"/>
                </a:lnTo>
                <a:lnTo>
                  <a:pt x="1130764" y="1989159"/>
                </a:lnTo>
                <a:cubicBezTo>
                  <a:pt x="1123397" y="2025159"/>
                  <a:pt x="1117780" y="2061796"/>
                  <a:pt x="1114004" y="2098978"/>
                </a:cubicBezTo>
                <a:lnTo>
                  <a:pt x="1108299" y="2211948"/>
                </a:lnTo>
                <a:lnTo>
                  <a:pt x="1106031" y="2212062"/>
                </a:lnTo>
                <a:cubicBezTo>
                  <a:pt x="495187" y="2212062"/>
                  <a:pt x="0" y="1716875"/>
                  <a:pt x="0" y="1106031"/>
                </a:cubicBezTo>
                <a:cubicBezTo>
                  <a:pt x="0" y="495187"/>
                  <a:pt x="495187" y="0"/>
                  <a:pt x="11060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: 形状 25"/>
          <p:cNvSpPr/>
          <p:nvPr>
            <p:custDataLst>
              <p:tags r:id="rId8"/>
            </p:custDataLst>
          </p:nvPr>
        </p:nvSpPr>
        <p:spPr>
          <a:xfrm>
            <a:off x="4699043" y="3959879"/>
            <a:ext cx="1778911" cy="1778911"/>
          </a:xfrm>
          <a:custGeom>
            <a:avLst/>
            <a:gdLst>
              <a:gd name="connsiteX0" fmla="*/ 1106031 w 2212062"/>
              <a:gd name="connsiteY0" fmla="*/ 0 h 2212062"/>
              <a:gd name="connsiteX1" fmla="*/ 2125145 w 2212062"/>
              <a:gd name="connsiteY1" fmla="*/ 675514 h 2212062"/>
              <a:gd name="connsiteX2" fmla="*/ 2128031 w 2212062"/>
              <a:gd name="connsiteY2" fmla="*/ 683401 h 2212062"/>
              <a:gd name="connsiteX3" fmla="*/ 2080519 w 2212062"/>
              <a:gd name="connsiteY3" fmla="*/ 686995 h 2212062"/>
              <a:gd name="connsiteX4" fmla="*/ 1948008 w 2212062"/>
              <a:gd name="connsiteY4" fmla="*/ 676969 h 2212062"/>
              <a:gd name="connsiteX5" fmla="*/ 1845959 w 2212062"/>
              <a:gd name="connsiteY5" fmla="*/ 653451 h 2212062"/>
              <a:gd name="connsiteX6" fmla="*/ 1827551 w 2212062"/>
              <a:gd name="connsiteY6" fmla="*/ 619536 h 2212062"/>
              <a:gd name="connsiteX7" fmla="*/ 1106030 w 2212062"/>
              <a:gd name="connsiteY7" fmla="*/ 235906 h 2212062"/>
              <a:gd name="connsiteX8" fmla="*/ 235906 w 2212062"/>
              <a:gd name="connsiteY8" fmla="*/ 1106030 h 2212062"/>
              <a:gd name="connsiteX9" fmla="*/ 1106030 w 2212062"/>
              <a:gd name="connsiteY9" fmla="*/ 1976154 h 2212062"/>
              <a:gd name="connsiteX10" fmla="*/ 1976154 w 2212062"/>
              <a:gd name="connsiteY10" fmla="*/ 1106030 h 2212062"/>
              <a:gd name="connsiteX11" fmla="*/ 1958476 w 2212062"/>
              <a:gd name="connsiteY11" fmla="*/ 930670 h 2212062"/>
              <a:gd name="connsiteX12" fmla="*/ 1953639 w 2212062"/>
              <a:gd name="connsiteY12" fmla="*/ 915087 h 2212062"/>
              <a:gd name="connsiteX13" fmla="*/ 1967435 w 2212062"/>
              <a:gd name="connsiteY13" fmla="*/ 917193 h 2212062"/>
              <a:gd name="connsiteX14" fmla="*/ 2080520 w 2212062"/>
              <a:gd name="connsiteY14" fmla="*/ 922903 h 2212062"/>
              <a:gd name="connsiteX15" fmla="*/ 2193605 w 2212062"/>
              <a:gd name="connsiteY15" fmla="*/ 917193 h 2212062"/>
              <a:gd name="connsiteX16" fmla="*/ 2194764 w 2212062"/>
              <a:gd name="connsiteY16" fmla="*/ 917016 h 2212062"/>
              <a:gd name="connsiteX17" fmla="*/ 2206352 w 2212062"/>
              <a:gd name="connsiteY17" fmla="*/ 992946 h 2212062"/>
              <a:gd name="connsiteX18" fmla="*/ 2212062 w 2212062"/>
              <a:gd name="connsiteY18" fmla="*/ 1106031 h 2212062"/>
              <a:gd name="connsiteX19" fmla="*/ 1106031 w 2212062"/>
              <a:gd name="connsiteY19" fmla="*/ 2212062 h 2212062"/>
              <a:gd name="connsiteX20" fmla="*/ 0 w 2212062"/>
              <a:gd name="connsiteY20" fmla="*/ 1106031 h 2212062"/>
              <a:gd name="connsiteX21" fmla="*/ 1106031 w 2212062"/>
              <a:gd name="connsiteY21" fmla="*/ 0 h 22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212062" h="2212062">
                <a:moveTo>
                  <a:pt x="1106031" y="0"/>
                </a:moveTo>
                <a:cubicBezTo>
                  <a:pt x="1564164" y="0"/>
                  <a:pt x="1957240" y="278543"/>
                  <a:pt x="2125145" y="675514"/>
                </a:cubicBezTo>
                <a:lnTo>
                  <a:pt x="2128031" y="683401"/>
                </a:lnTo>
                <a:lnTo>
                  <a:pt x="2080519" y="686995"/>
                </a:lnTo>
                <a:cubicBezTo>
                  <a:pt x="2035467" y="686995"/>
                  <a:pt x="1991215" y="683571"/>
                  <a:pt x="1948008" y="676969"/>
                </a:cubicBezTo>
                <a:lnTo>
                  <a:pt x="1845959" y="653451"/>
                </a:lnTo>
                <a:lnTo>
                  <a:pt x="1827551" y="619536"/>
                </a:lnTo>
                <a:cubicBezTo>
                  <a:pt x="1671183" y="388081"/>
                  <a:pt x="1406378" y="235906"/>
                  <a:pt x="1106030" y="235906"/>
                </a:cubicBezTo>
                <a:cubicBezTo>
                  <a:pt x="625474" y="235906"/>
                  <a:pt x="235906" y="625474"/>
                  <a:pt x="235906" y="1106030"/>
                </a:cubicBezTo>
                <a:cubicBezTo>
                  <a:pt x="235906" y="1586586"/>
                  <a:pt x="625474" y="1976154"/>
                  <a:pt x="1106030" y="1976154"/>
                </a:cubicBezTo>
                <a:cubicBezTo>
                  <a:pt x="1586586" y="1976154"/>
                  <a:pt x="1976154" y="1586586"/>
                  <a:pt x="1976154" y="1106030"/>
                </a:cubicBezTo>
                <a:cubicBezTo>
                  <a:pt x="1976154" y="1045961"/>
                  <a:pt x="1970067" y="987313"/>
                  <a:pt x="1958476" y="930670"/>
                </a:cubicBezTo>
                <a:lnTo>
                  <a:pt x="1953639" y="915087"/>
                </a:lnTo>
                <a:lnTo>
                  <a:pt x="1967435" y="917193"/>
                </a:lnTo>
                <a:cubicBezTo>
                  <a:pt x="2004617" y="920969"/>
                  <a:pt x="2042342" y="922903"/>
                  <a:pt x="2080520" y="922903"/>
                </a:cubicBezTo>
                <a:cubicBezTo>
                  <a:pt x="2118698" y="922903"/>
                  <a:pt x="2156424" y="920969"/>
                  <a:pt x="2193605" y="917193"/>
                </a:cubicBezTo>
                <a:lnTo>
                  <a:pt x="2194764" y="917016"/>
                </a:lnTo>
                <a:lnTo>
                  <a:pt x="2206352" y="992946"/>
                </a:lnTo>
                <a:cubicBezTo>
                  <a:pt x="2210128" y="1030128"/>
                  <a:pt x="2212062" y="1067854"/>
                  <a:pt x="2212062" y="1106031"/>
                </a:cubicBezTo>
                <a:cubicBezTo>
                  <a:pt x="2212062" y="1716875"/>
                  <a:pt x="1716875" y="2212062"/>
                  <a:pt x="1106031" y="2212062"/>
                </a:cubicBezTo>
                <a:cubicBezTo>
                  <a:pt x="495187" y="2212062"/>
                  <a:pt x="0" y="1716875"/>
                  <a:pt x="0" y="1106031"/>
                </a:cubicBezTo>
                <a:cubicBezTo>
                  <a:pt x="0" y="495187"/>
                  <a:pt x="495187" y="0"/>
                  <a:pt x="110603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4" name="直接连接符 33"/>
          <p:cNvCxnSpPr/>
          <p:nvPr>
            <p:custDataLst>
              <p:tags r:id="rId9"/>
            </p:custDataLst>
          </p:nvPr>
        </p:nvCxnSpPr>
        <p:spPr>
          <a:xfrm>
            <a:off x="4027088" y="4849335"/>
            <a:ext cx="671954" cy="0"/>
          </a:xfrm>
          <a:prstGeom prst="line">
            <a:avLst/>
          </a:prstGeom>
          <a:ln w="15875">
            <a:solidFill>
              <a:schemeClr val="accent4"/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>
            <p:custDataLst>
              <p:tags r:id="rId10"/>
            </p:custDataLst>
          </p:nvPr>
        </p:nvCxnSpPr>
        <p:spPr>
          <a:xfrm>
            <a:off x="3919222" y="2923065"/>
            <a:ext cx="671954" cy="0"/>
          </a:xfrm>
          <a:prstGeom prst="line">
            <a:avLst/>
          </a:prstGeom>
          <a:ln w="15875">
            <a:solidFill>
              <a:schemeClr val="accent1"/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>
            <p:custDataLst>
              <p:tags r:id="rId11"/>
            </p:custDataLst>
          </p:nvPr>
        </p:nvCxnSpPr>
        <p:spPr>
          <a:xfrm>
            <a:off x="7275457" y="3812521"/>
            <a:ext cx="1137607" cy="0"/>
          </a:xfrm>
          <a:prstGeom prst="line">
            <a:avLst/>
          </a:prstGeom>
          <a:ln w="15875">
            <a:solidFill>
              <a:schemeClr val="accent3">
                <a:alpha val="99000"/>
              </a:schemeClr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>
            <p:custDataLst>
              <p:tags r:id="rId12"/>
            </p:custDataLst>
          </p:nvPr>
        </p:nvSpPr>
        <p:spPr>
          <a:xfrm>
            <a:off x="5125793" y="2587678"/>
            <a:ext cx="571751" cy="45504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52500" lnSpcReduction="20000"/>
          </a:bodyPr>
          <a:p>
            <a:pPr algn="ctr">
              <a:lnSpc>
                <a:spcPct val="120000"/>
              </a:lnSpc>
            </a:pPr>
            <a:r>
              <a:rPr lang="en-US" altLang="zh-CN" sz="4800" b="1" spc="3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altLang="zh-CN" sz="4800" b="1" spc="3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13"/>
            </p:custDataLst>
          </p:nvPr>
        </p:nvSpPr>
        <p:spPr>
          <a:xfrm>
            <a:off x="6084212" y="3584999"/>
            <a:ext cx="571751" cy="45504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52500" lnSpcReduction="20000"/>
          </a:bodyPr>
          <a:p>
            <a:pPr algn="ctr">
              <a:lnSpc>
                <a:spcPct val="120000"/>
              </a:lnSpc>
            </a:pPr>
            <a:r>
              <a:rPr lang="en-US" altLang="zh-CN" sz="4800" b="1" spc="3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altLang="zh-CN" sz="4800" b="1" spc="3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14"/>
            </p:custDataLst>
          </p:nvPr>
        </p:nvSpPr>
        <p:spPr>
          <a:xfrm>
            <a:off x="5260773" y="4701976"/>
            <a:ext cx="571751" cy="45504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52500" lnSpcReduction="20000"/>
          </a:bodyPr>
          <a:p>
            <a:pPr algn="ctr">
              <a:lnSpc>
                <a:spcPct val="120000"/>
              </a:lnSpc>
            </a:pPr>
            <a:r>
              <a:rPr lang="en-US" altLang="zh-CN" sz="4800" b="1" spc="3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altLang="zh-CN" sz="4800" b="1" spc="3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15"/>
            </p:custDataLst>
          </p:nvPr>
        </p:nvSpPr>
        <p:spPr>
          <a:xfrm>
            <a:off x="8558065" y="3504836"/>
            <a:ext cx="2330621" cy="615958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p>
            <a:pPr>
              <a:lnSpc>
                <a:spcPct val="130000"/>
              </a:lnSpc>
            </a:pPr>
            <a:r>
              <a:rPr lang="zh-CN" altLang="en-US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政务公开内容的深度、广度需进一步开拓。</a:t>
            </a:r>
            <a:endParaRPr lang="zh-CN" altLang="en-US" sz="14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16"/>
            </p:custDataLst>
          </p:nvPr>
        </p:nvSpPr>
        <p:spPr>
          <a:xfrm>
            <a:off x="1526121" y="4541650"/>
            <a:ext cx="2330621" cy="61595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p>
            <a:pPr algn="r">
              <a:lnSpc>
                <a:spcPct val="130000"/>
              </a:lnSpc>
            </a:pPr>
            <a:r>
              <a:rPr lang="zh-CN" altLang="en-US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报送的政务公开信息数量较少。</a:t>
            </a:r>
            <a:endParaRPr lang="zh-CN" altLang="en-US" sz="14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17"/>
            </p:custDataLst>
          </p:nvPr>
        </p:nvSpPr>
        <p:spPr>
          <a:xfrm>
            <a:off x="1302726" y="2614792"/>
            <a:ext cx="2330621" cy="61595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p>
            <a:pPr algn="r">
              <a:lnSpc>
                <a:spcPct val="130000"/>
              </a:lnSpc>
            </a:pPr>
            <a:r>
              <a:rPr lang="zh-CN" altLang="en-US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1.政务公开标准和工作能力需进一步提升。</a:t>
            </a:r>
            <a:endParaRPr lang="zh-CN" altLang="en-US" sz="14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下步改进措施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457155" y="1771634"/>
            <a:ext cx="11277678" cy="422912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提高工作标准。提高思想境界，对标对表政务公开工作做得比较好的单位学习，丰富借鉴政务公开方式方法，提高工作标准。认真学习全市政务公开工作评估考核指标体系，全面掌握政务公开事项和类别，不断提升政务公开业务水平和工作能力。
2.完善工作制度。制定《济宁市供销合作社2023年政务公开工作实施方案》《济宁市供销合作社2023年主动公开目录》《济宁市供销合作社2023年政务公开考核五级指标体系》，进一步细化任务目标，明确职责分工和完成时限，加强业务培训，定期考核督导，稳步推进各项政务公开工作。
3. 认真撰写政务公开信息。学习“政务公开看山东”微信公众号发布的信息内容和格式，精心撰稿政务公开工作开展情况信息，增加信息报送数量。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5848733" y="2181976"/>
            <a:ext cx="655949" cy="1107996"/>
          </a:xfrm>
          <a:prstGeom prst="rect">
            <a:avLst/>
          </a:prstGeom>
          <a:noFill/>
        </p:spPr>
        <p:txBody>
          <a:bodyPr wrap="square" rtlCol="0">
            <a:normAutofit fontScale="50000"/>
          </a:bodyPr>
          <a:lstStyle/>
          <a:p>
            <a:r>
              <a:rPr lang="en-US" altLang="zh-CN" sz="66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en-US" altLang="zh-CN" sz="6600" dirty="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sym typeface="+mn-lt"/>
              </a:rPr>
              <a:t>其他需要报告的事项</a:t>
            </a:r>
            <a:endParaRPr lang="zh-CN" altLang="en-US" dirty="0">
              <a:solidFill>
                <a:schemeClr val="dk1">
                  <a:lumMod val="85000"/>
                  <a:lumOff val="15000"/>
                </a:schemeClr>
              </a:solidFill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577367" y="1958149"/>
            <a:ext cx="1427629" cy="30670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altLang="zh-CN" sz="1400" kern="2600" spc="2000">
                <a:solidFill>
                  <a:schemeClr val="dk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ONE</a:t>
            </a:r>
            <a:endParaRPr lang="en-US" altLang="zh-CN" sz="1400" kern="2600" spc="2000">
              <a:solidFill>
                <a:schemeClr val="dk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其他需要报告的事项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457161" y="1602604"/>
            <a:ext cx="11277678" cy="456719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（一）市供销社未收取任何信息处理费。
（二）2022年度政务公开工作要点落实情况。
1. 加强组织领导。调整了市供销社政务公开工作领导小组成员，明确政务公开工作负责机构和人员。制定了《济宁市供销合作社2022年政务公开工作实施方案》《济宁市供销合作社2022年政务公开考核五级指标体系》等制度。
2. 强化培训考核。制定了《济宁市供销合作社2022年政务公开培训计划》，召开了2次政务公开培训会议和1次考核推进会议。
3. 落实主动公开。主动公开政府信息117条。一是文件公开。主动公开部门文件5件，对3份进行了解读，其中主要负责人对1份进行了解读，解读采用了文字、电子书、PDF、图片、专家解读等多种形式。二是会议公开。公开12次主任办公会议。公开2次重点工作会议。三是重点工作信息公开。公开了《市供销社2022年重点工作进展和完成情况》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其他需要报告的事项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1585071" y="1837436"/>
            <a:ext cx="9021857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依申请公开情况。2022年，市供销社受理依申请公开均为0件。
（三）人大代表建议和政协提案办理结果公开情况。2022年，市供销社收到市级人大代表建议1件，已完成办理并在市政府门户网站公开，办理信息规范命名为建议提案编号和提案内容，方便公众查阅。未收到省级人大代表建议和省级、市级政协提案。
（四）年度政务公开工作创新情况。一是建立健全公开制度。制定《济宁市供销合作社2022年政务公开工作实施方案》《济宁市供销合作社2022年主动公开目录》，修订完善《济宁市供销合作社2022年政务公开考核指标五级体系》，明确政务公开任务目标、职责分工、工作要求和完成时限，稳步推进政务公开工作。二是丰富公开载体 。发挥“济宁市供销合作社”微信公众号新兴媒介作用，拓展公开载体，扩大公开覆盖面，不断提升服务水平。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其他需要报告的事项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2883035" y="1837436"/>
            <a:ext cx="6425930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（五）政府信息公开工作年度报告数据统计需要说明的事项。
2022年，市供销社通过市政府门户网站主动公开政府信息117条，通过“济宁市供销合作社”微信公众号发布信息23条，通过市供销社网站公开工作信息103条，其中有9条重复发布，2022年度共计公开信息234条。
（六）其无文件专门要求通过政府信息公开工作年度报告予以报告的事项。
（七）无需要报告的其他事项。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 noProof="0" dirty="0">
                <a:solidFill>
                  <a:schemeClr val="dk1">
                    <a:lumMod val="85000"/>
                    <a:lumOff val="15000"/>
                  </a:schemeClr>
                </a:solidFill>
                <a:sym typeface="+mn-lt"/>
              </a:rPr>
              <a:t>谢谢</a:t>
            </a:r>
            <a:endParaRPr lang="en-US" altLang="zh-CN" noProof="0" dirty="0">
              <a:solidFill>
                <a:schemeClr val="dk1">
                  <a:lumMod val="85000"/>
                  <a:lumOff val="15000"/>
                </a:schemeClr>
              </a:solidFill>
              <a:sym typeface="+mn-lt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6" name="直接连接符 5"/>
          <p:cNvCxnSpPr/>
          <p:nvPr>
            <p:custDataLst>
              <p:tags r:id="rId4"/>
            </p:custDataLst>
          </p:nvPr>
        </p:nvCxnSpPr>
        <p:spPr>
          <a:xfrm>
            <a:off x="457204" y="304802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2771433" y="1960233"/>
            <a:ext cx="6649132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济宁市供销合作社2022年政府信息公开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5848733" y="2181976"/>
            <a:ext cx="655949" cy="1107996"/>
          </a:xfrm>
          <a:prstGeom prst="rect">
            <a:avLst/>
          </a:prstGeom>
          <a:noFill/>
        </p:spPr>
        <p:txBody>
          <a:bodyPr wrap="square" rtlCol="0">
            <a:normAutofit fontScale="50000"/>
          </a:bodyPr>
          <a:lstStyle/>
          <a:p>
            <a:r>
              <a:rPr lang="en-US" altLang="zh-CN" sz="66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en-US" altLang="zh-CN" sz="6600" dirty="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sym typeface="+mn-lt"/>
              </a:rPr>
              <a:t>工作年度报告</a:t>
            </a:r>
            <a:endParaRPr lang="zh-CN" altLang="en-US" dirty="0">
              <a:solidFill>
                <a:schemeClr val="dk1">
                  <a:lumMod val="85000"/>
                  <a:lumOff val="15000"/>
                </a:schemeClr>
              </a:solidFill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577367" y="1958149"/>
            <a:ext cx="1427629" cy="30670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altLang="zh-CN" sz="1400" kern="2600" spc="2000">
                <a:solidFill>
                  <a:schemeClr val="dk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ONE</a:t>
            </a:r>
            <a:endParaRPr lang="en-US" altLang="zh-CN" sz="1400" kern="2600" spc="2000">
              <a:solidFill>
                <a:schemeClr val="dk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工作年度报告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457155" y="1771634"/>
            <a:ext cx="11277678" cy="422912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本报告由济宁市供销合作社按照《中华人民共和国政府信息公开条例》（以下简称《条例》）和《中华人民共和国政府信息公开工作年度报告格式》（国办公开办函〔2021〕30号）要求编制。
本报告内容包括总体情况、主动公开政府信息情况、收到和处理政府信息公开申请情况、政府信息公开行政复议和行政诉讼情况、存在的主要问题及改进情况、其他需要报告的事项等六部分内容。
本报告所列数据的统计期限自2022年1月1日起至2022年12月31日止。本报告电子版可在“中国 济宁”政府门户网站（https://www.jining.gov.cn/）查阅或下载。如对本报告有疑问，请与济宁市供销合作社联系（地址：济宁市太白湖新区省运会指挥中心D区，联系电话：0537—2211487）。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5848733" y="2181976"/>
            <a:ext cx="655949" cy="1107996"/>
          </a:xfrm>
          <a:prstGeom prst="rect">
            <a:avLst/>
          </a:prstGeom>
          <a:noFill/>
        </p:spPr>
        <p:txBody>
          <a:bodyPr wrap="square" rtlCol="0">
            <a:normAutofit fontScale="50000"/>
          </a:bodyPr>
          <a:lstStyle/>
          <a:p>
            <a:r>
              <a:rPr lang="en-US" altLang="zh-CN" sz="66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en-US" altLang="zh-CN" sz="6600" dirty="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sym typeface="+mn-lt"/>
              </a:rPr>
              <a:t>总体情况</a:t>
            </a:r>
            <a:endParaRPr lang="zh-CN" altLang="en-US" dirty="0">
              <a:solidFill>
                <a:schemeClr val="dk1">
                  <a:lumMod val="85000"/>
                  <a:lumOff val="15000"/>
                </a:schemeClr>
              </a:solidFill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577367" y="1958149"/>
            <a:ext cx="1427629" cy="30670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altLang="zh-CN" sz="1400" kern="2600" spc="2000">
                <a:solidFill>
                  <a:schemeClr val="dk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ONE</a:t>
            </a:r>
            <a:endParaRPr lang="en-US" altLang="zh-CN" sz="1400" kern="2600" spc="2000">
              <a:solidFill>
                <a:schemeClr val="dk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总体情况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2883035" y="2265033"/>
            <a:ext cx="6425930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，济宁市供销合作社深入贯彻落实《条例》规定和市委、市政府关于政务公开工作系列安排部署，加强组织领导，建立健全工作推进机制，明确任务目标和责任分工，进一步提高工作标准，强化培训督导，常态化做好了2022年政务公开工作，政务公开工作质量和水平得到显著提升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主动公开情况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1585071" y="1837436"/>
            <a:ext cx="9021857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2022年度，通过市政府门户网站主动公开政府信息117条。
一是文件公开。2022年，主动公开市供销社部门文件5件，对3份部门文件进行了解读，其中主要负责人对1份部门文件进行了解读，解读采用了文字、电子书、PDF、图片、专家解读等多种形式，高标准做到文件公开和解读，方便社会公众深入了解市供销社工作开展情况。
二是会议公开。2022年，市供销社共召开12次主任办公会议，均通过市政府门户网站向公众公开。另外，公开了2次重点工作会议。
三是重点工作信息公开。在市政府门户网站重点工作执行落实专栏公开市供销社2022年重点任务公开承诺事项3次。分别为截至6月底、9月底和12月底。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依申请公开情况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2994636" y="2265032"/>
            <a:ext cx="620272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新《条例》有关规定，规范依申请公开办理工作流程，建立登记、审核、办理、审签、答复、归档等一整套工作流程，准确把握信息公开申请办理时限，依法依规做好政府信息依申请公开工作。2021年、2022年，市供销社受理依申请公开均为0件。市供销社未收取任何信息处理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5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2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3555" dirty="0" err="1">
                <a:solidFill>
                  <a:schemeClr val="dk1"/>
                </a:solidFill>
                <a:latin typeface="微软雅黑" panose="020B0503020204020204" charset="-122"/>
                <a:sym typeface="微软雅黑" panose="020B0503020204020204" charset="-122"/>
              </a:rPr>
              <a:t>政府信息管理情况</a:t>
            </a:r>
            <a:endParaRPr lang="zh-CN" sz="3555" dirty="0" err="1">
              <a:solidFill>
                <a:schemeClr val="dk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2994636" y="2265032"/>
            <a:ext cx="620272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印发了《济宁市供销合作社2022年主动公开目录》《济宁市供销合作社政务信息全生命周期管理制度》《济宁市供销合作社政府信息发布管理制度》，严格按照制度规范要求落实公开任务。部门公文按照“济社字〔2022〕+发文字号”进行管理归类，提供Word和Pdf版本下载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6*i*1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7*i*1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2"/>
  <p:tag name="KSO_WM_UNIT_LAYERLEVEL" val="1"/>
  <p:tag name="KSO_WM_TAG_VERSION" val="1.0"/>
  <p:tag name="KSO_WM_BEAUTIFY_FLAG" val="#wm#"/>
  <p:tag name="KSO_WM_SLIDE_BACKGROUND_TYPE" val="belt"/>
  <p:tag name="KSO_WM_SLIDE_BK_DARK_LIGHT" val="1"/>
  <p:tag name="KSO_WM_UNIT_TYPE" val="i"/>
  <p:tag name="KSO_WM_UNIT_INDEX" val="2"/>
</p:tagLst>
</file>

<file path=ppt/tags/tag14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SLIDE_BACKGROUND_TYPE" val="belt"/>
  <p:tag name="KSO_WM_SLIDE_BK_DARK_LIGHT" val="1"/>
  <p:tag name="KSO_WM_UNIT_TYPE" val="i"/>
  <p:tag name="KSO_WM_UNIT_INDEX" val="1"/>
</p:tagLst>
</file>

<file path=ppt/tags/tag14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8*i*6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5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5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EMPLATE_SUBCATEGORY" val="0"/>
  <p:tag name="KSO_WM_TEMPLATE_COLOR_TYPE" val="1"/>
  <p:tag name="KSO_WM_TEMPLATE_MASTER_THUMB_INDEX" val="12"/>
  <p:tag name="KSO_WM_UNIT_SHOW_EDIT_AREA_INDICATION" val="0"/>
  <p:tag name="KSO_WM_TEMPLATE_THUMBS_INDEX" val="1、2、3、11、14"/>
  <p:tag name="KSO_WM_TAG_VERSION" val="1.0"/>
  <p:tag name="KSO_WM_BEAUTIFY_FLAG" val="#wm#"/>
  <p:tag name="KSO_WM_TEMPLATE_CATEGORY" val="custom"/>
  <p:tag name="KSO_WM_TEMPLATE_INDEX" val="20202545"/>
  <p:tag name="KSO_WM_TEMPLATE_MASTER_TYPE" val="1"/>
</p:tagLst>
</file>

<file path=ppt/tags/tag1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6915_3*i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6915_3*l_h_f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6915_3*l_h_i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6915_3*l_h_i*1_1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68.xml><?xml version="1.0" encoding="utf-8"?>
<p:tagLst xmlns:p="http://schemas.openxmlformats.org/presentationml/2006/main">
  <p:tag name="KSO_WM_UNIT_SUBTYPE" val="a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6915_3*l_h_f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6915_3*l_h_i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6915_3*l_h_i*1_2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7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6915_3*l_h_f*1_3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custom20206915_3*l_h_i*1_3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custom20206915_3*l_h_i*1_3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7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6915_3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5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SLIDE_LAYOUT" val="a_l"/>
  <p:tag name="KSO_WM_SLIDE_LAYOUT_CNT" val="1_1"/>
  <p:tag name="KSO_WM_SLIDE_BK_DARK_LIGHT" val="2"/>
  <p:tag name="KSO_WM_SLIDE_BACKGROUND_TYPE" val="general"/>
</p:tagLst>
</file>

<file path=ppt/tags/tag1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3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3"/>
  <p:tag name="KSO_WM_UNIT_DEC_AREA_ID" val="8a3794c4b6e349188cfeedf5b6c3c579"/>
  <p:tag name="KSO_WM_UNIT_DECORATE_INFO" val="{&quot;ReferentInfo&quot;:{&quot;Id&quot;:&quot;d1a394a27fb4426d839dac8d39cf9a61&quot;,&quot;X&quot;:{&quot;Pos&quot;:1},&quot;Y&quot;:{&quot;Pos&quot;:0}},&quot;DecorateInfoX&quot;:{&quot;Pos&quot;:1,&quot;IsAbs&quot;:true},&quot;DecorateInfoY&quot;:{&quot;Pos&quot;:1,&quot;IsAbs&quot;:true},&quot;DecorateInfoW&quot;:{&quot;IsAbs&quot;:fals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3"/>
</p:tagLst>
</file>

<file path=ppt/tags/tag181.xml><?xml version="1.0" encoding="utf-8"?>
<p:tagLst xmlns:p="http://schemas.openxmlformats.org/presentationml/2006/main">
  <p:tag name="KSO_WM_SLIDE_ID" val="diagram20220058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8"/>
  <p:tag name="KSO_WM_SLIDE_TYPE" val="text"/>
  <p:tag name="KSO_WM_SLIDE_SUBTYPE" val="picTxt"/>
  <p:tag name="KSO_WM_SLIDE_LAYOUTTYPE" val="topbottom"/>
  <p:tag name="KSO_WM_SLIDE_SIZE" val="888*492"/>
  <p:tag name="KSO_WM_SLIDE_POSITION" val="36*24"/>
  <p:tag name="KSO_WM_SLIDE_LAYOUT" val="d"/>
  <p:tag name="KSO_WM_SLIDE_LAYOUT_CNT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rgin&quot;:{&quot;bottom&quot;:0.847000002861023,&quot;left&quot;:1.2699999809265137,&quot;right&quot;:1.2699999809265137,&quot;top&quot;:1.6929999589920044}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182.xml><?xml version="1.0" encoding="utf-8"?>
<p:tagLst xmlns:p="http://schemas.openxmlformats.org/presentationml/2006/main">
  <p:tag name="KSO_WM_UNIT_PRESET_TEXT" val="1"/>
  <p:tag name="KSO_WM_UNIT_NOCLEAR" val="0"/>
  <p:tag name="KSO_WM_UNIT_VALUE" val="0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545_7*e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5_7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545_7*i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-0.25"/>
  <p:tag name="KSO_WM_UNIT_TEXT_FILL_FORE_SCHEMECOLOR_INDEX" val="13"/>
  <p:tag name="KSO_WM_UNIT_TEXT_FILL_TYPE" val="1"/>
</p:tagLst>
</file>

<file path=ppt/tags/tag185.xml><?xml version="1.0" encoding="utf-8"?>
<p:tagLst xmlns:p="http://schemas.openxmlformats.org/presentationml/2006/main">
  <p:tag name="KSO_WM_SLIDE_ID" val="custom2020254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45"/>
  <p:tag name="KSO_WM_SLIDE_LAYOUT" val="a_b_e"/>
  <p:tag name="KSO_WM_SLIDE_LAYOUT_CNT" val="1_1_1"/>
</p:tagLst>
</file>

<file path=ppt/tags/tag18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192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193.xml><?xml version="1.0" encoding="utf-8"?>
<p:tagLst xmlns:p="http://schemas.openxmlformats.org/presentationml/2006/main">
  <p:tag name="KSO_WM_UNIT_PRESET_TEXT" val="1"/>
  <p:tag name="KSO_WM_UNIT_NOCLEAR" val="0"/>
  <p:tag name="KSO_WM_UNIT_VALUE" val="0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545_7*e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9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5_7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545_7*i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-0.25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SLIDE_ID" val="custom2020254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45"/>
  <p:tag name="KSO_WM_SLIDE_LAYOUT" val="a_b_e"/>
  <p:tag name="KSO_WM_SLIDE_LAYOUT_CNT" val="1_1_1"/>
</p:tagLst>
</file>

<file path=ppt/tags/tag19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0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1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1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1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1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1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2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2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2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3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3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3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6&quot;,&quot;maxSize&quot;:{&quot;size1&quot;:20},&quot;minSize&quot;:{&quot;size1&quot;:11.2},&quot;normalSize&quot;:{&quot;size1&quot;:11.2},&quot;subLayout&quot;:[{&quot;id&quot;:&quot;2023-01-31T10:54:46&quot;,&quot;margin&quot;:{&quot;bottom&quot;:0.025999998673796654,&quot;left&quot;:1.2699999809265137,&quot;right&quot;:1.2699999809265137,&quot;top&quot;:0.4230000376701355},&quot;type&quot;:0},{&quot;id&quot;:&quot;2023-01-31T10:54:4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3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243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6435_1*l_h_i*1_2_3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6435_1*l_h_i*1_1_3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16435_1*l_h_i*1_4_3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16435_1*l_h_i*1_3_3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216435_1*l_h_i*1_4_4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16435_1*l_h_i*1_1_4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16435_1*l_h_i*1_2_4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16435_1*l_h_i*1_3_4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2.xml><?xml version="1.0" encoding="utf-8"?>
<p:tagLst xmlns:p="http://schemas.openxmlformats.org/presentationml/2006/main">
  <p:tag name="KSO_WM_UNIT_VALUE" val="144*1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16435_1*l_h_x*1_2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</p:tagLst>
</file>

<file path=ppt/tags/tag253.xml><?xml version="1.0" encoding="utf-8"?>
<p:tagLst xmlns:p="http://schemas.openxmlformats.org/presentationml/2006/main">
  <p:tag name="KSO_WM_UNIT_VALUE" val="144*11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16435_1*l_h_x*1_1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</p:tagLst>
</file>

<file path=ppt/tags/tag254.xml><?xml version="1.0" encoding="utf-8"?>
<p:tagLst xmlns:p="http://schemas.openxmlformats.org/presentationml/2006/main">
  <p:tag name="KSO_WM_UNIT_VALUE" val="144*1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16435_1*l_h_x*1_3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</p:tagLst>
</file>

<file path=ppt/tags/tag255.xml><?xml version="1.0" encoding="utf-8"?>
<p:tagLst xmlns:p="http://schemas.openxmlformats.org/presentationml/2006/main">
  <p:tag name="KSO_WM_UNIT_VALUE" val="144*1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4_1"/>
  <p:tag name="KSO_WM_UNIT_ID" val="diagram20216435_1*l_h_x*1_4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6435_1*l_h_i*1_3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16435_1*l_h_i*1_3_2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6435_1*l_h_i*1_2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16435_1*l_h_i*1_2_2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6435_1*l_h_i*1_1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16435_1*l_h_i*1_1_2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16435_1*l_h_i*1_4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16435_1*l_h_i*1_4_2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4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6435_1*l_h_f*1_1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PRESET_TEXT" val="单击此处添加文本具体内容，简明描述您的观点。"/>
  <p:tag name="KSO_WM_UNIT_TEXT_FILL_FORE_SCHEMECOLOR_INDEX_BRIGHTNESS" val="0.5"/>
  <p:tag name="KSO_WM_UNIT_TEXT_FILL_FORE_SCHEMECOLOR_INDEX" val="13"/>
  <p:tag name="KSO_WM_UNIT_TEXT_FILL_TYPE" val="1"/>
</p:tagLst>
</file>

<file path=ppt/tags/tag26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6435_1*l_h_f*1_3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PRESET_TEXT" val="单击此处添加文本具体内容，简明描述您的观点。"/>
  <p:tag name="KSO_WM_UNIT_TEXT_FILL_FORE_SCHEMECOLOR_INDEX_BRIGHTNESS" val="0.5"/>
  <p:tag name="KSO_WM_UNIT_TEXT_FILL_FORE_SCHEMECOLOR_INDEX" val="13"/>
  <p:tag name="KSO_WM_UNIT_TEXT_FILL_TYPE" val="1"/>
</p:tagLst>
</file>

<file path=ppt/tags/tag266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6435_1*l_h_f*1_2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PRESET_TEXT" val="单击此处添加文本具体内容，简明描述您的观点。"/>
  <p:tag name="KSO_WM_UNIT_TEXT_FILL_FORE_SCHEMECOLOR_INDEX_BRIGHTNESS" val="0.5"/>
  <p:tag name="KSO_WM_UNIT_TEXT_FILL_FORE_SCHEMECOLOR_INDEX" val="13"/>
  <p:tag name="KSO_WM_UNIT_TEXT_FILL_TYPE" val="1"/>
</p:tagLst>
</file>

<file path=ppt/tags/tag267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6435_1*l_h_f*1_4_1"/>
  <p:tag name="KSO_WM_TEMPLATE_CATEGORY" val="diagram"/>
  <p:tag name="KSO_WM_TEMPLATE_INDEX" val="20216435"/>
  <p:tag name="KSO_WM_UNIT_LAYERLEVEL" val="1_1_1"/>
  <p:tag name="KSO_WM_TAG_VERSION" val="1.0"/>
  <p:tag name="KSO_WM_BEAUTIFY_FLAG" val="#wm#"/>
  <p:tag name="KSO_WM_UNIT_PRESET_TEXT" val="单击此处添加文本具体内容，简明描述您的观点。"/>
  <p:tag name="KSO_WM_UNIT_VALUE" val="24"/>
  <p:tag name="KSO_WM_UNIT_TEXT_FILL_FORE_SCHEMECOLOR_INDEX_BRIGHTNESS" val="0.5"/>
  <p:tag name="KSO_WM_UNIT_TEXT_FILL_FORE_SCHEMECOLOR_INDEX" val="13"/>
  <p:tag name="KSO_WM_UNIT_TEXT_FILL_TYPE" val="1"/>
</p:tagLst>
</file>

<file path=ppt/tags/tag26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6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273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5340_2*l_h_i*1_2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5340_2*l_h_i*1_1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5340_2*l_h_i*1_3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15340_2*l_h_i*1_3_3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LINE_FORE_SCHEMECOLOR_INDEX_BRIGHTNESS" val="0"/>
  <p:tag name="KSO_WM_UNIT_LINE_FORE_SCHEMECOLOR_INDEX" val="8"/>
  <p:tag name="KSO_WM_UNIT_LINE_FILL_TYPE" val="2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5340_2*l_h_i*1_1_3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5340_2*l_h_i*1_2_3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LINE_FORE_SCHEMECOLOR_INDEX_BRIGHTNESS" val="0"/>
  <p:tag name="KSO_WM_UNIT_LINE_FORE_SCHEMECOLOR_INDEX" val="7"/>
  <p:tag name="KSO_WM_UNIT_LINE_FILL_TYPE" val="2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15340_2*l_h_i*1_1_2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15340_2*l_h_i*1_2_2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15340_2*l_h_i*1_3_2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3.xml><?xml version="1.0" encoding="utf-8"?>
<p:tagLst xmlns:p="http://schemas.openxmlformats.org/presentationml/2006/main">
  <p:tag name="KSO_WM_UNIT_SUBTYPE" val="a"/>
  <p:tag name="KSO_WM_UNIT_PRESET_TEXT" val="单击此处输入正文，根据需要可酌情增减文字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5340_2*l_h_f*1_2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UNIT_SUBTYPE" val="a"/>
  <p:tag name="KSO_WM_UNIT_PRESET_TEXT" val="单击此处输入正文，根据需要可酌情增减文字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5340_2*l_h_f*1_3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5.xml><?xml version="1.0" encoding="utf-8"?>
<p:tagLst xmlns:p="http://schemas.openxmlformats.org/presentationml/2006/main">
  <p:tag name="KSO_WM_UNIT_SUBTYPE" val="a"/>
  <p:tag name="KSO_WM_UNIT_PRESET_TEXT" val="单击此处输入正文，根据需要可酌情增减文字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5340_2*l_h_f*1_1_1"/>
  <p:tag name="KSO_WM_TEMPLATE_CATEGORY" val="diagram"/>
  <p:tag name="KSO_WM_TEMPLATE_INDEX" val="2021534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8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9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29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94.xml><?xml version="1.0" encoding="utf-8"?>
<p:tagLst xmlns:p="http://schemas.openxmlformats.org/presentationml/2006/main">
  <p:tag name="KSO_WM_UNIT_PRESET_TEXT" val="1"/>
  <p:tag name="KSO_WM_UNIT_NOCLEAR" val="0"/>
  <p:tag name="KSO_WM_UNIT_VALUE" val="0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545_7*e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5_7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545_7*i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-0.25"/>
  <p:tag name="KSO_WM_UNIT_TEXT_FILL_FORE_SCHEMECOLOR_INDEX" val="13"/>
  <p:tag name="KSO_WM_UNIT_TEXT_FILL_TYPE" val="1"/>
</p:tagLst>
</file>

<file path=ppt/tags/tag297.xml><?xml version="1.0" encoding="utf-8"?>
<p:tagLst xmlns:p="http://schemas.openxmlformats.org/presentationml/2006/main">
  <p:tag name="KSO_WM_SLIDE_ID" val="custom2020254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45"/>
  <p:tag name="KSO_WM_SLIDE_LAYOUT" val="a_b_e"/>
  <p:tag name="KSO_WM_SLIDE_LAYOUT_CNT" val="1_1_1"/>
</p:tagLst>
</file>

<file path=ppt/tags/tag29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0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0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30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0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31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1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1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1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31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1-31T10:54:47&quot;,&quot;maxSize&quot;:{&quot;size1&quot;:20},&quot;minSize&quot;:{&quot;size1&quot;:11.2},&quot;normalSize&quot;:{&quot;size1&quot;:11.2},&quot;subLayout&quot;:[{&quot;id&quot;:&quot;2023-01-31T10:54:47&quot;,&quot;margin&quot;:{&quot;bottom&quot;:0.025999998673796654,&quot;left&quot;:1.2699999809265137,&quot;right&quot;:1.2699999809265137,&quot;top&quot;:0.4230000376701355},&quot;type&quot;:0},{&quot;id&quot;:&quot;2023-01-31T10:54:47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5_15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PRESET_TEXT" val="THANKS"/>
  <p:tag name="KSO_WM_UNIT_TEXT_FILL_FORE_SCHEMECOLOR_INDEX_BRIGHTNESS" val="0.15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ID" val="custom20202545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5"/>
  <p:tag name="KSO_WM_SLIDE_LAYOUT" val="a"/>
  <p:tag name="KSO_WM_SLIDE_LAYOUT_CNT" val="1"/>
</p:tagLst>
</file>

<file path=ppt/tags/tag321.xml><?xml version="1.0" encoding="utf-8"?>
<p:tagLst xmlns:p="http://schemas.openxmlformats.org/presentationml/2006/main">
  <p:tag name="KSO_WPP_MARK_KEY" val="818cf45c-1176-4b14-b24c-9b200ddd74f3"/>
  <p:tag name="COMMONDATA" val="eyJoZGlkIjoiMGZhNTFiOWMyNzNkNjIwYWExM2ZhNzcxODIyZjljNTYifQ=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6*i*6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6*i*7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6*i*8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9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9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44">
      <a:dk1>
        <a:srgbClr val="000000"/>
      </a:dk1>
      <a:lt1>
        <a:srgbClr val="FFFFFF"/>
      </a:lt1>
      <a:dk2>
        <a:srgbClr val="333333"/>
      </a:dk2>
      <a:lt2>
        <a:srgbClr val="FFFFFF"/>
      </a:lt2>
      <a:accent1>
        <a:srgbClr val="5C8FC7"/>
      </a:accent1>
      <a:accent2>
        <a:srgbClr val="6E82BA"/>
      </a:accent2>
      <a:accent3>
        <a:srgbClr val="8376B0"/>
      </a:accent3>
      <a:accent4>
        <a:srgbClr val="9868A3"/>
      </a:accent4>
      <a:accent5>
        <a:srgbClr val="AE5B97"/>
      </a:accent5>
      <a:accent6>
        <a:srgbClr val="C44B8A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2980</Words>
  <Application>WPS 演示</Application>
  <PresentationFormat>宽屏</PresentationFormat>
  <Paragraphs>104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Arial Unicode MS</vt:lpstr>
      <vt:lpstr>Gill Sans</vt:lpstr>
      <vt:lpstr>Lato Medium</vt:lpstr>
      <vt:lpstr>DejaVu Math TeX Gyre</vt:lpstr>
      <vt:lpstr>Arial Black</vt:lpstr>
      <vt:lpstr>Calibri</vt:lpstr>
      <vt:lpstr>NumberOnly</vt:lpstr>
      <vt:lpstr>Office 主题​​</vt:lpstr>
      <vt:lpstr>1_Office 主题​​</vt:lpstr>
      <vt:lpstr>PowerPoint 演示文稿</vt:lpstr>
      <vt:lpstr>PowerPoint 演示文稿</vt:lpstr>
      <vt:lpstr>工作年度报告</vt:lpstr>
      <vt:lpstr>PowerPoint 演示文稿</vt:lpstr>
      <vt:lpstr>总体情况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其他需要报告的事项</vt:lpstr>
      <vt:lpstr>PowerPoint 演示文稿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root</dc:creator>
  <cp:lastModifiedBy>治国</cp:lastModifiedBy>
  <cp:revision>3</cp:revision>
  <dcterms:created xsi:type="dcterms:W3CDTF">2023-01-31T03:02:00Z</dcterms:created>
  <dcterms:modified xsi:type="dcterms:W3CDTF">2023-01-31T03:07:53Z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/>
  </property>
</Properties>
</file>