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3" r:id="rId8"/>
    <p:sldId id="303" r:id="rId9"/>
    <p:sldId id="324" r:id="rId10"/>
    <p:sldId id="298" r:id="rId11"/>
    <p:sldId id="279" r:id="rId12"/>
    <p:sldId id="327" r:id="rId13"/>
    <p:sldId id="270" r:id="rId14"/>
    <p:sldId id="328" r:id="rId15"/>
    <p:sldId id="300" r:id="rId16"/>
    <p:sldId id="333" r:id="rId17"/>
    <p:sldId id="329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5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44" y="108"/>
      </p:cViewPr>
      <p:guideLst>
        <p:guide orient="horz" pos="2159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130789A1-19DC-4225-B036-7D14BA34091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41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93675CD9-0AF4-49F5-801B-38858D46EAA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audio" Target="../media/audio1.wav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audio" Target="../media/audio1.wav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6" Type="http://schemas.openxmlformats.org/officeDocument/2006/relationships/audio" Target="../media/audio1.wav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4221163"/>
            <a:ext cx="11239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26431" y="2054279"/>
            <a:ext cx="10937866" cy="1446549"/>
          </a:xfrm>
          <a:noFill/>
          <a:ln>
            <a:noFill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12700" prstMaterial="plastic">
              <a:bevelB w="69850" h="44450"/>
              <a:extrusionClr>
                <a:srgbClr val="EACA4E"/>
              </a:extrusionClr>
              <a:contourClr>
                <a:schemeClr val="accent6">
                  <a:lumMod val="75000"/>
                </a:schemeClr>
              </a:contourClr>
            </a:sp3d>
          </a:bodyPr>
          <a:lstStyle>
            <a:lvl1pPr algn="ctr">
              <a:defRPr lang="zh-CN" altLang="en-US" sz="6600" b="1" i="0" spc="-300" dirty="0">
                <a:ln w="25400">
                  <a:noFill/>
                </a:ln>
                <a:gradFill>
                  <a:gsLst>
                    <a:gs pos="0">
                      <a:schemeClr val="accent5"/>
                    </a:gs>
                    <a:gs pos="74000">
                      <a:schemeClr val="accent5">
                        <a:lumMod val="60000"/>
                        <a:lumOff val="40000"/>
                      </a:schemeClr>
                    </a:gs>
                    <a:gs pos="83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627380" y="3503295"/>
            <a:ext cx="10937875" cy="455295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altLang="en-US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0715" y="1462405"/>
            <a:ext cx="10515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5917-E824-4DBF-B344-9EB16D71D9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  <p:sndAc>
      <p:stSnd>
        <p:snd r:embed="rId4" name="chimes.wav"/>
      </p:stSnd>
    </p:sndAc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572102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4260" y="1572102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711450" y="1700213"/>
            <a:ext cx="8856663" cy="3889375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279400" dist="266700" dir="7800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8610600" y="959377"/>
            <a:ext cx="3395663" cy="2201863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435690" y="3140916"/>
            <a:ext cx="3395270" cy="221064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3986213" y="2030931"/>
            <a:ext cx="4340225" cy="34650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8610600" y="3594961"/>
            <a:ext cx="2852738" cy="1843814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4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14B0-B912-4BAC-883B-3A354CA0A6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  <p:sndAc>
      <p:stSnd>
        <p:snd r:embed="rId3" name="chimes.wav"/>
      </p:stSnd>
    </p:sndAc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纵轴中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7"/>
          <p:cNvGrpSpPr/>
          <p:nvPr/>
        </p:nvGrpSpPr>
        <p:grpSpPr bwMode="auto">
          <a:xfrm>
            <a:off x="5851525" y="3175"/>
            <a:ext cx="96838" cy="6854825"/>
            <a:chOff x="4514304" y="1627801"/>
            <a:chExt cx="93134" cy="5181983"/>
          </a:xfrm>
        </p:grpSpPr>
        <p:cxnSp>
          <p:nvCxnSpPr>
            <p:cNvPr id="11" name="直接连接符 10"/>
            <p:cNvCxnSpPr/>
            <p:nvPr>
              <p:custDataLst>
                <p:tags r:id="rId2"/>
              </p:custDataLst>
            </p:nvPr>
          </p:nvCxnSpPr>
          <p:spPr>
            <a:xfrm>
              <a:off x="4514304" y="1627801"/>
              <a:ext cx="0" cy="518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3"/>
              </p:custDataLst>
            </p:nvPr>
          </p:nvCxnSpPr>
          <p:spPr>
            <a:xfrm flipH="1">
              <a:off x="4607438" y="1627801"/>
              <a:ext cx="0" cy="518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4"/>
          <p:cNvGrpSpPr/>
          <p:nvPr/>
        </p:nvGrpSpPr>
        <p:grpSpPr bwMode="auto">
          <a:xfrm>
            <a:off x="5840413" y="2571750"/>
            <a:ext cx="868362" cy="331788"/>
            <a:chOff x="9216" y="6091"/>
            <a:chExt cx="1364" cy="521"/>
          </a:xfrm>
        </p:grpSpPr>
        <p:sp>
          <p:nvSpPr>
            <p:cNvPr id="14" name="任意多边形 13"/>
            <p:cNvSpPr/>
            <p:nvPr>
              <p:custDataLst>
                <p:tags r:id="rId4"/>
              </p:custDataLst>
            </p:nvPr>
          </p:nvSpPr>
          <p:spPr>
            <a:xfrm rot="16200000">
              <a:off x="9322" y="6007"/>
              <a:ext cx="446" cy="673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80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6"/>
            <p:cNvGrpSpPr/>
            <p:nvPr/>
          </p:nvGrpSpPr>
          <p:grpSpPr bwMode="auto">
            <a:xfrm>
              <a:off x="10059" y="6091"/>
              <a:ext cx="521" cy="521"/>
              <a:chOff x="6931534" y="3496733"/>
              <a:chExt cx="287867" cy="287867"/>
            </a:xfrm>
          </p:grpSpPr>
          <p:sp>
            <p:nvSpPr>
              <p:cNvPr id="16" name="同心圆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6931445" y="3496733"/>
                <a:ext cx="287956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400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6998956" y="3564224"/>
                <a:ext cx="152934" cy="1528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800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21"/>
          <p:cNvGrpSpPr/>
          <p:nvPr/>
        </p:nvGrpSpPr>
        <p:grpSpPr bwMode="auto">
          <a:xfrm>
            <a:off x="5076825" y="960438"/>
            <a:ext cx="892175" cy="330200"/>
            <a:chOff x="7961" y="3557"/>
            <a:chExt cx="1406" cy="521"/>
          </a:xfrm>
        </p:grpSpPr>
        <p:sp>
          <p:nvSpPr>
            <p:cNvPr id="19" name="任意多边形 18"/>
            <p:cNvSpPr/>
            <p:nvPr>
              <p:custDataLst>
                <p:tags r:id="rId7"/>
              </p:custDataLst>
            </p:nvPr>
          </p:nvSpPr>
          <p:spPr>
            <a:xfrm rot="5400000" flipH="1">
              <a:off x="8800" y="3471"/>
              <a:ext cx="443" cy="675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80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组合 23"/>
            <p:cNvGrpSpPr/>
            <p:nvPr/>
          </p:nvGrpSpPr>
          <p:grpSpPr bwMode="auto">
            <a:xfrm>
              <a:off x="7961" y="3557"/>
              <a:ext cx="521" cy="521"/>
              <a:chOff x="6931534" y="3496733"/>
              <a:chExt cx="287867" cy="287867"/>
            </a:xfrm>
          </p:grpSpPr>
          <p:sp>
            <p:nvSpPr>
              <p:cNvPr id="21" name="同心圆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6931534" y="3496733"/>
                <a:ext cx="287519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400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6999267" y="3564547"/>
                <a:ext cx="152053" cy="152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800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8"/>
          <p:cNvGrpSpPr/>
          <p:nvPr/>
        </p:nvGrpSpPr>
        <p:grpSpPr bwMode="auto">
          <a:xfrm>
            <a:off x="5083175" y="4240213"/>
            <a:ext cx="874713" cy="331787"/>
            <a:chOff x="7978" y="8703"/>
            <a:chExt cx="1406" cy="521"/>
          </a:xfrm>
        </p:grpSpPr>
        <p:sp>
          <p:nvSpPr>
            <p:cNvPr id="24" name="任意多边形 23"/>
            <p:cNvSpPr/>
            <p:nvPr>
              <p:custDataLst>
                <p:tags r:id="rId10"/>
              </p:custDataLst>
            </p:nvPr>
          </p:nvSpPr>
          <p:spPr>
            <a:xfrm rot="5400000" flipH="1">
              <a:off x="8824" y="8624"/>
              <a:ext cx="444" cy="676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80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30"/>
            <p:cNvGrpSpPr/>
            <p:nvPr/>
          </p:nvGrpSpPr>
          <p:grpSpPr bwMode="auto">
            <a:xfrm>
              <a:off x="7978" y="8703"/>
              <a:ext cx="521" cy="521"/>
              <a:chOff x="6931534" y="3496733"/>
              <a:chExt cx="287867" cy="287867"/>
            </a:xfrm>
          </p:grpSpPr>
          <p:sp>
            <p:nvSpPr>
              <p:cNvPr id="26" name="同心圆 25"/>
              <p:cNvSpPr/>
              <p:nvPr>
                <p:custDataLst>
                  <p:tags r:id="rId11"/>
                </p:custDataLst>
              </p:nvPr>
            </p:nvSpPr>
            <p:spPr>
              <a:xfrm>
                <a:off x="6931534" y="3496733"/>
                <a:ext cx="287619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400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椭圆 26"/>
              <p:cNvSpPr/>
              <p:nvPr>
                <p:custDataLst>
                  <p:tags r:id="rId12"/>
                </p:custDataLst>
              </p:nvPr>
            </p:nvSpPr>
            <p:spPr>
              <a:xfrm>
                <a:off x="6999209" y="3564223"/>
                <a:ext cx="152269" cy="1528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800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49"/>
          <p:cNvGrpSpPr/>
          <p:nvPr/>
        </p:nvGrpSpPr>
        <p:grpSpPr bwMode="auto">
          <a:xfrm>
            <a:off x="5851525" y="5854700"/>
            <a:ext cx="866775" cy="330200"/>
            <a:chOff x="9216" y="9219"/>
            <a:chExt cx="1364" cy="521"/>
          </a:xfrm>
        </p:grpSpPr>
        <p:sp>
          <p:nvSpPr>
            <p:cNvPr id="29" name="任意多边形 28"/>
            <p:cNvSpPr/>
            <p:nvPr>
              <p:custDataLst>
                <p:tags r:id="rId13"/>
              </p:custDataLst>
            </p:nvPr>
          </p:nvSpPr>
          <p:spPr>
            <a:xfrm rot="16200000">
              <a:off x="9329" y="9143"/>
              <a:ext cx="446" cy="672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51"/>
            <p:cNvGrpSpPr/>
            <p:nvPr/>
          </p:nvGrpSpPr>
          <p:grpSpPr bwMode="auto">
            <a:xfrm>
              <a:off x="10059" y="9219"/>
              <a:ext cx="521" cy="521"/>
              <a:chOff x="6931534" y="3496733"/>
              <a:chExt cx="287867" cy="287867"/>
            </a:xfrm>
          </p:grpSpPr>
          <p:sp>
            <p:nvSpPr>
              <p:cNvPr id="31" name="同心圆 30"/>
              <p:cNvSpPr/>
              <p:nvPr>
                <p:custDataLst>
                  <p:tags r:id="rId14"/>
                </p:custDataLst>
              </p:nvPr>
            </p:nvSpPr>
            <p:spPr>
              <a:xfrm>
                <a:off x="6930918" y="3496733"/>
                <a:ext cx="288483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60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15"/>
                </p:custDataLst>
              </p:nvPr>
            </p:nvSpPr>
            <p:spPr>
              <a:xfrm>
                <a:off x="6998552" y="3564548"/>
                <a:ext cx="153214" cy="152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8" name="文本占位符 57"/>
          <p:cNvSpPr>
            <a:spLocks noGrp="1"/>
          </p:cNvSpPr>
          <p:nvPr>
            <p:ph type="body" sz="quarter" idx="13"/>
          </p:nvPr>
        </p:nvSpPr>
        <p:spPr>
          <a:xfrm>
            <a:off x="1009650" y="228600"/>
            <a:ext cx="3919706" cy="323850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0" name="文本占位符 59"/>
          <p:cNvSpPr>
            <a:spLocks noGrp="1"/>
          </p:cNvSpPr>
          <p:nvPr>
            <p:ph type="body" sz="quarter" idx="14"/>
          </p:nvPr>
        </p:nvSpPr>
        <p:spPr>
          <a:xfrm>
            <a:off x="1009650" y="677545"/>
            <a:ext cx="3919706" cy="1114425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15"/>
          </p:nvPr>
        </p:nvSpPr>
        <p:spPr>
          <a:xfrm>
            <a:off x="1009650" y="3507105"/>
            <a:ext cx="3919706" cy="323850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2" name="文本占位符 59"/>
          <p:cNvSpPr>
            <a:spLocks noGrp="1"/>
          </p:cNvSpPr>
          <p:nvPr>
            <p:ph type="body" sz="quarter" idx="16"/>
          </p:nvPr>
        </p:nvSpPr>
        <p:spPr>
          <a:xfrm>
            <a:off x="1009650" y="3956050"/>
            <a:ext cx="3919706" cy="1114425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63" name="文本占位符 57"/>
          <p:cNvSpPr>
            <a:spLocks noGrp="1"/>
          </p:cNvSpPr>
          <p:nvPr>
            <p:ph type="body" sz="quarter" idx="17"/>
          </p:nvPr>
        </p:nvSpPr>
        <p:spPr>
          <a:xfrm>
            <a:off x="6926580" y="1804670"/>
            <a:ext cx="3919706" cy="3238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4" name="文本占位符 59"/>
          <p:cNvSpPr>
            <a:spLocks noGrp="1"/>
          </p:cNvSpPr>
          <p:nvPr>
            <p:ph type="body" sz="quarter" idx="18"/>
          </p:nvPr>
        </p:nvSpPr>
        <p:spPr>
          <a:xfrm>
            <a:off x="6926580" y="2259330"/>
            <a:ext cx="3919706" cy="11144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65" name="文本占位符 57"/>
          <p:cNvSpPr>
            <a:spLocks noGrp="1"/>
          </p:cNvSpPr>
          <p:nvPr>
            <p:ph type="body" sz="quarter" idx="19"/>
          </p:nvPr>
        </p:nvSpPr>
        <p:spPr>
          <a:xfrm>
            <a:off x="6926580" y="5070475"/>
            <a:ext cx="3919706" cy="3238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6" name="文本占位符 59"/>
          <p:cNvSpPr>
            <a:spLocks noGrp="1"/>
          </p:cNvSpPr>
          <p:nvPr>
            <p:ph type="body" sz="quarter" idx="20"/>
          </p:nvPr>
        </p:nvSpPr>
        <p:spPr>
          <a:xfrm>
            <a:off x="6926580" y="5525135"/>
            <a:ext cx="3919706" cy="11144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33" name="日期占位符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" name="页脚占位符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C7F9-3EC6-43FC-9294-69A11BE420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  <p:sndAc>
      <p:stSnd>
        <p:snd r:embed="rId16" name="chimes.wav"/>
      </p:stSnd>
    </p:sndAc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4341813"/>
            <a:ext cx="44973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11313"/>
            <a:ext cx="2816225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513388"/>
            <a:ext cx="1344453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449763"/>
            <a:ext cx="47879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32F3-BACB-451C-A241-D8ED0A2672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  <p:sndAc>
      <p:stSnd>
        <p:snd r:embed="rId7" name="chimes.wav"/>
      </p:stSnd>
    </p:sndAc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7068" y="1984543"/>
            <a:ext cx="10937865" cy="1311128"/>
          </a:xfrm>
          <a:noFill/>
          <a:ln>
            <a:noFill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12700" prstMaterial="plastic">
              <a:bevelB w="69850" h="44450"/>
              <a:extrusionClr>
                <a:srgbClr val="EACA4E"/>
              </a:extrusionClr>
              <a:contourClr>
                <a:schemeClr val="accent6">
                  <a:lumMod val="75000"/>
                </a:schemeClr>
              </a:contourClr>
            </a:sp3d>
          </a:bodyPr>
          <a:lstStyle>
            <a:lvl1pPr algn="ctr">
              <a:defRPr lang="zh-CN" altLang="en-US" sz="8800" b="1" i="0" spc="-300" dirty="0">
                <a:ln w="25400">
                  <a:noFill/>
                </a:ln>
                <a:gradFill>
                  <a:gsLst>
                    <a:gs pos="0">
                      <a:schemeClr val="accent5"/>
                    </a:gs>
                    <a:gs pos="74000">
                      <a:schemeClr val="accent5">
                        <a:lumMod val="60000"/>
                        <a:lumOff val="40000"/>
                      </a:schemeClr>
                    </a:gs>
                    <a:gs pos="83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fade/>
    <p:sndAc>
      <p:stSnd>
        <p:snd r:embed="rId3" name="chimes.wav"/>
      </p:stSnd>
    </p:sndAc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audio" Target="../media/audio1.wav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  <p:sndAc>
      <p:stSnd>
        <p:snd r:embed="rId16" name="chimes.wav"/>
      </p:stSnd>
    </p:sndAc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黑体" panose="02010609060101010101" charset="-122"/>
          <a:ea typeface="黑体" panose="02010609060101010101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audio" Target="../media/audio1.wav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audio1.wav"/><Relationship Id="rId3" Type="http://schemas.openxmlformats.org/officeDocument/2006/relationships/tags" Target="../tags/tag30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0.xml"/><Relationship Id="rId3" Type="http://schemas.openxmlformats.org/officeDocument/2006/relationships/audio" Target="../media/audio1.wav"/><Relationship Id="rId2" Type="http://schemas.openxmlformats.org/officeDocument/2006/relationships/tags" Target="../tags/tag3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audio1.wav"/><Relationship Id="rId3" Type="http://schemas.openxmlformats.org/officeDocument/2006/relationships/tags" Target="../tags/tag3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audio1.wav"/><Relationship Id="rId3" Type="http://schemas.openxmlformats.org/officeDocument/2006/relationships/tags" Target="../tags/tag3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audio1.wav"/><Relationship Id="rId3" Type="http://schemas.openxmlformats.org/officeDocument/2006/relationships/tags" Target="../tags/tag3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0.xml"/><Relationship Id="rId3" Type="http://schemas.openxmlformats.org/officeDocument/2006/relationships/audio" Target="../media/audio1.wav"/><Relationship Id="rId2" Type="http://schemas.openxmlformats.org/officeDocument/2006/relationships/tags" Target="../tags/tag35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audio1.wav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0.xml"/><Relationship Id="rId2" Type="http://schemas.openxmlformats.org/officeDocument/2006/relationships/audio" Target="../media/audio1.wav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audio1.wav"/><Relationship Id="rId3" Type="http://schemas.openxmlformats.org/officeDocument/2006/relationships/tags" Target="../tags/tag2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Relationship Id="rId3" Type="http://schemas.openxmlformats.org/officeDocument/2006/relationships/audio" Target="../media/audio1.wav"/><Relationship Id="rId2" Type="http://schemas.openxmlformats.org/officeDocument/2006/relationships/tags" Target="../tags/tag25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0.xml"/><Relationship Id="rId2" Type="http://schemas.openxmlformats.org/officeDocument/2006/relationships/audio" Target="../media/audio1.wav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0.xml"/><Relationship Id="rId2" Type="http://schemas.openxmlformats.org/officeDocument/2006/relationships/audio" Target="../media/audio1.wav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audio1.wav"/><Relationship Id="rId3" Type="http://schemas.openxmlformats.org/officeDocument/2006/relationships/tags" Target="../tags/tag2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Relationship Id="rId3" Type="http://schemas.openxmlformats.org/officeDocument/2006/relationships/audio" Target="../media/audio1.wav"/><Relationship Id="rId2" Type="http://schemas.openxmlformats.org/officeDocument/2006/relationships/tags" Target="../tags/tag29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739775" y="1858963"/>
            <a:ext cx="11307763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济宁市民航事业发展中心</a:t>
            </a:r>
            <a:endParaRPr lang="zh-CN" altLang="en-US" sz="7500" b="1" strike="noStrike" kern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202</a:t>
            </a:r>
            <a:r>
              <a:rPr lang="en-US" altLang="zh-CN" sz="66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5</a:t>
            </a:r>
            <a:r>
              <a:rPr lang="zh-CN" altLang="en-US" sz="66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年政府信息公开工作</a:t>
            </a:r>
            <a:endParaRPr lang="zh-CN" altLang="en-US" sz="6600" b="1" strike="noStrike" kern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年度报告</a:t>
            </a:r>
            <a:endParaRPr lang="zh-CN" altLang="en-US" sz="6600" b="1" strike="noStrike" kern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7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第三部分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收到和处理政府信息公开申请情况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36870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70012" y="920750"/>
            <a:ext cx="5795962" cy="579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728913" y="3138488"/>
            <a:ext cx="7891462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4256088" y="1193800"/>
          <a:ext cx="3777615" cy="4919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30"/>
                <a:gridCol w="403860"/>
                <a:gridCol w="1233805"/>
                <a:gridCol w="338455"/>
                <a:gridCol w="255905"/>
                <a:gridCol w="253365"/>
                <a:gridCol w="255905"/>
                <a:gridCol w="244475"/>
                <a:gridCol w="240030"/>
                <a:gridCol w="222885"/>
              </a:tblGrid>
              <a:tr h="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申请人情况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自然人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法人或其他组织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商业企业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科研机构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社会公益组织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法律服务机构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一、本年新收政府信息公开申请数量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6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二、上年结转政府信息公开申请数量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1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三、本年度办理结果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（一）予以公开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（二）部分公开（区分处理的，只计这一情形，不计其他情形）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（三）不予公开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1.属于国家秘密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2.其他法律行政法规禁止公开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3.危及“三安全一稳定”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4.保护第三方合法权益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5.属于三类内部事务信息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6.属于四类过程性信息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7.属于行政执法案卷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8.属于行政查询事项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（四）无法提供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1.本机关不掌握相关政府信息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2.没有现成信息需要另行制作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3.补正后申请内容仍不明确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9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（五）不予处理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1.信访举报投诉类申请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2.重复申请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3.要求提供公开出版物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4.无正当理由大量反复申请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5.要求行政机关确认或重新出具已获取信息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（六）其他处理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1.申请人无正当理由逾期不补正、行政机关不再处理其政府信息公开申请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2.申请人逾期未按收费通知要求缴纳费用、行政机关不再处理其政府信息公开申请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3.其他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（七）总计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四、结转下年度继续办理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3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第四部分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政府信息公开行政复议、行政诉讼情况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0966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/>
          <p:nvPr/>
        </p:nvGraphicFramePr>
        <p:xfrm>
          <a:off x="3051175" y="4362450"/>
          <a:ext cx="5591175" cy="133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525"/>
                <a:gridCol w="393700"/>
                <a:gridCol w="381000"/>
                <a:gridCol w="374650"/>
                <a:gridCol w="292100"/>
                <a:gridCol w="412750"/>
                <a:gridCol w="411163"/>
                <a:gridCol w="412750"/>
                <a:gridCol w="403225"/>
                <a:gridCol w="269875"/>
                <a:gridCol w="412750"/>
                <a:gridCol w="412750"/>
                <a:gridCol w="412750"/>
                <a:gridCol w="352425"/>
                <a:gridCol w="258762"/>
              </a:tblGrid>
              <a:tr h="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行政复议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行政诉讼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未经复议直接起诉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复议后起诉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第五部分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存在的主要问题及改进情况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3014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68363" y="4052888"/>
            <a:ext cx="11022012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</a:t>
            </a:r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针对2024年存在的问题，2025年我中心建立科室月度信息梳理报送机制，专人汇总工作成效与亮点，落实“三级审核”制度保障信息准确规范；全年开展2次《政府信息公开条例》专题培训、4次内部交流，将公开工作纳入科室考核，推动整改落地见效。</a:t>
            </a:r>
            <a:endParaRPr lang="zh-CN" alt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  <a:p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2025年存在的主要问题为公开内容深度不足，部分重点领域信息公开不够细化，如民航基础设施建设进展、航班延误处置流程等专业领域信息解读不够深入，难以满足公众深层次需求。下一步将深化公开内容建设，聚焦公众关切，进一步梳理民航领域重点公开事项清单，重点细化基础设施建设、安全生产监管、服务质量提升等领域的公开内容，同步提升政策解读的针对性和通俗性，让公众看得懂、用得上。</a:t>
            </a:r>
            <a:endParaRPr lang="zh-CN" alt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03475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538480"/>
            <a:ext cx="27368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第六部分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pic>
        <p:nvPicPr>
          <p:cNvPr id="43014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87383" y="1188403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585153" y="2403158"/>
            <a:ext cx="11022012" cy="3384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buClrTx/>
              <a:buSzTx/>
              <a:buNone/>
            </a:pPr>
            <a:r>
              <a:rPr lang="en-US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</a:t>
            </a:r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（一）依据《政府信息公开信息处理费管理办法》收取信息处理费的情况。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 2025年济宁市民航事业发展中心无收取信息处理费的情况。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（二）落实上级年度政务公开工作要点情况。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 2025年，市民航事业发展中心严格对标上级政务公开工作要点，健全制度体系，修订《信息公开指南》《主动公开基本目录》，将政务公开融入日常公文办理、会议承办，落实“常规工作按季公开、固定工作长期公开、临时及应急工作即时公开”原则，实现民航事务全流程公开。聚焦航班保障、安全生产、服务升级等重点领域，拓宽公开范围、丰富内容供给，及时发布工作成效与亮点。依托政府门户、微信公众号等线上平台及新闻发布会等线下活动，构建联动公开矩阵，通过专题培训提升工作人员能力，将政务公开纳入科室考核，压实责任，切实保障群众知情权、参与权和监督权，推动工作提质增效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  <a:p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（三）人大代表建议和政协提案办理结果公开情况。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  <a:p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 2025年济宁市民航事业发展中心未收到政协提案。2025年度未收到人大代表建议提案。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  <a:p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(四）年度政务公开工作创新情况。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  <a:p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 2025年，市民航事业发展中心聚焦民航服务特色，推动政务公开创新提质。创新“重点信息精准推”机制，针对旅客、企业等不同群体，定向推送安全生产、航线优化等定制化公开内容。搭建“民意反馈-信息公开-整改回应”闭环，通过网络问政、留言板等渠道收集诉求，将热点关切转化为公开重点，让政务公开更具针对性、互动性和实效性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  <a:p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4942840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第六部分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1788160" y="3957955"/>
            <a:ext cx="10102215" cy="113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5062" name="图片 8"/>
          <p:cNvPicPr>
            <a:picLocks noChangeAspect="1"/>
          </p:cNvPicPr>
          <p:nvPr/>
        </p:nvPicPr>
        <p:blipFill>
          <a:blip r:embed="rId1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24535" y="3484563"/>
            <a:ext cx="11309350" cy="1876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endParaRPr lang="en-US" altLang="zh-CN" sz="44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感谢您对济宁民航事业的关心支持！</a:t>
            </a:r>
            <a:endParaRPr lang="zh-CN" altLang="en-US" sz="44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2026</a:t>
            </a:r>
            <a:r>
              <a:rPr lang="zh-CN" altLang="en-US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年</a:t>
            </a:r>
            <a:r>
              <a:rPr lang="en-US" altLang="zh-CN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月</a:t>
            </a:r>
            <a:r>
              <a:rPr lang="en-US" altLang="zh-CN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19</a:t>
            </a:r>
            <a:r>
              <a:rPr lang="zh-CN" altLang="en-US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日</a:t>
            </a:r>
            <a:endParaRPr lang="zh-CN" altLang="en-US" sz="28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5"/>
          <p:cNvPicPr>
            <a:picLocks noChangeAspect="1"/>
          </p:cNvPicPr>
          <p:nvPr/>
        </p:nvPicPr>
        <p:blipFill>
          <a:blip r:embed="rId1"/>
          <a:srcRect t="38062" b="36157"/>
          <a:stretch>
            <a:fillRect/>
          </a:stretch>
        </p:blipFill>
        <p:spPr>
          <a:xfrm>
            <a:off x="2730500" y="173038"/>
            <a:ext cx="6858000" cy="176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833938" y="649288"/>
            <a:ext cx="2647950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dist"/>
            <a:r>
              <a:rPr lang="zh-CN" altLang="en-US" sz="3600" b="1" dirty="0">
                <a:solidFill>
                  <a:srgbClr val="F2F2F2"/>
                </a:solidFill>
                <a:latin typeface="思源黑体 CN Heavy" pitchFamily="34" charset="-122"/>
                <a:ea typeface="思源黑体 CN Heavy" pitchFamily="34" charset="-122"/>
              </a:rPr>
              <a:t>前 言</a:t>
            </a:r>
            <a:endParaRPr lang="en-US" altLang="zh-CN" sz="3600" b="1" dirty="0">
              <a:solidFill>
                <a:srgbClr val="F2F2F2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1250" y="1514475"/>
            <a:ext cx="9969500" cy="3829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275715" y="2098040"/>
            <a:ext cx="9640570" cy="278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ts val="3000"/>
              </a:lnSpc>
            </a:pPr>
            <a:r>
              <a:rPr lang="en-US" altLang="zh-CN" sz="1600" b="1" dirty="0">
                <a:solidFill>
                  <a:srgbClr val="262626"/>
                </a:solidFill>
                <a:latin typeface="思源黑体 CN ExtraLight" pitchFamily="34" charset="-122"/>
                <a:ea typeface="思源黑体 CN ExtraLight" pitchFamily="34" charset="-122"/>
              </a:rPr>
              <a:t>    本报告由济宁市民航事业发展中心按照《中华人民共和国政府信息公开条例》（以下简称《条例》）和《中华人民共和国政府信息公开工作年度报告格式》（国办公开办函〔2021〕30号）要求编制。</a:t>
            </a:r>
            <a:endParaRPr lang="en-US" altLang="zh-CN" sz="1600" b="1" dirty="0">
              <a:solidFill>
                <a:srgbClr val="262626"/>
              </a:solidFill>
              <a:latin typeface="思源黑体 CN ExtraLight" pitchFamily="34" charset="-122"/>
              <a:ea typeface="思源黑体 CN ExtraLight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1600" b="1" dirty="0">
                <a:solidFill>
                  <a:srgbClr val="262626"/>
                </a:solidFill>
                <a:latin typeface="思源黑体 CN ExtraLight" pitchFamily="34" charset="-122"/>
                <a:ea typeface="思源黑体 CN ExtraLight" pitchFamily="34" charset="-122"/>
              </a:rPr>
              <a:t>   本报告内容包括总体情况、主动公开政府信息情况、收到和处理政府信息公开申请情况、政府信息公开行政复议和行政诉讼情况、存在的主要问题及改进情况、其他需要报告的事项等六部分内容。</a:t>
            </a:r>
            <a:endParaRPr lang="en-US" altLang="zh-CN" sz="1600" b="1" dirty="0">
              <a:solidFill>
                <a:srgbClr val="262626"/>
              </a:solidFill>
              <a:latin typeface="思源黑体 CN ExtraLight" pitchFamily="34" charset="-122"/>
              <a:ea typeface="思源黑体 CN ExtraLight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1600" b="1" dirty="0">
                <a:solidFill>
                  <a:srgbClr val="262626"/>
                </a:solidFill>
                <a:latin typeface="思源黑体 CN ExtraLight" pitchFamily="34" charset="-122"/>
                <a:ea typeface="思源黑体 CN ExtraLight" pitchFamily="34" charset="-122"/>
              </a:rPr>
              <a:t>   本报告所列数据的统计期限自2025年1月1日起至2025年12月31日止。本报告电子版可在“中国·济宁”政府门户（http://www.jining.gov.cn）网站查阅或下载。如对本报告有疑问，请与济宁市民航事业发展中心联系（地址：济宁市圣贤路第23届省运会指挥中心E216综合科，联系电话：0537-2371163）。 </a:t>
            </a:r>
            <a:endParaRPr lang="en-US" altLang="zh-CN" sz="1600" b="1" dirty="0">
              <a:solidFill>
                <a:srgbClr val="262626"/>
              </a:solidFill>
              <a:latin typeface="思源黑体 CN ExtraLight" pitchFamily="34" charset="-122"/>
              <a:ea typeface="思源黑体 CN ExtraLight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949825" y="1365250"/>
            <a:ext cx="1957388" cy="58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dist"/>
            <a:r>
              <a:rPr lang="zh-CN" altLang="en-US" sz="3200" b="1" dirty="0">
                <a:latin typeface="Source Han Sans Regular" pitchFamily="34" charset="-122"/>
                <a:ea typeface="Source Han Sans Regular" pitchFamily="34" charset="-122"/>
              </a:rPr>
              <a:t>目 录</a:t>
            </a:r>
            <a:endParaRPr lang="en-US" altLang="zh-CN" sz="3200" b="1" dirty="0"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5" name="矩形 6"/>
          <p:cNvSpPr/>
          <p:nvPr/>
        </p:nvSpPr>
        <p:spPr>
          <a:xfrm>
            <a:off x="2978150" y="2122488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一、总体情况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6"/>
          <p:cNvSpPr/>
          <p:nvPr/>
        </p:nvSpPr>
        <p:spPr>
          <a:xfrm>
            <a:off x="2978150" y="2684463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二、主动公开政府信息情况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2978150" y="3270250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三、收到和处理政府信息公开申请情况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6"/>
          <p:cNvSpPr/>
          <p:nvPr/>
        </p:nvSpPr>
        <p:spPr>
          <a:xfrm>
            <a:off x="2978150" y="3871913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四、</a:t>
            </a:r>
            <a:r>
              <a:rPr lang="zh-CN" altLang="zh-CN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政府信息公开行政复议、行政诉讼情况</a:t>
            </a:r>
            <a:endParaRPr lang="zh-CN" altLang="zh-CN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6"/>
          <p:cNvSpPr/>
          <p:nvPr/>
        </p:nvSpPr>
        <p:spPr>
          <a:xfrm>
            <a:off x="2978150" y="4471988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五、存在的主要问题及改进情况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6"/>
          <p:cNvSpPr/>
          <p:nvPr/>
        </p:nvSpPr>
        <p:spPr>
          <a:xfrm>
            <a:off x="2978150" y="5099050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六、其他需要报告的事项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3" grpId="0"/>
      <p:bldP spid="17" grpId="0"/>
      <p:bldP spid="2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9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第一部分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总体情况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24582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33475" y="1976438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（一）主动公开情况</a:t>
            </a:r>
            <a:endParaRPr lang="en-US" altLang="zh-CN" sz="2400" dirty="0">
              <a:solidFill>
                <a:srgbClr val="262626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9225" y="2620963"/>
            <a:ext cx="935355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</a:t>
            </a:r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2025年，市民航事业发展中心坚守“以公开为常态、不公开为例外”原则，聚焦民航领域重点工作，完善公开机制、拓宽渠道、提升质量，以政务公开助推民航事业高质量发展。全年在市政府信息公开平台主动公开信息41条，涵盖机构职能及人事调整2条、领导信息更新1条、工作会议及成效解读4条、预决算及“三公”经费3条、行政权力清单及流程9条、安全生产监管等重点领域10条、其他法定公开信息13条，内容覆盖管理全流程、服务各环节，提升了行政透明度。</a:t>
            </a:r>
            <a:endParaRPr lang="zh-CN" alt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74800" y="2441575"/>
            <a:ext cx="386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879678" y="1162855"/>
            <a:ext cx="7867187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  </a:t>
            </a:r>
            <a:r>
              <a:rPr lang="zh-CN" altLang="en-US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总体情况</a:t>
            </a:r>
            <a:endParaRPr lang="en-US" altLang="zh-CN" sz="3200" b="1" strike="noStrike" kern="0" noProof="1" dirty="0">
              <a:ln w="3175">
                <a:noFill/>
              </a:ln>
              <a:gradFill>
                <a:gsLst>
                  <a:gs pos="0">
                    <a:srgbClr val="FF0000"/>
                  </a:gs>
                  <a:gs pos="99000">
                    <a:srgbClr val="C00000"/>
                  </a:gs>
                </a:gsLst>
                <a:lin ang="5400000" scaled="1"/>
              </a:gra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2" name="图片 -2147482624" descr="演示文稿(1)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0055" y="4947285"/>
            <a:ext cx="2731770" cy="15392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40968" y="1305095"/>
            <a:ext cx="786718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  </a:t>
            </a:r>
            <a:r>
              <a:rPr lang="zh-CN" altLang="en-US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总体情况</a:t>
            </a:r>
            <a:endParaRPr lang="en-US" altLang="zh-CN" sz="3200" b="1" strike="noStrike" kern="0" noProof="1" dirty="0">
              <a:ln w="3175">
                <a:noFill/>
              </a:ln>
              <a:gradFill>
                <a:gsLst>
                  <a:gs pos="0">
                    <a:srgbClr val="FF0000"/>
                  </a:gs>
                  <a:gs pos="99000">
                    <a:srgbClr val="C00000"/>
                  </a:gs>
                </a:gsLst>
                <a:lin ang="5400000" scaled="1"/>
              </a:gra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3475" y="1887538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（二）依申请公开情况</a:t>
            </a:r>
            <a:endParaRPr lang="zh-CN" altLang="zh-CN" sz="2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  <a:sym typeface="思源黑体 CN Norm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9225" y="2424113"/>
            <a:ext cx="93535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</a:t>
            </a:r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202</a:t>
            </a:r>
            <a:r>
              <a:rPr lang="en-US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5</a:t>
            </a:r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年，市民航事业发展中心受理依申请公开0件，因政府信息依申请公开引起行政复议0件，行政诉讼0件。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22413" y="2349500"/>
            <a:ext cx="386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657350" y="3652520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（三）</a:t>
            </a:r>
            <a:r>
              <a:rPr lang="zh-CN" altLang="en-US" sz="2400" dirty="0">
                <a:solidFill>
                  <a:srgbClr val="262626"/>
                </a:solidFill>
                <a:latin typeface="思源黑体 CN Medium" pitchFamily="34" charset="-122"/>
                <a:ea typeface="思源黑体 CN Medium" pitchFamily="34" charset="-122"/>
              </a:rPr>
              <a:t>政府信息管理情况</a:t>
            </a:r>
            <a:endParaRPr lang="zh-CN" altLang="en-US" sz="2400" dirty="0">
              <a:solidFill>
                <a:srgbClr val="262626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57350" y="4419600"/>
            <a:ext cx="386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285240" y="4560570"/>
            <a:ext cx="9159240" cy="15576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持续健全制度体系，修订《济宁民航信息公开指南（2025年版）》等规章，明确公开范围、标准、流程及责任分工。将政务公开要求嵌入公文办理、会议承办等日常工作，落实“应公开尽公开、应公开早公开”。严格执行保密审查“三级审核”制度，全方位审查拟公开信息，确保无涉密、准确无误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161737" y="1295570"/>
            <a:ext cx="786718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  <a:sym typeface="+mn-ea"/>
              </a:rPr>
              <a:t>总体情况</a:t>
            </a:r>
            <a:endParaRPr lang="en-US" altLang="zh-CN" sz="3200" b="1" strike="noStrike" kern="0" noProof="1" dirty="0">
              <a:ln w="3175">
                <a:noFill/>
              </a:ln>
              <a:gradFill>
                <a:gsLst>
                  <a:gs pos="0">
                    <a:srgbClr val="FF0000"/>
                  </a:gs>
                  <a:gs pos="99000">
                    <a:srgbClr val="C00000"/>
                  </a:gs>
                </a:gsLst>
                <a:lin ang="5400000" scaled="1"/>
              </a:gra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2050" y="1776413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  </a:t>
            </a:r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（四）</a:t>
            </a:r>
            <a:r>
              <a:rPr lang="zh-CN" altLang="en-US" sz="2400" dirty="0">
                <a:solidFill>
                  <a:srgbClr val="262626"/>
                </a:solidFill>
                <a:latin typeface="思源黑体 CN Medium" pitchFamily="34" charset="-122"/>
                <a:ea typeface="思源黑体 CN Medium" pitchFamily="34" charset="-122"/>
              </a:rPr>
              <a:t>平台建设情况</a:t>
            </a:r>
            <a:endParaRPr lang="zh-CN" altLang="en-US" sz="2400" dirty="0">
              <a:solidFill>
                <a:srgbClr val="262626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3325" y="2271713"/>
            <a:ext cx="992822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以“便捷、高效、实用”为目标，持续优化“中国·济宁”政府门户市民航中心专栏建设，完善信息分类导航和搜索功能。依托“济宁大安机场”官方微信公众号、视频号等渠道，开设“服务指南”等专栏，发布通俗易懂的政策解读和便民服务信息。拓展线下公开阵地，升级“清荷”服务站政务公开功能，设置政策咨询台，配备宣传手册，安排专人提供现场咨询服务；结合“民航服务进社区”等活动，开展政务公开宣传5场次，面对面解答群众疑问600余人次。      </a:t>
            </a:r>
            <a:endParaRPr lang="zh-CN" alt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23988" y="2339975"/>
            <a:ext cx="3860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233488" y="3624263"/>
            <a:ext cx="43862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  </a:t>
            </a:r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（五）监督保障情况 </a:t>
            </a:r>
            <a:endParaRPr lang="zh-CN" altLang="zh-CN" sz="2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  <a:sym typeface="思源黑体 CN Normal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304925" y="4084638"/>
            <a:ext cx="3860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文本框 7"/>
          <p:cNvSpPr txBox="1"/>
          <p:nvPr/>
        </p:nvSpPr>
        <p:spPr>
          <a:xfrm>
            <a:off x="1203325" y="4211638"/>
            <a:ext cx="97853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06400"/>
            <a:r>
              <a:rPr lang="zh-CN" altLang="zh-CN" sz="18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强化组织领导，调整充实政务公开工作领导小组，形成“主要领导亲自抓、分管领导具体抓、各科室协同配合”的工作格局。年初制定《2025年政务公开工作实施方案》，明确年度目标、重点任务及责任分工，将政务公开纳入科室绩效考核，层层压实责任。定期召开推进会、培训会，组织干部职工学习《条例》及相关政策，提升业务能力。</a:t>
            </a:r>
            <a:endParaRPr lang="zh-CN" altLang="zh-CN" sz="18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第二部分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主动公开政府信息情况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32774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图片 6"/>
          <p:cNvPicPr>
            <a:picLocks noChangeAspect="1"/>
          </p:cNvPicPr>
          <p:nvPr/>
        </p:nvPicPr>
        <p:blipFill>
          <a:blip r:embed="rId1"/>
          <a:srcRect r="39276"/>
          <a:stretch>
            <a:fillRect/>
          </a:stretch>
        </p:blipFill>
        <p:spPr>
          <a:xfrm>
            <a:off x="0" y="360363"/>
            <a:ext cx="10223500" cy="6138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147763" y="1223963"/>
            <a:ext cx="74358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主动公开政府信息情况</a:t>
            </a:r>
            <a:endParaRPr lang="zh-CN" altLang="en-US" sz="32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4959350" y="1917700"/>
          <a:ext cx="5570538" cy="302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225"/>
                <a:gridCol w="1354138"/>
                <a:gridCol w="1408112"/>
                <a:gridCol w="1262063"/>
              </a:tblGrid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第二十条第（一）项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本年制发件数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本年废止件数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现行有效件数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规章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行政规范性文件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第二十条第（五）项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行政许可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第二十条第（六）项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行政处罚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行政强制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第二十条第（八）项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本年收费金额（单位：万元）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行政事业性收费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7315_3*i*0"/>
  <p:tag name="KSO_WM_TEMPLATE_CATEGORY" val="custom"/>
  <p:tag name="KSO_WM_TEMPLATE_INDEX" val="20187315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3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2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3"/>
</p:tagLst>
</file>

<file path=ppt/tags/tag17.xml><?xml version="1.0" encoding="utf-8"?>
<p:tagLst xmlns:p="http://schemas.openxmlformats.org/presentationml/2006/main">
  <p:tag name="KSO_WM_TAG_VERSION" val="1.0"/>
  <p:tag name="KSO_WM_TEMPLATE_CATEGORY" val="custom"/>
  <p:tag name="KSO_WM_TEMPLATE_INDEX" val="2"/>
</p:tagLst>
</file>

<file path=ppt/tags/tag18.xml><?xml version="1.0" encoding="utf-8"?>
<p:tagLst xmlns:p="http://schemas.openxmlformats.org/presentationml/2006/main">
  <p:tag name="KSO_WM_TAG_VERSION" val="1.0"/>
  <p:tag name="KSO_WM_TEMPLATE_CATEGORY" val="custom"/>
  <p:tag name="KSO_WM_TEMPLATE_INDEX" val="2"/>
</p:tagLst>
</file>

<file path=ppt/tags/tag19.xml><?xml version="1.0" encoding="utf-8"?>
<p:tagLst xmlns:p="http://schemas.openxmlformats.org/presentationml/2006/main">
  <p:tag name="KSO_WM_TEMPLATE_CATEGORY" val="custom"/>
  <p:tag name="KSO_WM_TEMPLATE_INDEX" val="2"/>
  <p:tag name="KSO_WM_TAG_VERSION" val="1.0"/>
  <p:tag name="KSO_WM_BEAUTIFY_FLAG" val="#wm#"/>
  <p:tag name="KSO_WM_TEMPLATE_THUMBS_INDEX" val="1、3、4、5、8、11、12、15、16、17、21、22、23、24、25、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2_5*h_i*1_3"/>
  <p:tag name="KSO_WM_TEMPLATE_CATEGORY" val="custom"/>
  <p:tag name="KSO_WM_TEMPLATE_INDEX" val="2"/>
  <p:tag name="KSO_WM_UNIT_HIGHLIGHT" val="0"/>
  <p:tag name="KSO_WM_UNIT_COMPATIBLE" val="0"/>
  <p:tag name="KSO_WM_UNIT_LAYERLEVEL" val="1_1"/>
  <p:tag name="KSO_WM_UNIT_TYPE" val="h_i"/>
  <p:tag name="KSO_WM_UNIT_INDEX" val="1_3"/>
</p:tagLst>
</file>

<file path=ppt/tags/tag20.xml><?xml version="1.0" encoding="utf-8"?>
<p:tagLst xmlns:p="http://schemas.openxmlformats.org/presentationml/2006/main">
  <p:tag name="KSO_WM_TEMPLATE_CATEGORY" val="custom"/>
  <p:tag name="KSO_WM_TEMPLATE_INDEX" val="20177147"/>
</p:tagLst>
</file>

<file path=ppt/tags/tag21.xml><?xml version="1.0" encoding="utf-8"?>
<p:tagLst xmlns:p="http://schemas.openxmlformats.org/presentationml/2006/main">
  <p:tag name="KSO_WM_UNIT_PLACING_PICTURE_USER_VIEWPORT" val="{&quot;height&quot;:4385,&quot;width&quot;:15182.499212598424}"/>
</p:tagLst>
</file>

<file path=ppt/tags/tag22.xml><?xml version="1.0" encoding="utf-8"?>
<p:tagLst xmlns:p="http://schemas.openxmlformats.org/presentationml/2006/main">
  <p:tag name="KSO_WM_TEMPLATE_CATEGORY" val="custom"/>
  <p:tag name="KSO_WM_TEMPLATE_INDEX" val="20177147"/>
</p:tagLst>
</file>

<file path=ppt/tags/tag23.xml><?xml version="1.0" encoding="utf-8"?>
<p:tagLst xmlns:p="http://schemas.openxmlformats.org/presentationml/2006/main">
  <p:tag name="KSO_WM_TEMPLATE_CATEGORY" val="custom"/>
  <p:tag name="KSO_WM_TEMPLATE_INDEX" val="20177147"/>
</p:tagLst>
</file>

<file path=ppt/tags/tag24.xml><?xml version="1.0" encoding="utf-8"?>
<p:tagLst xmlns:p="http://schemas.openxmlformats.org/presentationml/2006/main">
  <p:tag name="KSO_WM_TEMPLATE_CATEGORY" val="custom"/>
  <p:tag name="KSO_WM_TEMPLATE_INDEX" val="20177147"/>
</p:tagLst>
</file>

<file path=ppt/tags/tag25.xml><?xml version="1.0" encoding="utf-8"?>
<p:tagLst xmlns:p="http://schemas.openxmlformats.org/presentationml/2006/main">
  <p:tag name="KSO_WM_TEMPLATE_CATEGORY" val="custom"/>
  <p:tag name="KSO_WM_TEMPLATE_INDEX" val="20177147"/>
</p:tagLst>
</file>

<file path=ppt/tags/tag26.xml><?xml version="1.0" encoding="utf-8"?>
<p:tagLst xmlns:p="http://schemas.openxmlformats.org/presentationml/2006/main">
  <p:tag name="KSO_WM_TEMPLATE_CATEGORY" val="custom"/>
  <p:tag name="KSO_WM_TEMPLATE_INDEX" val="20177147"/>
</p:tagLst>
</file>

<file path=ppt/tags/tag27.xml><?xml version="1.0" encoding="utf-8"?>
<p:tagLst xmlns:p="http://schemas.openxmlformats.org/presentationml/2006/main">
  <p:tag name="KSO_WM_TEMPLATE_CATEGORY" val="custom"/>
  <p:tag name="KSO_WM_TEMPLATE_INDEX" val="20177147"/>
</p:tagLst>
</file>

<file path=ppt/tags/tag28.xml><?xml version="1.0" encoding="utf-8"?>
<p:tagLst xmlns:p="http://schemas.openxmlformats.org/presentationml/2006/main">
  <p:tag name="KSO_WM_TEMPLATE_CATEGORY" val="custom"/>
  <p:tag name="KSO_WM_TEMPLATE_INDEX" val="20177147"/>
</p:tagLst>
</file>

<file path=ppt/tags/tag29.xml><?xml version="1.0" encoding="utf-8"?>
<p:tagLst xmlns:p="http://schemas.openxmlformats.org/presentationml/2006/main">
  <p:tag name="KSO_WM_TEMPLATE_CATEGORY" val="custom"/>
  <p:tag name="KSO_WM_TEMPLATE_INDEX" val="20177147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i*1_1"/>
  <p:tag name="KSO_WM_UNIT_LAYERLEVEL" val="1_1"/>
  <p:tag name="KSO_WM_UNIT_LINE_FORE_SCHEMECOLOR_INDEX" val="5"/>
  <p:tag name="KSO_WM_UNIT_LINE_FILL_TYPE" val="2"/>
  <p:tag name="KSO_WM_UNIT_USESOURCEFORMAT_APPLY" val="0"/>
  <p:tag name="KSO_WM_UNIT_HIGHLIGHT" val="0"/>
  <p:tag name="KSO_WM_UNIT_COMPATIBLE" val="0"/>
  <p:tag name="KSO_WM_DIAGRAM_GROUP_CODE" val="m1-4"/>
  <p:tag name="KSO_WM_UNIT_TYPE" val="m_i"/>
  <p:tag name="KSO_WM_UNIT_INDEX" val="1_1"/>
</p:tagLst>
</file>

<file path=ppt/tags/tag30.xml><?xml version="1.0" encoding="utf-8"?>
<p:tagLst xmlns:p="http://schemas.openxmlformats.org/presentationml/2006/main">
  <p:tag name="KSO_WM_TEMPLATE_CATEGORY" val="custom"/>
  <p:tag name="KSO_WM_TEMPLATE_INDEX" val="20177147"/>
</p:tagLst>
</file>

<file path=ppt/tags/tag31.xml><?xml version="1.0" encoding="utf-8"?>
<p:tagLst xmlns:p="http://schemas.openxmlformats.org/presentationml/2006/main">
  <p:tag name="KSO_WM_TEMPLATE_CATEGORY" val="custom"/>
  <p:tag name="KSO_WM_TEMPLATE_INDEX" val="20177147"/>
</p:tagLst>
</file>

<file path=ppt/tags/tag32.xml><?xml version="1.0" encoding="utf-8"?>
<p:tagLst xmlns:p="http://schemas.openxmlformats.org/presentationml/2006/main">
  <p:tag name="KSO_WM_TEMPLATE_CATEGORY" val="custom"/>
  <p:tag name="KSO_WM_TEMPLATE_INDEX" val="20177147"/>
</p:tagLst>
</file>

<file path=ppt/tags/tag33.xml><?xml version="1.0" encoding="utf-8"?>
<p:tagLst xmlns:p="http://schemas.openxmlformats.org/presentationml/2006/main">
  <p:tag name="KSO_WM_TEMPLATE_CATEGORY" val="custom"/>
  <p:tag name="KSO_WM_TEMPLATE_INDEX" val="20177147"/>
</p:tagLst>
</file>

<file path=ppt/tags/tag34.xml><?xml version="1.0" encoding="utf-8"?>
<p:tagLst xmlns:p="http://schemas.openxmlformats.org/presentationml/2006/main">
  <p:tag name="KSO_WM_TEMPLATE_CATEGORY" val="custom"/>
  <p:tag name="KSO_WM_TEMPLATE_INDEX" val="20177147"/>
</p:tagLst>
</file>

<file path=ppt/tags/tag35.xml><?xml version="1.0" encoding="utf-8"?>
<p:tagLst xmlns:p="http://schemas.openxmlformats.org/presentationml/2006/main">
  <p:tag name="KSO_WM_TEMPLATE_CATEGORY" val="custom"/>
  <p:tag name="KSO_WM_TEMPLATE_INDEX" val="20177147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i*1_2"/>
  <p:tag name="KSO_WM_UNIT_LAYERLEVEL" val="1_1"/>
  <p:tag name="KSO_WM_UNIT_LINE_FORE_SCHEMECOLOR_INDEX" val="5"/>
  <p:tag name="KSO_WM_UNIT_LINE_FILL_TYPE" val="2"/>
  <p:tag name="KSO_WM_UNIT_USESOURCEFORMAT_APPLY" val="0"/>
  <p:tag name="KSO_WM_UNIT_HIGHLIGHT" val="0"/>
  <p:tag name="KSO_WM_UNIT_COMPATIBLE" val="0"/>
  <p:tag name="KSO_WM_DIAGRAM_GROUP_CODE" val="m1-4"/>
  <p:tag name="KSO_WM_UNIT_TYPE" val="m_i"/>
  <p:tag name="KSO_WM_UNIT_INDEX" val="1_2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3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2"/>
</p:tagLst>
</file>

<file path=ppt/theme/theme1.xml><?xml version="1.0" encoding="utf-8"?>
<a:theme xmlns:a="http://schemas.openxmlformats.org/drawingml/2006/main" name="1_party culture 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g5jtkin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3200" dirty="0">
            <a:solidFill>
              <a:srgbClr val="ECEB4D"/>
            </a:solidFill>
            <a:sym typeface="+mn-l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4359</Words>
  <Application>WPS 演示</Application>
  <PresentationFormat>自定义</PresentationFormat>
  <Paragraphs>885</Paragraphs>
  <Slides>15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思源黑体 CN Normal</vt:lpstr>
      <vt:lpstr>黑体</vt:lpstr>
      <vt:lpstr>思源黑体 CN Heavy</vt:lpstr>
      <vt:lpstr>Calibri</vt:lpstr>
      <vt:lpstr>思源黑体 CN ExtraLight</vt:lpstr>
      <vt:lpstr>Source Han Sans Regular</vt:lpstr>
      <vt:lpstr>思源黑体 CN Medium</vt:lpstr>
      <vt:lpstr>思源黑体 CN Light</vt:lpstr>
      <vt:lpstr>方正黑体简体</vt:lpstr>
      <vt:lpstr>方正仿宋简体</vt:lpstr>
      <vt:lpstr>微软雅黑</vt:lpstr>
      <vt:lpstr>Arial Unicode MS</vt:lpstr>
      <vt:lpstr>1_party culture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小石榴的麻麻</cp:lastModifiedBy>
  <cp:revision>97</cp:revision>
  <dcterms:created xsi:type="dcterms:W3CDTF">2019-05-23T13:07:00Z</dcterms:created>
  <dcterms:modified xsi:type="dcterms:W3CDTF">2026-01-16T06:25:22Z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  <property fmtid="{D5CDD505-2E9C-101B-9397-08002B2CF9AE}" pid="3" name="KSOSaveFontToCloudKey">
    <vt:lpwstr>243555089_btnclosed</vt:lpwstr>
  </property>
  <property fmtid="{D5CDD505-2E9C-101B-9397-08002B2CF9AE}" pid="4" name="ICV">
    <vt:lpwstr>F261E6BDFE24431DB13008C35E8C0B0A</vt:lpwstr>
  </property>
</Properties>
</file>