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24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7158" y="1214422"/>
            <a:ext cx="86439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济</a:t>
            </a:r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宁市地震监测</a:t>
            </a:r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中心</a:t>
            </a:r>
            <a:r>
              <a:rPr lang="en-US" altLang="zh-CN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2021</a:t>
            </a:r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年政府信息公开</a:t>
            </a:r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工作年度</a:t>
            </a:r>
            <a:r>
              <a:rPr lang="zh-CN" altLang="en-US" sz="5400" b="1" dirty="0" smtClean="0">
                <a:latin typeface="华文仿宋" panose="02010600040101010101" pitchFamily="2" charset="-122"/>
                <a:ea typeface="华文仿宋" panose="02010600040101010101" pitchFamily="2" charset="-122"/>
              </a:rPr>
              <a:t>报告</a:t>
            </a:r>
            <a:endParaRPr lang="zh-CN" altLang="en-US" sz="5400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8596" y="571480"/>
            <a:ext cx="82153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        本</a:t>
            </a:r>
            <a:r>
              <a:rPr lang="zh-CN" altLang="en-US" sz="2400" b="1" dirty="0" smtClean="0"/>
              <a:t>报告由济宁市地震监测中心按照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中华人民共和国政府信息公开条例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（以下简称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条例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）和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中华人民共和国政府信息公开工作年度报告格式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（国办公开办函</a:t>
            </a:r>
            <a:r>
              <a:rPr lang="en-US" altLang="zh-CN" sz="2400" b="1" dirty="0" smtClean="0"/>
              <a:t>〔2021〕30</a:t>
            </a:r>
            <a:r>
              <a:rPr lang="zh-CN" altLang="en-US" sz="2400" b="1" dirty="0" smtClean="0"/>
              <a:t>号）要求编制。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 本</a:t>
            </a:r>
            <a:r>
              <a:rPr lang="zh-CN" altLang="en-US" sz="2400" b="1" dirty="0" smtClean="0"/>
              <a:t>报告内容包括总体情况、主动公开政府信息情况、收到和处理政府信息公开申请情况、政府信息公开行政复议和行政诉讼情况、存在的主要问题及改进情况、其他需要报告的事项等六部分内容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         本</a:t>
            </a:r>
            <a:r>
              <a:rPr lang="zh-CN" altLang="en-US" sz="2400" b="1" dirty="0" smtClean="0"/>
              <a:t>报告所列数据的统计期限自</a:t>
            </a:r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1</a:t>
            </a:r>
            <a:r>
              <a:rPr lang="zh-CN" altLang="en-US" sz="2400" b="1" dirty="0" smtClean="0"/>
              <a:t>月</a:t>
            </a:r>
            <a:r>
              <a:rPr lang="en-US" altLang="zh-CN" sz="2400" b="1" dirty="0" smtClean="0"/>
              <a:t>1</a:t>
            </a:r>
            <a:r>
              <a:rPr lang="zh-CN" altLang="en-US" sz="2400" b="1" dirty="0" smtClean="0"/>
              <a:t>日起至</a:t>
            </a:r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12</a:t>
            </a:r>
            <a:r>
              <a:rPr lang="zh-CN" altLang="en-US" sz="2400" b="1" dirty="0" smtClean="0"/>
              <a:t>月</a:t>
            </a:r>
            <a:r>
              <a:rPr lang="en-US" altLang="zh-CN" sz="2400" b="1" dirty="0" smtClean="0"/>
              <a:t>31</a:t>
            </a:r>
            <a:r>
              <a:rPr lang="zh-CN" altLang="en-US" sz="2400" b="1" dirty="0" smtClean="0"/>
              <a:t>日止。本报告电子版可在“中国</a:t>
            </a:r>
            <a:r>
              <a:rPr lang="en-US" altLang="zh-CN" sz="2400" b="1" dirty="0" smtClean="0"/>
              <a:t>·</a:t>
            </a:r>
            <a:r>
              <a:rPr lang="zh-CN" altLang="en-US" sz="2400" b="1" dirty="0" smtClean="0"/>
              <a:t>济宁”政府门户网站（具体网址）查阅或下载。如对本报告有疑问，请与济宁市地震监测中心联系（地址：省运会指挥中心</a:t>
            </a:r>
            <a:r>
              <a:rPr lang="en-US" altLang="zh-CN" sz="2400" b="1" dirty="0" smtClean="0"/>
              <a:t>F365</a:t>
            </a:r>
            <a:r>
              <a:rPr lang="zh-CN" altLang="en-US" sz="2400" b="1" dirty="0" smtClean="0"/>
              <a:t>房间，联系电话：</a:t>
            </a:r>
            <a:r>
              <a:rPr lang="en-US" altLang="zh-CN" sz="2400" b="1" dirty="0" smtClean="0"/>
              <a:t>0537-2076120</a:t>
            </a:r>
            <a:r>
              <a:rPr lang="zh-CN" altLang="en-US" sz="2400" b="1" dirty="0" smtClean="0"/>
              <a:t>）。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 </a:t>
            </a:r>
            <a:r>
              <a:rPr lang="en-US" altLang="zh-CN" sz="2400" b="1" dirty="0" smtClean="0"/>
              <a:t>       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42852"/>
            <a:ext cx="892971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一、总体情况</a:t>
            </a:r>
            <a:endParaRPr lang="zh-CN" altLang="en-US" sz="2400" dirty="0" smtClean="0"/>
          </a:p>
          <a:p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年，济宁市地震监测中心认真贯彻落实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信息公开条例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，坚决执行市政府信息公开工作部署要求，进一步狠抓落实、主动作为，坚持以“公开为原则、不公开为例外”的原则，全面提升主动公开、政府信息管理、平台建设、监督保障等方面的工作，有力推进了政府信息公开工作规范有序开展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（一）主动公开情况</a:t>
            </a:r>
            <a:endParaRPr lang="zh-CN" altLang="en-US" sz="2400" dirty="0" smtClean="0"/>
          </a:p>
          <a:p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年，济宁市地震监测中心进一步建立健全各项政府信息公开制度，提升政府信息公开时效。全年主动公开政府信息</a:t>
            </a:r>
            <a:r>
              <a:rPr lang="en-US" altLang="zh-CN" sz="2400" b="1" dirty="0" smtClean="0"/>
              <a:t>54</a:t>
            </a:r>
            <a:r>
              <a:rPr lang="zh-CN" altLang="en-US" sz="2400" b="1" dirty="0" smtClean="0"/>
              <a:t>件，同比增长</a:t>
            </a:r>
            <a:r>
              <a:rPr lang="en-US" altLang="zh-CN" sz="2400" b="1" dirty="0" smtClean="0"/>
              <a:t>54.2%</a:t>
            </a:r>
            <a:r>
              <a:rPr lang="zh-CN" altLang="en-US" sz="2400" b="1" dirty="0" smtClean="0"/>
              <a:t>。其中具体发布情况为：法规文件占</a:t>
            </a:r>
            <a:r>
              <a:rPr lang="en-US" altLang="zh-CN" sz="2400" b="1" dirty="0" smtClean="0"/>
              <a:t>9.2%</a:t>
            </a:r>
            <a:r>
              <a:rPr lang="zh-CN" altLang="en-US" sz="2400" b="1" dirty="0" smtClean="0"/>
              <a:t>；部门会议公开占</a:t>
            </a:r>
            <a:r>
              <a:rPr lang="en-US" altLang="zh-CN" sz="2400" b="1" dirty="0" smtClean="0"/>
              <a:t>11.1%</a:t>
            </a:r>
            <a:r>
              <a:rPr lang="zh-CN" altLang="en-US" sz="2400" b="1" dirty="0" smtClean="0"/>
              <a:t>；行政权力占</a:t>
            </a:r>
            <a:r>
              <a:rPr lang="en-US" altLang="zh-CN" sz="2400" b="1" dirty="0" smtClean="0"/>
              <a:t>1.9%</a:t>
            </a:r>
            <a:r>
              <a:rPr lang="zh-CN" altLang="en-US" sz="2400" b="1" dirty="0" smtClean="0"/>
              <a:t>；财政预算占</a:t>
            </a:r>
            <a:r>
              <a:rPr lang="en-US" altLang="zh-CN" sz="2400" b="1" dirty="0" smtClean="0"/>
              <a:t>7.4%</a:t>
            </a:r>
            <a:r>
              <a:rPr lang="zh-CN" altLang="en-US" sz="2400" b="1" dirty="0" smtClean="0"/>
              <a:t>；公共服务占</a:t>
            </a:r>
            <a:r>
              <a:rPr lang="en-US" altLang="zh-CN" sz="2400" b="1" dirty="0" smtClean="0"/>
              <a:t>55.5%</a:t>
            </a:r>
            <a:r>
              <a:rPr lang="zh-CN" altLang="en-US" sz="2400" b="1" dirty="0" smtClean="0"/>
              <a:t>；人事信息占</a:t>
            </a:r>
            <a:r>
              <a:rPr lang="en-US" altLang="zh-CN" sz="2400" b="1" dirty="0" smtClean="0"/>
              <a:t>1.9%</a:t>
            </a:r>
            <a:r>
              <a:rPr lang="zh-CN" altLang="en-US" sz="2400" b="1" dirty="0" smtClean="0"/>
              <a:t>；其他法定信息占</a:t>
            </a:r>
            <a:r>
              <a:rPr lang="en-US" altLang="zh-CN" sz="2400" b="1" dirty="0" smtClean="0"/>
              <a:t>13.0%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（二）依申请公开情况</a:t>
            </a:r>
            <a:endParaRPr lang="zh-CN" altLang="en-US" sz="2400" dirty="0" smtClean="0"/>
          </a:p>
          <a:p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年，济宁市地震监测中心未收到政府信息公开申请事项。</a:t>
            </a:r>
            <a:endParaRPr lang="zh-CN" altLang="en-US" sz="2400" dirty="0" smtClean="0"/>
          </a:p>
          <a:p>
            <a:endParaRPr lang="en-US" altLang="zh-CN" sz="2400" b="1" dirty="0" smtClean="0"/>
          </a:p>
          <a:p>
            <a:endParaRPr lang="en-US" altLang="zh-CN" sz="2400" b="1" dirty="0" smtClean="0"/>
          </a:p>
          <a:p>
            <a:endParaRPr lang="zh-CN" altLang="en-US" sz="2400" dirty="0" smtClean="0"/>
          </a:p>
          <a:p>
            <a:endParaRPr lang="en-US" altLang="zh-CN" sz="2400" b="1" dirty="0" smtClean="0"/>
          </a:p>
          <a:p>
            <a:endParaRPr lang="en-US" altLang="zh-CN" sz="2400" b="1" dirty="0" smtClean="0"/>
          </a:p>
          <a:p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892971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（</a:t>
            </a:r>
            <a:r>
              <a:rPr lang="zh-CN" altLang="en-US" sz="2400" b="1" dirty="0" smtClean="0"/>
              <a:t>三）政府信息管理情况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   济</a:t>
            </a:r>
            <a:r>
              <a:rPr lang="zh-CN" altLang="en-US" sz="2400" b="1" dirty="0" smtClean="0"/>
              <a:t>宁市地震监测中心进一步加强政府信息管理制度建设，及时发布更新相关政府信息，确保政府信息在第一时间内予以公开、及时更新。同时，本年度加大了公共服务类信息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震情信息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的发布力度，有力提升了广大群众的防震减灾意识和能力。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（四）政府信息公开平台建设情况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   积极</a:t>
            </a:r>
            <a:r>
              <a:rPr lang="zh-CN" altLang="en-US" sz="2400" b="1" dirty="0" smtClean="0"/>
              <a:t>加强政府信息平台建设，安排专人负责市政府网站政府信息公开专栏政府信息公开工作，重点做好法规文件、公共服务、财政预决算、人事信息、会议公开等方面内容维护，确保政府信息公开内容准确、及时。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（五）监督保障情况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   成立</a:t>
            </a:r>
            <a:r>
              <a:rPr lang="zh-CN" altLang="en-US" sz="2400" b="1" dirty="0" smtClean="0"/>
              <a:t>了济宁市地震监测中心政府信息公开领导小组，进一步加强政府信息公开工作的组织领导；中心主要负责同志定期听取政府信息公开工作情况汇报，并提出相关意见建议；安排专人负责政府信息公开工作，并积极参加市政府组织的各项培训活动，不断提升政府信息公开综合能力素养，政府信息公开工作取得明显成效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3897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二、主动公开政府信息情况</a:t>
            </a:r>
            <a:endParaRPr lang="zh-CN" altLang="en-US" sz="24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71472" y="642916"/>
          <a:ext cx="8143932" cy="5890836"/>
        </p:xfrm>
        <a:graphic>
          <a:graphicData uri="http://schemas.openxmlformats.org/drawingml/2006/table">
            <a:tbl>
              <a:tblPr/>
              <a:tblGrid>
                <a:gridCol w="2255244"/>
                <a:gridCol w="1976817"/>
                <a:gridCol w="2060344"/>
                <a:gridCol w="1851527"/>
              </a:tblGrid>
              <a:tr h="325553"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第二十条第（一）项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信息内容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本年制发件数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本年废止件数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现行有效件数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553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规章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　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1299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行政规范性文件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　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553"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第二十条第（五）项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2555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信息内容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本年处理决定数量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5553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行政许可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5553"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第二十条第（六）项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2555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信息内容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本年处理决定数量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5553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行政处罚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5553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行政强制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　</a:t>
                      </a:r>
                      <a:r>
                        <a:rPr lang="en-US" altLang="zh-CN" sz="2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5553"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第二十条第（八）项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信息内容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本年收费金额（单位：万元）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561299">
                <a:tc>
                  <a:txBody>
                    <a:bodyPr/>
                    <a:lstStyle/>
                    <a:p>
                      <a:r>
                        <a:rPr lang="zh-CN" altLang="en-US" sz="2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行政事业性收费</a:t>
                      </a:r>
                      <a:endParaRPr lang="zh-CN" altLang="en-US" sz="200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altLang="zh-CN" sz="2000" b="1" dirty="0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000" dirty="0">
                        <a:solidFill>
                          <a:srgbClr val="333333"/>
                        </a:solidFill>
                      </a:endParaRPr>
                    </a:p>
                  </a:txBody>
                  <a:tcPr marL="16601" marR="16601" marT="29882" marB="2988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85719" y="785800"/>
          <a:ext cx="8715436" cy="5836484"/>
        </p:xfrm>
        <a:graphic>
          <a:graphicData uri="http://schemas.openxmlformats.org/drawingml/2006/table">
            <a:tbl>
              <a:tblPr/>
              <a:tblGrid>
                <a:gridCol w="1500199"/>
                <a:gridCol w="1852093"/>
                <a:gridCol w="1676146"/>
                <a:gridCol w="526714"/>
                <a:gridCol w="526714"/>
                <a:gridCol w="526714"/>
                <a:gridCol w="526714"/>
                <a:gridCol w="526714"/>
                <a:gridCol w="526714"/>
                <a:gridCol w="526714"/>
              </a:tblGrid>
              <a:tr h="145603">
                <a:tc rowSpan="3" gridSpan="3">
                  <a:txBody>
                    <a:bodyPr/>
                    <a:lstStyle/>
                    <a:p>
                      <a:pPr algn="ctr"/>
                      <a:r>
                        <a:rPr lang="zh-CN" altLang="en-US" sz="1000" b="1" dirty="0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（本列数据的勾稽关系为：第一项加第二项之和，等于第三项加第四项之和）</a:t>
                      </a:r>
                      <a:endParaRPr lang="zh-CN" altLang="en-US" sz="1000" dirty="0">
                        <a:solidFill>
                          <a:srgbClr val="333333"/>
                        </a:solidFill>
                      </a:endParaRPr>
                    </a:p>
                  </a:txBody>
                  <a:tcPr marL="5339" marR="5339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cPr/>
                </a:tc>
                <a:tc rowSpan="3" hMerge="1"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申请人情况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145603">
                <a:tc vMerge="1" gridSpan="3">
                  <a:tcPr/>
                </a:tc>
                <a:tc vMerge="1" hMerge="1">
                  <a:tcPr/>
                </a:tc>
                <a:tc vMerge="1" hMerge="1"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自然人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法人或其他组织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总计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173">
                <a:tc vMerge="1" gridSpan="3">
                  <a:tcPr/>
                </a:tc>
                <a:tc vMerge="1" hMerge="1">
                  <a:tcPr/>
                </a:tc>
                <a:tc vMerge="1" h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商业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企业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科研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机构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社会公益组织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法律服务机构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其他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  <a:tr h="145603">
                <a:tc gridSpan="3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一、本年新收政府信息公开申请数量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gridSpan="3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二、上年结转政府信息公开申请数量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rowSpan="13">
                  <a:txBody>
                    <a:bodyPr/>
                    <a:lstStyle/>
                    <a:p>
                      <a:r>
                        <a:rPr lang="zh-CN" altLang="en-US" sz="1000" b="1" dirty="0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三、本年度办理结果</a:t>
                      </a:r>
                      <a:endParaRPr lang="zh-CN" altLang="en-US" sz="1000" dirty="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（一）予以公开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gridSpan="2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（二）部分公开（区分处理的，只计这一情形，不计其他情形）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rowSpan="8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（三）不予公开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1.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属于国家秘密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89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2.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其他法律行政法规禁止公开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3.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危及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“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三安全一稳定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”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4.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保护第三方合法权益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5.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属于三类内部事务信息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6.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属于四类过程性信息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7.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属于行政执法案卷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8.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属于行政查询事项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892">
                <a:tc vMerge="1">
                  <a:tcPr/>
                </a:tc>
                <a:tc rowSpan="3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（四）无法提供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1.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本机关不掌握相关政府信息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89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2.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没有现成信息需要另行制作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3.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补正后申请内容仍不明确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rowSpan="9">
                  <a:txBody>
                    <a:bodyPr/>
                    <a:lstStyle/>
                    <a:p>
                      <a:br>
                        <a:rPr lang="zh-CN" altLang="en-US" sz="1000"/>
                      </a:br>
                      <a:endParaRPr lang="zh-CN" altLang="en-US" sz="1000"/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r>
                        <a:rPr lang="zh-CN" altLang="en-US" sz="1000" b="1" dirty="0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（五）不予处理</a:t>
                      </a:r>
                      <a:endParaRPr lang="zh-CN" altLang="en-US" sz="1000" dirty="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1.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信访举报投诉类申请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2.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重复申请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3.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要求提供公开出版物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1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4.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无正当理由大量反复申请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5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5.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要求行政机关确认或重新出具已获取信息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70">
                <a:tc vMerge="1">
                  <a:tcPr/>
                </a:tc>
                <a:tc rowSpan="3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（六）其他处理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1.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申请人无正当理由逾期不补正、行政机关不再处理其政府信息公开申请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499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2.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申请人逾期未按收费通知要求缴纳费用、行政机关不再处理其政府信息公开申请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3.</a:t>
                      </a:r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其他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vMerge="1">
                  <a:tcPr/>
                </a:tc>
                <a:tc gridSpan="2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（七）总计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03">
                <a:tc gridSpan="3">
                  <a:txBody>
                    <a:bodyPr/>
                    <a:lstStyle/>
                    <a:p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方正仿宋简体" panose="02010601030101010101" charset="-122"/>
                        </a:rPr>
                        <a:t>四、结转下年度继续办理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10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100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1000" dirty="0">
                        <a:solidFill>
                          <a:srgbClr val="333333"/>
                        </a:solidFill>
                      </a:endParaRPr>
                    </a:p>
                  </a:txBody>
                  <a:tcPr marL="3051" marR="3051" marT="5492" marB="549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1414"/>
            <a:ext cx="54441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/>
              <a:t>三、收到和处理政府信息公开申请情况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85728"/>
            <a:ext cx="6062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四、政府信息公开行政复议、行政诉讼情况</a:t>
            </a:r>
            <a:endParaRPr lang="zh-CN" altLang="en-US" sz="24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57224" y="1785926"/>
          <a:ext cx="7358113" cy="2926080"/>
        </p:xfrm>
        <a:graphic>
          <a:graphicData uri="http://schemas.openxmlformats.org/drawingml/2006/table">
            <a:tbl>
              <a:tblPr/>
              <a:tblGrid>
                <a:gridCol w="526454"/>
                <a:gridCol w="501968"/>
                <a:gridCol w="489725"/>
                <a:gridCol w="477482"/>
                <a:gridCol w="379536"/>
                <a:gridCol w="526454"/>
                <a:gridCol w="526454"/>
                <a:gridCol w="526454"/>
                <a:gridCol w="514211"/>
                <a:gridCol w="526454"/>
                <a:gridCol w="526454"/>
                <a:gridCol w="526454"/>
                <a:gridCol w="526454"/>
                <a:gridCol w="452995"/>
                <a:gridCol w="330564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行政复议</a:t>
                      </a:r>
                      <a:endParaRPr lang="zh-CN" altLang="en-US" sz="2400" dirty="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行政诉讼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结果维持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纠正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1" dirty="0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其他</a:t>
                      </a:r>
                      <a:br>
                        <a:rPr lang="zh-CN" altLang="en-US" sz="2400" b="1" dirty="0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 dirty="0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endParaRPr lang="zh-CN" altLang="en-US" sz="2400" dirty="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尚未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审结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总计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未经复议直接起诉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复议后起诉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维持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纠正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其他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尚未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审结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总计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维持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纠正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其他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结果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尚未</a:t>
                      </a:r>
                      <a:b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</a:br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审结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方正黑体简体" panose="03000509000000000000" charset="-122"/>
                        </a:rPr>
                        <a:t>总计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0 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 </a:t>
                      </a:r>
                      <a:r>
                        <a:rPr lang="en-US" altLang="zh-CN" sz="2400" b="1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40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b="1" dirty="0">
                          <a:solidFill>
                            <a:srgbClr val="333333"/>
                          </a:solidFill>
                          <a:latin typeface="Times New Roman" panose="02020603050405020304"/>
                        </a:rPr>
                        <a:t>0</a:t>
                      </a:r>
                      <a:endParaRPr lang="zh-CN" altLang="en-US" sz="2400" dirty="0">
                        <a:solidFill>
                          <a:srgbClr val="333333"/>
                        </a:solidFill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720" y="1166843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五、存在的主要问题及改进</a:t>
            </a:r>
            <a:r>
              <a:rPr lang="zh-CN" altLang="en-US" sz="2400" b="1" dirty="0" smtClean="0"/>
              <a:t>情况</a:t>
            </a:r>
            <a:endParaRPr lang="en-US" altLang="zh-CN" sz="2400" b="1" dirty="0" smtClean="0"/>
          </a:p>
          <a:p>
            <a:endParaRPr lang="zh-CN" altLang="en-US" sz="2400" dirty="0" smtClean="0"/>
          </a:p>
          <a:p>
            <a:r>
              <a:rPr lang="zh-CN" altLang="en-US" sz="2400" b="1" dirty="0" smtClean="0"/>
              <a:t>        一</a:t>
            </a:r>
            <a:r>
              <a:rPr lang="zh-CN" altLang="en-US" sz="2400" b="1" dirty="0" smtClean="0"/>
              <a:t>是政府信息公开工作人员配置不强，工作人员业务能力有待进一步提高。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 二</a:t>
            </a:r>
            <a:r>
              <a:rPr lang="zh-CN" altLang="en-US" sz="2400" b="1" dirty="0" smtClean="0"/>
              <a:t>是公开形式比较单一，信息公开数量较少。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       下一步</a:t>
            </a:r>
            <a:r>
              <a:rPr lang="zh-CN" altLang="en-US" sz="2400" b="1" dirty="0" smtClean="0"/>
              <a:t>，市地震监测中心将进一步充实政府信息公开人员，加大培训学习力度，提升政府信息公开人员业务素养；进一步加强政府信息公开力度，丰富公开形式，提高政府信息公开数量；同时将严格按照市政府信息公开工作要求，狠抓工作落实，切实提高政府信息公开质量和水平</a:t>
            </a:r>
            <a:r>
              <a:rPr lang="zh-CN" altLang="en-US" sz="2400" b="1" dirty="0" smtClean="0"/>
              <a:t>。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720" y="714356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六、其他需要报告的</a:t>
            </a:r>
            <a:r>
              <a:rPr lang="zh-CN" altLang="en-US" sz="2400" b="1" dirty="0" smtClean="0"/>
              <a:t>事项</a:t>
            </a:r>
            <a:endParaRPr lang="en-US" altLang="zh-CN" sz="2400" b="1" dirty="0" smtClean="0"/>
          </a:p>
          <a:p>
            <a:endParaRPr lang="zh-CN" altLang="en-US" sz="2400" dirty="0" smtClean="0"/>
          </a:p>
          <a:p>
            <a:r>
              <a:rPr lang="zh-CN" altLang="en-US" sz="2400" b="1" dirty="0" smtClean="0"/>
              <a:t>（一）本中心全部落实上级年度政务公开工作要点事项。</a:t>
            </a:r>
            <a:endParaRPr lang="zh-CN" altLang="en-US" sz="2400" dirty="0" smtClean="0"/>
          </a:p>
          <a:p>
            <a:r>
              <a:rPr lang="zh-CN" altLang="en-US" sz="2400" b="1" dirty="0" smtClean="0"/>
              <a:t>（二）本中心</a:t>
            </a:r>
            <a:r>
              <a:rPr lang="en-US" altLang="zh-CN" sz="2400" b="1" dirty="0" smtClean="0"/>
              <a:t>2021</a:t>
            </a:r>
            <a:r>
              <a:rPr lang="zh-CN" altLang="en-US" sz="2400" b="1" dirty="0" smtClean="0"/>
              <a:t>年度未受理人大代表建议和政协提案。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3497</Words>
  <Application>WPS 演示</Application>
  <PresentationFormat>全屏显示(4:3)</PresentationFormat>
  <Paragraphs>840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宋体</vt:lpstr>
      <vt:lpstr>Wingdings</vt:lpstr>
      <vt:lpstr>华文仿宋</vt:lpstr>
      <vt:lpstr>方正黑体简体</vt:lpstr>
      <vt:lpstr>方正仿宋简体</vt:lpstr>
      <vt:lpstr>Times New Roman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admin</cp:lastModifiedBy>
  <cp:revision>9</cp:revision>
  <dcterms:created xsi:type="dcterms:W3CDTF">2022-01-30T09:08:00Z</dcterms:created>
  <dcterms:modified xsi:type="dcterms:W3CDTF">2022-01-31T00:25:17Z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AB9E588ACF8145179FF2D6AF19DCCC39</vt:lpwstr>
  </property>
  <property fmtid="{D5CDD505-2E9C-101B-9397-08002B2CF9AE}" pid="3" name="KSOProductBuildVer">
    <vt:lpwstr>2052-11.1.0.11294</vt:lpwstr>
  </property>
</Properties>
</file>