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59" r:id="rId7"/>
    <p:sldId id="307" r:id="rId8"/>
    <p:sldId id="308" r:id="rId9"/>
    <p:sldId id="271" r:id="rId10"/>
    <p:sldId id="269" r:id="rId11"/>
    <p:sldId id="272" r:id="rId12"/>
    <p:sldId id="287" r:id="rId13"/>
    <p:sldId id="278" r:id="rId14"/>
    <p:sldId id="279" r:id="rId15"/>
    <p:sldId id="280" r:id="rId16"/>
    <p:sldId id="313" r:id="rId17"/>
    <p:sldId id="317" r:id="rId18"/>
    <p:sldId id="314" r:id="rId19"/>
    <p:sldId id="315" r:id="rId20"/>
    <p:sldId id="316" r:id="rId21"/>
    <p:sldId id="318" r:id="rId22"/>
    <p:sldId id="319" r:id="rId23"/>
    <p:sldId id="320" r:id="rId24"/>
    <p:sldId id="297" r:id="rId25"/>
    <p:sldId id="283" r:id="rId26"/>
    <p:sldId id="321" r:id="rId27"/>
    <p:sldId id="265" r:id="rId28"/>
  </p:sldIdLst>
  <p:sldSz cx="11557000" cy="650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 断" initials="王"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E26"/>
    <a:srgbClr val="B8D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360" autoAdjust="0"/>
  </p:normalViewPr>
  <p:slideViewPr>
    <p:cSldViewPr>
      <p:cViewPr varScale="1">
        <p:scale>
          <a:sx n="66" d="100"/>
          <a:sy n="66" d="100"/>
        </p:scale>
        <p:origin x="776" y="48"/>
      </p:cViewPr>
      <p:guideLst>
        <p:guide orient="horz" pos="2198"/>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E9F08-E082-4637-BB07-E8617B3C889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D40F9-D845-454D-84C9-7AB432284D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——深化财政管理制度改革。推进省直管县、县级现代预算管理制度改革，深化预算管理、部门预算、预决算公开、绩效管理等系列改革，逐步建立现代财政制度。</a:t>
            </a:r>
            <a:endPar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endParaRP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推动新旧动能转换。加大对产业引领、龙头企业带动、“四新”促“四化”等方面奖励扶持力度。支持企业创新发展和产业结构优化升级，统筹城乡协调发展和新型城镇化建设，加强新旧动能转换基金实体化运作。</a:t>
            </a:r>
            <a:endPar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endParaRP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保障民生政策落实。积极落实各项民生保障政策，加大精准扶贫、精准脱贫力度。支持城乡义务教育公用经费保障、“大班额”三年行动计划和“全面改薄”、困难学生资助体系建设。支持创业项目、创业园区和孵化基地等产业平台建设。支持基层医疗卫生机构提升、公立医院改革、妇幼健康工程建设。</a:t>
            </a:r>
            <a:endPar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endParaRP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统筹区域协调发展。出台统筹推进县域基本公共服务均等化、涉农资金整合等制度办法，财力下移助推区域经济协调发展。支持全国文明城市创建，完善城乡基础设施建设，推进城乡环卫一体化建设，加快农业“新六产”发展。</a:t>
            </a:r>
            <a:endParaRPr lang="zh-CN" altLang="en-US" b="1" dirty="0">
              <a:latin typeface="方正仿宋简体" panose="02010601030101010101" pitchFamily="2" charset="-122"/>
              <a:ea typeface="方正仿宋简体" panose="02010601030101010101" pitchFamily="2" charset="-122"/>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——深化财政管理制度改革。推进省直管县、县级现代预算管理制度改革，深化预算管理、部门预算、预决算公开、绩效管理等系列改革，逐步建立现代财政制度。</a:t>
            </a:r>
            <a:endPar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endParaRP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推动新旧动能转换。加大对产业引领、龙头企业带动、“四新”促“四化”等方面奖励扶持力度。支持企业创新发展和产业结构优化升级，统筹城乡协调发展和新型城镇化建设，加强新旧动能转换基金实体化运作。</a:t>
            </a:r>
            <a:endPar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endParaRP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保障民生政策落实。积极落实各项民生保障政策，加大精准扶贫、精准脱贫力度。支持城乡义务教育公用经费保障、“大班额”三年行动计划和“全面改薄”、困难学生资助体系建设。支持创业项目、创业园区和孵化基地等产业平台建设。支持基层医疗卫生机构提升、公立医院改革、妇幼健康工程建设。</a:t>
            </a:r>
            <a:endPar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endParaRP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统筹区域协调发展。出台统筹推进县域基本公共服务均等化、涉农资金整合等制度办法，财力下移助推区域经济协调发展。支持全国文明城市创建，完善城乡基础设施建设，推进城乡环卫一体化建设，加快农业“新六产”发展。</a:t>
            </a:r>
            <a:endParaRPr lang="zh-CN" altLang="en-US" b="1" dirty="0">
              <a:latin typeface="方正仿宋简体" panose="02010601030101010101" pitchFamily="2" charset="-122"/>
              <a:ea typeface="方正仿宋简体" panose="02010601030101010101" pitchFamily="2" charset="-122"/>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——深化财政管理制度改革。推进省直管县、县级现代预算管理制度改革，深化预算管理、部门预算、预决算公开、绩效管理等系列改革，逐步建立现代财政制度。</a:t>
            </a:r>
            <a:endPar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endParaRP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推动新旧动能转换。加大对产业引领、龙头企业带动、“四新”促“四化”等方面奖励扶持力度。支持企业创新发展和产业结构优化升级，统筹城乡协调发展和新型城镇化建设，加强新旧动能转换基金实体化运作。</a:t>
            </a:r>
            <a:endPar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endParaRP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保障民生政策落实。积极落实各项民生保障政策，加大精准扶贫、精准脱贫力度。支持城乡义务教育公用经费保障、“大班额”三年行动计划和“全面改薄”、困难学生资助体系建设。支持创业项目、创业园区和孵化基地等产业平台建设。支持基层医疗卫生机构提升、公立医院改革、妇幼健康工程建设。</a:t>
            </a:r>
            <a:endPar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endParaRP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统筹区域协调发展。出台统筹推进县域基本公共服务均等化、涉农资金整合等制度办法，财力下移助推区域经济协调发展。支持全国文明城市创建，完善城乡基础设施建设，推进城乡环卫一体化建设，加快农业“新六产”发展。</a:t>
            </a:r>
            <a:endParaRPr lang="zh-CN" altLang="en-US" b="1" dirty="0">
              <a:latin typeface="方正仿宋简体" panose="02010601030101010101" pitchFamily="2" charset="-122"/>
              <a:ea typeface="方正仿宋简体" panose="02010601030101010101" pitchFamily="2" charset="-122"/>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年度，市级一般公共预算收入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75.85</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101.4%</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。加返还性收入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6.29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亿元、一般性转移支付收入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48.15</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亿元、专项转移支付收入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0.63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亿元、调入资金</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10.41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亿元、上年结转收入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6.03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亿元、调入预算稳定调节基金</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9.68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亿元，收入共计</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157.04</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亿元。当年市级一般公共预算支出，加上解支出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18.92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亿元、安排预算稳定调节基金</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9.35</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亿元、结转下年支出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4.09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亿元，支出共计</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157.04</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亿元，当年实现收支平衡。</a:t>
            </a:r>
            <a:endParaRPr lang="en-US" altLang="zh-CN"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7035"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年度，市级政府性基金预算收入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77.59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123.3%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79.7%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。加政府性基金补助收入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7.84</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亿元、新增专项债券转贷收入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16.81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亿元、上年结余收入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8.67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亿元，收入共计</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110.91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亿元。市级政府性基金支出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84.25</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107.8%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。当年市级政府性基金支出，加调出资金</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8.99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亿元、结转下年支出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17.67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亿元，支出共计</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110.91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a:t>
            </a:r>
            <a:endParaRPr lang="en-US" altLang="zh-CN"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7035"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年度，市级国有资本经营预算收入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2.26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161.7%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2204.7%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。市级国有资本经营预算支出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1.41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80.6%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734.6%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a:t>
            </a:r>
            <a:endParaRPr lang="en-US" altLang="zh-CN"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7035"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年度，市级社会保险基金收入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198.93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136.7%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26.8%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。市级社会保险基金支出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154.22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115.2%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14.9%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。本年收支结余</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44.71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亿元，累计结余</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89.36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a:t>
            </a:r>
            <a:r>
              <a:rPr lang="zh-CN" altLang="en-US" b="1" dirty="0">
                <a:latin typeface="Times New Roman" panose="02020603050405020304" pitchFamily="18" charset="0"/>
                <a:ea typeface="方正仿宋简体" panose="02010601030101010101" pitchFamily="2" charset="-122"/>
                <a:cs typeface="Times New Roman" panose="02020603050405020304" pitchFamily="18" charset="0"/>
              </a:rPr>
              <a:t>。</a:t>
            </a:r>
            <a:endParaRPr lang="en-US" altLang="zh-CN"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7035"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年度，市级社会保险基金收入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198.93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136.7%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26.8%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。市级社会保险基金支出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154.22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115.2%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14.9%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。本年收支结余</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44.71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亿元，累计结余</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89.36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a:t>
            </a:r>
            <a:r>
              <a:rPr lang="zh-CN" altLang="en-US" b="1" dirty="0">
                <a:latin typeface="Times New Roman" panose="02020603050405020304" pitchFamily="18" charset="0"/>
                <a:ea typeface="方正仿宋简体" panose="02010601030101010101" pitchFamily="2" charset="-122"/>
                <a:cs typeface="Times New Roman" panose="02020603050405020304" pitchFamily="18" charset="0"/>
              </a:rPr>
              <a:t>。</a:t>
            </a: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7035"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32552" y="1651000"/>
            <a:ext cx="7152132" cy="3553460"/>
          </a:xfrm>
          <a:prstGeom prst="rect">
            <a:avLst/>
          </a:prstGeom>
        </p:spPr>
        <p:txBody>
          <a:bodyPr wrap="square" lIns="127000" tIns="63500" rIns="127000" bIns="63500" rtlCol="0" anchor="t">
            <a:spAutoFit/>
          </a:bodyPr>
          <a:lstStyle/>
          <a:p>
            <a:pPr algn="ctr" latinLnBrk="1">
              <a:lnSpc>
                <a:spcPct val="116000"/>
              </a:lnSpc>
            </a:pPr>
            <a:r>
              <a:rPr lang="en-US" altLang="zh-CN" sz="4800" b="1" dirty="0">
                <a:solidFill>
                  <a:srgbClr val="FFFFFF"/>
                </a:solidFill>
                <a:latin typeface="微软雅黑" panose="020B0503020204020204" charset="-122"/>
                <a:ea typeface="微软雅黑" panose="020B0503020204020204" charset="-122"/>
              </a:rPr>
              <a:t>2019</a:t>
            </a:r>
            <a:r>
              <a:rPr lang="zh-CN" altLang="en-US" sz="4800" b="1" dirty="0">
                <a:solidFill>
                  <a:srgbClr val="FFFFFF"/>
                </a:solidFill>
                <a:latin typeface="微软雅黑" panose="020B0503020204020204" charset="-122"/>
                <a:ea typeface="微软雅黑" panose="020B0503020204020204" charset="-122"/>
              </a:rPr>
              <a:t>年度</a:t>
            </a:r>
            <a:endParaRPr lang="en-US" altLang="zh-CN" sz="4800" b="1" dirty="0">
              <a:solidFill>
                <a:srgbClr val="FFFFFF"/>
              </a:solidFill>
              <a:latin typeface="微软雅黑" panose="020B0503020204020204" charset="-122"/>
              <a:ea typeface="微软雅黑" panose="020B0503020204020204" charset="-122"/>
            </a:endParaRPr>
          </a:p>
          <a:p>
            <a:pPr algn="ctr" latinLnBrk="1">
              <a:lnSpc>
                <a:spcPct val="116000"/>
              </a:lnSpc>
            </a:pPr>
            <a:r>
              <a:rPr lang="zh-CN" altLang="en-US" sz="4800" b="1" dirty="0">
                <a:solidFill>
                  <a:srgbClr val="FFFFFF"/>
                </a:solidFill>
                <a:latin typeface="微软雅黑" panose="020B0503020204020204" charset="-122"/>
                <a:ea typeface="微软雅黑" panose="020B0503020204020204" charset="-122"/>
              </a:rPr>
              <a:t>市级预算执行和其他财政收支审计查出问题整改</a:t>
            </a:r>
            <a:endParaRPr lang="zh-CN" altLang="en-US" sz="4800" b="1" dirty="0">
              <a:solidFill>
                <a:srgbClr val="FFFFFF"/>
              </a:solidFill>
              <a:latin typeface="微软雅黑" panose="020B0503020204020204" charset="-122"/>
              <a:ea typeface="微软雅黑" panose="020B0503020204020204" charset="-122"/>
            </a:endParaRPr>
          </a:p>
          <a:p>
            <a:pPr algn="ctr" latinLnBrk="1">
              <a:lnSpc>
                <a:spcPct val="116000"/>
              </a:lnSpc>
            </a:pPr>
            <a:r>
              <a:rPr lang="zh-CN" altLang="en-US" sz="4800" b="1" dirty="0">
                <a:solidFill>
                  <a:srgbClr val="FFFFFF"/>
                </a:solidFill>
                <a:latin typeface="微软雅黑" panose="020B0503020204020204" charset="-122"/>
                <a:ea typeface="微软雅黑" panose="020B0503020204020204" charset="-122"/>
              </a:rPr>
              <a:t>情况的公告</a:t>
            </a:r>
            <a:endParaRPr lang="en-US" sz="1100" dirty="0"/>
          </a:p>
        </p:txBody>
      </p:sp>
      <p:pic>
        <p:nvPicPr>
          <p:cNvPr id="6" name="Picture 5"/>
          <p:cNvPicPr>
            <a:picLocks noChangeAspect="1"/>
          </p:cNvPicPr>
          <p:nvPr/>
        </p:nvPicPr>
        <p:blipFill>
          <a:blip r:embed="rId2"/>
          <a:stretch>
            <a:fillRect/>
          </a:stretch>
        </p:blipFill>
        <p:spPr>
          <a:xfrm>
            <a:off x="6581775" y="350393"/>
            <a:ext cx="4642673" cy="614031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63500" y="1388657"/>
            <a:ext cx="9525000" cy="475615"/>
          </a:xfrm>
          <a:prstGeom prst="rect">
            <a:avLst/>
          </a:prstGeom>
        </p:spPr>
        <p:txBody>
          <a:bodyPr wrap="square">
            <a:spAutoFit/>
          </a:bodyPr>
          <a:lstStyle/>
          <a:p>
            <a:pPr indent="407035">
              <a:lnSpc>
                <a:spcPts val="3000"/>
              </a:lnSpc>
            </a:pPr>
            <a:r>
              <a:rPr lang="zh-CN" altLang="zh-CN"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a:t>
            </a:r>
            <a:r>
              <a:rPr lang="zh-CN" altLang="en-US"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三</a:t>
            </a:r>
            <a:r>
              <a:rPr lang="zh-CN" altLang="zh-CN"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a:t>
            </a:r>
            <a:r>
              <a:rPr lang="zh-CN" sz="2400" b="1" dirty="0">
                <a:solidFill>
                  <a:schemeClr val="bg1"/>
                </a:solidFill>
                <a:latin typeface="方正楷体简体" panose="03000509000000000000" pitchFamily="2" charset="-122"/>
                <a:ea typeface="方正楷体简体" panose="03000509000000000000" pitchFamily="2" charset="-122"/>
              </a:rPr>
              <a:t>预算绩效管理方面</a:t>
            </a:r>
            <a:endParaRPr lang="zh-CN" sz="2400" b="1" dirty="0">
              <a:solidFill>
                <a:schemeClr val="bg1"/>
              </a:solidFill>
              <a:latin typeface="方正楷体简体" panose="03000509000000000000" pitchFamily="2" charset="-122"/>
              <a:ea typeface="方正楷体简体" panose="03000509000000000000" pitchFamily="2" charset="-122"/>
            </a:endParaRPr>
          </a:p>
        </p:txBody>
      </p:sp>
      <p:sp>
        <p:nvSpPr>
          <p:cNvPr id="8" name="矩形 7"/>
          <p:cNvSpPr/>
          <p:nvPr/>
        </p:nvSpPr>
        <p:spPr>
          <a:xfrm>
            <a:off x="282575" y="2430145"/>
            <a:ext cx="10417701" cy="2040255"/>
          </a:xfrm>
          <a:prstGeom prst="rect">
            <a:avLst/>
          </a:prstGeom>
        </p:spPr>
        <p:txBody>
          <a:bodyPr wrap="square">
            <a:spAutoFit/>
          </a:bodyPr>
          <a:lstStyle/>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市财政局积极解决绩效评价开展不规范问题，已对2019年度22个市级重点项目组织开展绩效评价。市卫健委、市残疾人联合会等部门对照评价意见整改了相关问题。</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市财政局针对部分专项资金管理不规范问题，已收回部门单位超过2年的专项资金207.99万元。</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000"/>
              </a:lnSpc>
            </a:pPr>
            <a:r>
              <a:rPr lang="en-US" sz="4400" b="1" spc="600" dirty="0">
                <a:solidFill>
                  <a:srgbClr val="FFFFFF"/>
                </a:solidFill>
                <a:latin typeface="微软雅黑" panose="020B0503020204020204" charset="-122"/>
                <a:ea typeface="微软雅黑" panose="020B0503020204020204" charset="-122"/>
              </a:rPr>
              <a:t>0</a:t>
            </a:r>
            <a:r>
              <a:rPr lang="en-US" altLang="zh-CN" sz="4400" b="1" spc="600" dirty="0">
                <a:solidFill>
                  <a:srgbClr val="FFFFFF"/>
                </a:solidFill>
                <a:latin typeface="微软雅黑" panose="020B0503020204020204" charset="-122"/>
                <a:ea typeface="微软雅黑" panose="020B0503020204020204" charset="-122"/>
              </a:rPr>
              <a:t>3</a:t>
            </a:r>
            <a:endParaRPr lang="en-US" sz="1100" spc="600" dirty="0"/>
          </a:p>
        </p:txBody>
      </p:sp>
      <p:sp>
        <p:nvSpPr>
          <p:cNvPr id="3" name="TextBox 2"/>
          <p:cNvSpPr txBox="1"/>
          <p:nvPr/>
        </p:nvSpPr>
        <p:spPr>
          <a:xfrm>
            <a:off x="596903" y="2807901"/>
            <a:ext cx="6400797" cy="1234440"/>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charset="-122"/>
                <a:ea typeface="微软雅黑" panose="020B0503020204020204" charset="-122"/>
                <a:sym typeface="+mn-ea"/>
              </a:rPr>
              <a:t>部门单位预算执行审计查出</a:t>
            </a:r>
            <a:endParaRPr lang="zh-CN" altLang="en-US" sz="3600" b="1" dirty="0">
              <a:solidFill>
                <a:schemeClr val="bg1"/>
              </a:solidFill>
              <a:latin typeface="微软雅黑" panose="020B0503020204020204" charset="-122"/>
              <a:ea typeface="微软雅黑" panose="020B0503020204020204" charset="-122"/>
              <a:sym typeface="+mn-ea"/>
            </a:endParaRPr>
          </a:p>
          <a:p>
            <a:r>
              <a:rPr lang="zh-CN" altLang="en-US" sz="3600" b="1" dirty="0">
                <a:solidFill>
                  <a:schemeClr val="bg1"/>
                </a:solidFill>
                <a:latin typeface="微软雅黑" panose="020B0503020204020204" charset="-122"/>
                <a:ea typeface="微软雅黑" panose="020B0503020204020204" charset="-122"/>
                <a:sym typeface="+mn-ea"/>
              </a:rPr>
              <a:t>问题的整改情况</a:t>
            </a:r>
            <a:endParaRPr lang="en-US" altLang="zh-CN" sz="3600" b="1" dirty="0">
              <a:solidFill>
                <a:schemeClr val="bg1"/>
              </a:solidFill>
              <a:latin typeface="微软雅黑" panose="020B0503020204020204" charset="-122"/>
              <a:ea typeface="微软雅黑" panose="020B050302020402020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0" name="矩形 19"/>
          <p:cNvSpPr/>
          <p:nvPr/>
        </p:nvSpPr>
        <p:spPr>
          <a:xfrm>
            <a:off x="101574" y="1388657"/>
            <a:ext cx="9359899" cy="457498"/>
          </a:xfrm>
          <a:prstGeom prst="rect">
            <a:avLst/>
          </a:prstGeom>
        </p:spPr>
        <p:txBody>
          <a:bodyPr wrap="square">
            <a:spAutoFit/>
          </a:bodyPr>
          <a:lstStyle/>
          <a:p>
            <a:pPr indent="407035">
              <a:lnSpc>
                <a:spcPts val="3000"/>
              </a:lnSpc>
            </a:pPr>
            <a:r>
              <a:rPr lang="zh-CN" altLang="zh-CN"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a:t>
            </a:r>
            <a:r>
              <a:rPr lang="zh-CN" altLang="en-US"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二</a:t>
            </a:r>
            <a:r>
              <a:rPr lang="zh-CN" altLang="zh-CN"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a:t>
            </a:r>
            <a:r>
              <a:rPr lang="zh-CN" altLang="en-US"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审计发现的主要问题</a:t>
            </a:r>
            <a:r>
              <a:rPr lang="zh-CN" altLang="zh-CN" sz="2400" b="1" kern="100" dirty="0">
                <a:solidFill>
                  <a:schemeClr val="bg1"/>
                </a:solidFill>
                <a:latin typeface="Times New Roman" panose="02020603050405020304" pitchFamily="18" charset="0"/>
                <a:ea typeface="方正仿宋简体" panose="02010601030101010101" pitchFamily="2" charset="-122"/>
              </a:rPr>
              <a:t>——</a:t>
            </a:r>
            <a:r>
              <a:rPr lang="zh-CN" altLang="zh-CN" sz="2400" b="1" kern="100" dirty="0">
                <a:solidFill>
                  <a:schemeClr val="bg1"/>
                </a:solidFill>
                <a:ea typeface="方正楷体简体" panose="03000509000000000000" pitchFamily="2" charset="-122"/>
                <a:cs typeface="Times New Roman" panose="02020603050405020304" pitchFamily="18" charset="0"/>
              </a:rPr>
              <a:t>其他方面</a:t>
            </a:r>
            <a:endParaRPr lang="zh-CN" altLang="zh-CN" sz="2400" kern="100" dirty="0">
              <a:solidFill>
                <a:schemeClr val="bg1"/>
              </a:solidFill>
              <a:latin typeface="Times New Roman" panose="02020603050405020304" pitchFamily="18" charset="0"/>
              <a:ea typeface="仿宋_GB2312" panose="02010609030101010101" pitchFamily="49" charset="-122"/>
            </a:endParaRPr>
          </a:p>
        </p:txBody>
      </p:sp>
      <p:sp>
        <p:nvSpPr>
          <p:cNvPr id="2" name="矩形 1"/>
          <p:cNvSpPr/>
          <p:nvPr/>
        </p:nvSpPr>
        <p:spPr>
          <a:xfrm>
            <a:off x="500380" y="1760220"/>
            <a:ext cx="10519410" cy="3745865"/>
          </a:xfrm>
          <a:prstGeom prst="rect">
            <a:avLst/>
          </a:prstGeom>
        </p:spPr>
        <p:txBody>
          <a:bodyPr wrap="square">
            <a:spAutoFit/>
          </a:bodyPr>
          <a:lstStyle/>
          <a:p>
            <a:pPr indent="720090" algn="just">
              <a:lnSpc>
                <a:spcPts val="33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本次审计的11个预算部门单位的问题主要有预算编制不够真实完整、预算执行不严格、决算编制不规范、项目绩效管理有待加强、执行费用开支规定落实不到位5个方面的问题。相关预算部门单位进行了全面整改。2019年结转结余资金333.8万元编入2020年部门预算；未用资金13.38万元已由财政收回；决算报表编制与账面收支、结余不相符的单位，均已按规定调整；按规定要求制定了部门绩效评价制度。</a:t>
            </a:r>
            <a:endParaRPr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90" algn="just">
              <a:lnSpc>
                <a:spcPts val="3000"/>
              </a:lnSpc>
              <a:spcAft>
                <a:spcPts val="0"/>
              </a:spcAft>
            </a:pPr>
            <a:endParaRPr lang="en-US" altLang="zh-CN" sz="28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90" algn="just">
              <a:lnSpc>
                <a:spcPts val="3000"/>
              </a:lnSpc>
              <a:spcAft>
                <a:spcPts val="0"/>
              </a:spcAft>
            </a:pPr>
            <a:endParaRPr lang="en-US" altLang="zh-CN" sz="28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90" algn="just">
              <a:lnSpc>
                <a:spcPts val="3000"/>
              </a:lnSpc>
              <a:spcAft>
                <a:spcPts val="0"/>
              </a:spcAft>
            </a:pPr>
            <a:endParaRPr lang="en-US" altLang="zh-CN" sz="28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90" algn="just">
              <a:lnSpc>
                <a:spcPts val="3000"/>
              </a:lnSpc>
              <a:spcAft>
                <a:spcPts val="0"/>
              </a:spcAft>
            </a:pPr>
            <a:endPar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000"/>
              </a:lnSpc>
            </a:pPr>
            <a:r>
              <a:rPr lang="en-US" sz="4400" b="1" spc="600" dirty="0">
                <a:solidFill>
                  <a:srgbClr val="FFFFFF"/>
                </a:solidFill>
                <a:latin typeface="微软雅黑" panose="020B0503020204020204" charset="-122"/>
                <a:ea typeface="微软雅黑" panose="020B0503020204020204" charset="-122"/>
              </a:rPr>
              <a:t>04</a:t>
            </a:r>
            <a:endParaRPr lang="en-US" sz="1100" spc="600" dirty="0"/>
          </a:p>
        </p:txBody>
      </p:sp>
      <p:sp>
        <p:nvSpPr>
          <p:cNvPr id="3" name="TextBox 2"/>
          <p:cNvSpPr txBox="1"/>
          <p:nvPr/>
        </p:nvSpPr>
        <p:spPr>
          <a:xfrm>
            <a:off x="596903" y="2807901"/>
            <a:ext cx="6400797" cy="1234440"/>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charset="-122"/>
                <a:ea typeface="微软雅黑" panose="020B0503020204020204" charset="-122"/>
                <a:sym typeface="+mn-ea"/>
              </a:rPr>
              <a:t>重大民生政策落实审计查出</a:t>
            </a:r>
            <a:endParaRPr lang="zh-CN" altLang="en-US" sz="3600" b="1" dirty="0">
              <a:solidFill>
                <a:schemeClr val="bg1"/>
              </a:solidFill>
              <a:latin typeface="微软雅黑" panose="020B0503020204020204" charset="-122"/>
              <a:ea typeface="微软雅黑" panose="020B0503020204020204" charset="-122"/>
              <a:sym typeface="+mn-ea"/>
            </a:endParaRPr>
          </a:p>
          <a:p>
            <a:r>
              <a:rPr lang="zh-CN" altLang="en-US" sz="3600" b="1" dirty="0">
                <a:solidFill>
                  <a:schemeClr val="bg1"/>
                </a:solidFill>
                <a:latin typeface="微软雅黑" panose="020B0503020204020204" charset="-122"/>
                <a:ea typeface="微软雅黑" panose="020B0503020204020204" charset="-122"/>
                <a:sym typeface="+mn-ea"/>
              </a:rPr>
              <a:t>问题的整改情况</a:t>
            </a:r>
            <a:endParaRPr lang="zh-CN" altLang="zh-CN" sz="3600" b="1" dirty="0">
              <a:solidFill>
                <a:schemeClr val="bg1"/>
              </a:solidFill>
              <a:latin typeface="微软雅黑" panose="020B0503020204020204" charset="-122"/>
              <a:ea typeface="微软雅黑" panose="020B050302020402020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63500" y="1388657"/>
            <a:ext cx="9525000" cy="475615"/>
          </a:xfrm>
          <a:prstGeom prst="rect">
            <a:avLst/>
          </a:prstGeom>
        </p:spPr>
        <p:txBody>
          <a:bodyPr wrap="square">
            <a:spAutoFit/>
          </a:bodyPr>
          <a:lstStyle/>
          <a:p>
            <a:pPr indent="407035">
              <a:lnSpc>
                <a:spcPts val="3000"/>
              </a:lnSpc>
            </a:pPr>
            <a:r>
              <a:rPr lang="zh-CN" altLang="zh-CN"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sym typeface="+mn-ea"/>
              </a:rPr>
              <a:t>（一）</a:t>
            </a:r>
            <a:r>
              <a:rPr lang="zh-CN" altLang="en-US" sz="2400" b="1" kern="100" dirty="0">
                <a:solidFill>
                  <a:schemeClr val="bg1"/>
                </a:solidFill>
                <a:latin typeface="Times New Roman" panose="02020603050405020304" pitchFamily="18" charset="0"/>
                <a:ea typeface="方正楷体简体" panose="03000509000000000000" pitchFamily="2" charset="-122"/>
                <a:sym typeface="+mn-ea"/>
              </a:rPr>
              <a:t>社会福利和社会救助政策落实方面</a:t>
            </a:r>
            <a:endParaRPr lang="zh-CN" sz="2400" b="1" dirty="0">
              <a:solidFill>
                <a:schemeClr val="bg1"/>
              </a:solidFill>
              <a:latin typeface="方正楷体简体" panose="03000509000000000000" pitchFamily="2" charset="-122"/>
              <a:ea typeface="方正楷体简体" panose="03000509000000000000" pitchFamily="2" charset="-122"/>
            </a:endParaRPr>
          </a:p>
        </p:txBody>
      </p:sp>
      <p:sp>
        <p:nvSpPr>
          <p:cNvPr id="8" name="矩形 7"/>
          <p:cNvSpPr/>
          <p:nvPr/>
        </p:nvSpPr>
        <p:spPr>
          <a:xfrm>
            <a:off x="282575" y="2430145"/>
            <a:ext cx="10417701" cy="3989705"/>
          </a:xfrm>
          <a:prstGeom prst="rect">
            <a:avLst/>
          </a:prstGeom>
        </p:spPr>
        <p:txBody>
          <a:bodyPr wrap="square">
            <a:spAutoFit/>
          </a:bodyPr>
          <a:lstStyle/>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1. 符合条件人员未享受补贴问题。符合条件的5095名经济困难老年人已纳入保障范围，3115名残疾人已纳入重度护理补贴范围；对1689名参加基本医疗保险个人缴费部分未享受财政补贴给予退费处理。</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2. 部分养老机构未能发挥应有作用问题。3个市县合并、优化、改造敬老院、养老服务中心等机构设施44处，认真解决布局分散和入住率低问题。   </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3. 个别慈善救助机构弄虚作假问题。2个县收回违规资金38万元，专项用于慈善事业项目。</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4. 部分县（市、区）公墓建设推进缓慢问题。相关县（市、区）公墓建设用地手续等事项正积极有序推进。</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63500" y="1388657"/>
            <a:ext cx="9525000" cy="475615"/>
          </a:xfrm>
          <a:prstGeom prst="rect">
            <a:avLst/>
          </a:prstGeom>
        </p:spPr>
        <p:txBody>
          <a:bodyPr wrap="square">
            <a:spAutoFit/>
          </a:bodyPr>
          <a:lstStyle/>
          <a:p>
            <a:pPr indent="407035">
              <a:lnSpc>
                <a:spcPts val="3000"/>
              </a:lnSpc>
            </a:pPr>
            <a:r>
              <a:rPr lang="zh-CN" sz="2400" b="1" dirty="0">
                <a:solidFill>
                  <a:schemeClr val="bg1"/>
                </a:solidFill>
                <a:ea typeface="方正楷体简体" panose="03000509000000000000" pitchFamily="2" charset="-122"/>
                <a:sym typeface="+mn-ea"/>
              </a:rPr>
              <a:t>（二）医疗保险基金使用方面</a:t>
            </a:r>
            <a:endParaRPr lang="zh-CN" sz="2400" b="1" dirty="0">
              <a:solidFill>
                <a:schemeClr val="bg1"/>
              </a:solidFill>
              <a:ea typeface="方正楷体简体" panose="03000509000000000000" pitchFamily="2" charset="-122"/>
              <a:sym typeface="+mn-ea"/>
            </a:endParaRPr>
          </a:p>
        </p:txBody>
      </p:sp>
      <p:sp>
        <p:nvSpPr>
          <p:cNvPr id="8" name="矩形 7"/>
          <p:cNvSpPr/>
          <p:nvPr/>
        </p:nvSpPr>
        <p:spPr>
          <a:xfrm>
            <a:off x="282575" y="2430145"/>
            <a:ext cx="10417701" cy="2040255"/>
          </a:xfrm>
          <a:prstGeom prst="rect">
            <a:avLst/>
          </a:prstGeom>
        </p:spPr>
        <p:txBody>
          <a:bodyPr wrap="square">
            <a:spAutoFit/>
          </a:bodyPr>
          <a:lstStyle/>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1. 违规收费问题。多报销医保资金73.13万元，给予了追回，并罚款44.49万元；已退回或没收多收个人费用70.98万元。</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2. 不符合报销条件、骗保报销款4.73万元，已追回并立案。</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3. 困难群众未能享受优惠政策问题。已将179名困难群众纳入医保范围。</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63500" y="1388657"/>
            <a:ext cx="9525000" cy="475615"/>
          </a:xfrm>
          <a:prstGeom prst="rect">
            <a:avLst/>
          </a:prstGeom>
        </p:spPr>
        <p:txBody>
          <a:bodyPr wrap="square">
            <a:spAutoFit/>
          </a:bodyPr>
          <a:lstStyle/>
          <a:p>
            <a:pPr indent="407035">
              <a:lnSpc>
                <a:spcPts val="3000"/>
              </a:lnSpc>
            </a:pPr>
            <a:r>
              <a:rPr lang="zh-CN" sz="2400" b="1" dirty="0">
                <a:solidFill>
                  <a:schemeClr val="bg1"/>
                </a:solidFill>
                <a:ea typeface="方正楷体简体" panose="03000509000000000000" pitchFamily="2" charset="-122"/>
                <a:sym typeface="+mn-ea"/>
              </a:rPr>
              <a:t>（三）保障性安居工程方面</a:t>
            </a:r>
            <a:endParaRPr lang="zh-CN" sz="2400" b="1" dirty="0">
              <a:solidFill>
                <a:schemeClr val="bg1"/>
              </a:solidFill>
              <a:ea typeface="方正楷体简体" panose="03000509000000000000" pitchFamily="2" charset="-122"/>
              <a:sym typeface="+mn-ea"/>
            </a:endParaRPr>
          </a:p>
        </p:txBody>
      </p:sp>
      <p:sp>
        <p:nvSpPr>
          <p:cNvPr id="8" name="矩形 7"/>
          <p:cNvSpPr/>
          <p:nvPr/>
        </p:nvSpPr>
        <p:spPr>
          <a:xfrm>
            <a:off x="282575" y="2430145"/>
            <a:ext cx="10417701" cy="2040255"/>
          </a:xfrm>
          <a:prstGeom prst="rect">
            <a:avLst/>
          </a:prstGeom>
        </p:spPr>
        <p:txBody>
          <a:bodyPr wrap="square">
            <a:spAutoFit/>
          </a:bodyPr>
          <a:lstStyle/>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1. 专项资金滞留未拨付问题。已拨付至相关实施单位。</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2. 棚户区改造项目超出合同期未建成、未完成老旧小区改造开工任务问题。棚改建设项目、1214户老旧小区改造项目已全部完成。  </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3. 个别公共租赁住房挪作他用问题。2套公租房已腾空收回。</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63500" y="1388657"/>
            <a:ext cx="9525000" cy="475615"/>
          </a:xfrm>
          <a:prstGeom prst="rect">
            <a:avLst/>
          </a:prstGeom>
        </p:spPr>
        <p:txBody>
          <a:bodyPr wrap="square">
            <a:spAutoFit/>
          </a:bodyPr>
          <a:lstStyle/>
          <a:p>
            <a:pPr indent="407035">
              <a:lnSpc>
                <a:spcPts val="3000"/>
              </a:lnSpc>
            </a:pPr>
            <a:r>
              <a:rPr lang="zh-CN" sz="2400" b="1" dirty="0">
                <a:solidFill>
                  <a:schemeClr val="bg1"/>
                </a:solidFill>
                <a:ea typeface="方正楷体简体" panose="03000509000000000000" pitchFamily="2" charset="-122"/>
                <a:sym typeface="+mn-ea"/>
              </a:rPr>
              <a:t>（四）疫情防控财政资金、捐赠款物及政策落实方面</a:t>
            </a:r>
            <a:endParaRPr lang="zh-CN" sz="2400" b="1" dirty="0">
              <a:solidFill>
                <a:schemeClr val="bg1"/>
              </a:solidFill>
              <a:ea typeface="方正楷体简体" panose="03000509000000000000" pitchFamily="2" charset="-122"/>
              <a:sym typeface="+mn-ea"/>
            </a:endParaRPr>
          </a:p>
        </p:txBody>
      </p:sp>
      <p:sp>
        <p:nvSpPr>
          <p:cNvPr id="8" name="矩形 7"/>
          <p:cNvSpPr/>
          <p:nvPr/>
        </p:nvSpPr>
        <p:spPr>
          <a:xfrm>
            <a:off x="282575" y="2430145"/>
            <a:ext cx="10417701" cy="3502660"/>
          </a:xfrm>
          <a:prstGeom prst="rect">
            <a:avLst/>
          </a:prstGeom>
        </p:spPr>
        <p:txBody>
          <a:bodyPr wrap="square">
            <a:spAutoFit/>
          </a:bodyPr>
          <a:lstStyle/>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1. 政策宣传落实不到位问题。相关县（市、区）、功能区和市直部门单位及时拨付帮扶企业资金和应对疫情纾困专项资金等3990.44万元。</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2. 减免的养老保险费、税金等未及时返还问题。相关县区已退还多收企业的医疗保险和养老保险等保险费1171.25万元。</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3. 个别县对疫情防控防护用品采购监管不力问题。已收回防控工作经费50万元。</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4. 捐赠款物未及时登记入账、捐赠资金未及时上缴问题。红十字会和慈善总会等组织接受的捐赠款物4429.94万元已登记入账；已将捐赠资金475.22万元上划至省防疫指挥部。</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63500" y="1388657"/>
            <a:ext cx="9525000" cy="475615"/>
          </a:xfrm>
          <a:prstGeom prst="rect">
            <a:avLst/>
          </a:prstGeom>
        </p:spPr>
        <p:txBody>
          <a:bodyPr wrap="square">
            <a:spAutoFit/>
          </a:bodyPr>
          <a:lstStyle/>
          <a:p>
            <a:pPr indent="407035">
              <a:lnSpc>
                <a:spcPts val="3000"/>
              </a:lnSpc>
            </a:pPr>
            <a:r>
              <a:rPr lang="zh-CN" sz="2400" b="1" dirty="0">
                <a:solidFill>
                  <a:schemeClr val="bg1"/>
                </a:solidFill>
                <a:ea typeface="方正楷体简体" panose="03000509000000000000" pitchFamily="2" charset="-122"/>
                <a:sym typeface="+mn-ea"/>
              </a:rPr>
              <a:t>（五）精准扶贫政策落实方面</a:t>
            </a:r>
            <a:endParaRPr lang="zh-CN" sz="2400" b="1" dirty="0">
              <a:solidFill>
                <a:schemeClr val="bg1"/>
              </a:solidFill>
              <a:ea typeface="方正楷体简体" panose="03000509000000000000" pitchFamily="2" charset="-122"/>
              <a:sym typeface="+mn-ea"/>
            </a:endParaRPr>
          </a:p>
        </p:txBody>
      </p:sp>
      <p:sp>
        <p:nvSpPr>
          <p:cNvPr id="8" name="矩形 7"/>
          <p:cNvSpPr/>
          <p:nvPr/>
        </p:nvSpPr>
        <p:spPr>
          <a:xfrm>
            <a:off x="282575" y="2430145"/>
            <a:ext cx="10417701" cy="3502660"/>
          </a:xfrm>
          <a:prstGeom prst="rect">
            <a:avLst/>
          </a:prstGeom>
        </p:spPr>
        <p:txBody>
          <a:bodyPr wrap="square">
            <a:spAutoFit/>
          </a:bodyPr>
          <a:lstStyle/>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1. 教育、产业、健康扶贫政策措施未落实问题。符合条件的建档立卡贫困户学生教育资助255.69万元已补发；已将建档立卡贫困户纳入基本医疗保险保障范围；突发性贫困人口全部纳入了国家扶贫系统库。</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2. 扶贫资金闲置、使用不规范问题。闲置资金211.42万元已用于巩固提升扶贫项目成果；追回挪用资金20万元；注入企业存在风险的55万元已收回。</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3. 产业扶贫模式单一问题。相关县（市、区）积极建立市场前景好、见效收益快的产业扶贫模式。</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63500" y="1388657"/>
            <a:ext cx="9525000" cy="475615"/>
          </a:xfrm>
          <a:prstGeom prst="rect">
            <a:avLst/>
          </a:prstGeom>
        </p:spPr>
        <p:txBody>
          <a:bodyPr wrap="square">
            <a:spAutoFit/>
          </a:bodyPr>
          <a:lstStyle/>
          <a:p>
            <a:pPr indent="407035">
              <a:lnSpc>
                <a:spcPts val="3000"/>
              </a:lnSpc>
            </a:pPr>
            <a:r>
              <a:rPr lang="zh-CN" sz="2400" b="1" dirty="0">
                <a:solidFill>
                  <a:schemeClr val="bg1"/>
                </a:solidFill>
                <a:ea typeface="方正楷体简体" panose="03000509000000000000" pitchFamily="2" charset="-122"/>
                <a:sym typeface="+mn-ea"/>
              </a:rPr>
              <a:t>（六）乡村振兴政策落实方面</a:t>
            </a:r>
            <a:endParaRPr lang="zh-CN" sz="2400" b="1" dirty="0">
              <a:solidFill>
                <a:schemeClr val="bg1"/>
              </a:solidFill>
              <a:ea typeface="方正楷体简体" panose="03000509000000000000" pitchFamily="2" charset="-122"/>
              <a:sym typeface="+mn-ea"/>
            </a:endParaRPr>
          </a:p>
        </p:txBody>
      </p:sp>
      <p:sp>
        <p:nvSpPr>
          <p:cNvPr id="8" name="矩形 7"/>
          <p:cNvSpPr/>
          <p:nvPr/>
        </p:nvSpPr>
        <p:spPr>
          <a:xfrm>
            <a:off x="282575" y="2430145"/>
            <a:ext cx="10417701" cy="3989705"/>
          </a:xfrm>
          <a:prstGeom prst="rect">
            <a:avLst/>
          </a:prstGeom>
        </p:spPr>
        <p:txBody>
          <a:bodyPr wrap="square">
            <a:spAutoFit/>
          </a:bodyPr>
          <a:lstStyle/>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1. 涉农资金项目执行率低问题。相关县区项目资金按进度已拨付到位。</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2. 清洁取暖采暖设备使用效率偏低问题。加大宣传引导力度、出台奖补政策等，提升清洁取暖设施使用率。</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3. 高标准农田建设项目配套资金未到位，工程进展缓慢问题。已拨付配套资金3411.06万元，项目缺口资金已筹措安排到位；5个县区部分高标准农田建设项目已完成。</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4. 农村改厕奖补资金未到位问题。5个县区配套奖补资金5690.26万元已筹措或拨付到位。</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5. 乡道村道存在“重建设、轻养护”问题。涉及的1个县2020年将实施村道安防72.5公里；1个功能区对损毁的道路进行了重新改造。</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l="-12" r="-12"/>
          </a:stretch>
        </a:blipFill>
        <a:effectLst/>
      </p:bgPr>
    </p:bg>
    <p:spTree>
      <p:nvGrpSpPr>
        <p:cNvPr id="1" name=""/>
        <p:cNvGrpSpPr/>
        <p:nvPr/>
      </p:nvGrpSpPr>
      <p:grpSpPr>
        <a:xfrm>
          <a:off x="0" y="0"/>
          <a:ext cx="0" cy="0"/>
          <a:chOff x="0" y="0"/>
          <a:chExt cx="0" cy="0"/>
        </a:xfrm>
      </p:grpSpPr>
      <p:sp>
        <p:nvSpPr>
          <p:cNvPr id="9" name="TextBox 8"/>
          <p:cNvSpPr txBox="1"/>
          <p:nvPr/>
        </p:nvSpPr>
        <p:spPr>
          <a:xfrm>
            <a:off x="977900" y="712798"/>
            <a:ext cx="1732802" cy="1030154"/>
          </a:xfrm>
          <a:prstGeom prst="rect">
            <a:avLst/>
          </a:prstGeom>
        </p:spPr>
        <p:txBody>
          <a:bodyPr wrap="square" lIns="127000" tIns="63500" rIns="127000" bIns="63500" rtlCol="0" anchor="t">
            <a:spAutoFit/>
          </a:bodyPr>
          <a:lstStyle/>
          <a:p>
            <a:pPr algn="l" latinLnBrk="1">
              <a:lnSpc>
                <a:spcPct val="116000"/>
              </a:lnSpc>
            </a:pPr>
            <a:r>
              <a:rPr lang="en-US" sz="5400" b="1" spc="350" dirty="0">
                <a:solidFill>
                  <a:schemeClr val="bg1"/>
                </a:solidFill>
                <a:latin typeface="微软雅黑" panose="020B0503020204020204" charset="-122"/>
                <a:ea typeface="微软雅黑" panose="020B0503020204020204" charset="-122"/>
              </a:rPr>
              <a:t>目</a:t>
            </a:r>
            <a:r>
              <a:rPr lang="en-US" sz="5400" b="1" spc="350" dirty="0">
                <a:solidFill>
                  <a:srgbClr val="FFFFFF"/>
                </a:solidFill>
                <a:latin typeface="微软雅黑" panose="020B0503020204020204" charset="-122"/>
                <a:ea typeface="微软雅黑" panose="020B0503020204020204" charset="-122"/>
              </a:rPr>
              <a:t>录</a:t>
            </a:r>
            <a:endParaRPr lang="en-US" dirty="0"/>
          </a:p>
        </p:txBody>
      </p:sp>
      <p:grpSp>
        <p:nvGrpSpPr>
          <p:cNvPr id="30" name="组合 29"/>
          <p:cNvGrpSpPr/>
          <p:nvPr/>
        </p:nvGrpSpPr>
        <p:grpSpPr>
          <a:xfrm>
            <a:off x="2273300" y="2108200"/>
            <a:ext cx="3431282" cy="907011"/>
            <a:chOff x="1816100" y="1971250"/>
            <a:chExt cx="3431282" cy="907011"/>
          </a:xfrm>
        </p:grpSpPr>
        <p:sp>
          <p:nvSpPr>
            <p:cNvPr id="2" name="Freeform 1"/>
            <p:cNvSpPr/>
            <p:nvPr/>
          </p:nvSpPr>
          <p:spPr>
            <a:xfrm>
              <a:off x="1816100" y="1971250"/>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sp>
        <p:sp>
          <p:nvSpPr>
            <p:cNvPr id="3" name="TextBox 2"/>
            <p:cNvSpPr txBox="1"/>
            <p:nvPr/>
          </p:nvSpPr>
          <p:spPr>
            <a:xfrm>
              <a:off x="1837365" y="2040772"/>
              <a:ext cx="684113" cy="536873"/>
            </a:xfrm>
            <a:prstGeom prst="rect">
              <a:avLst/>
            </a:prstGeom>
          </p:spPr>
          <p:txBody>
            <a:bodyPr lIns="127000" tIns="63500" rIns="127000" bIns="63500" rtlCol="0" anchor="t">
              <a:spAutoFit/>
            </a:bodyPr>
            <a:lstStyle/>
            <a:p>
              <a:pPr algn="l" latinLnBrk="1">
                <a:lnSpc>
                  <a:spcPct val="116000"/>
                </a:lnSpc>
              </a:pPr>
              <a:r>
                <a:rPr lang="en-US" sz="2400" spc="350" dirty="0">
                  <a:solidFill>
                    <a:srgbClr val="FFFFFF"/>
                  </a:solidFill>
                  <a:latin typeface="Arial" panose="020B0604020202020204"/>
                  <a:ea typeface="Arial" panose="020B0604020202020204"/>
                </a:rPr>
                <a:t>01</a:t>
              </a:r>
              <a:endParaRPr lang="en-US" sz="1100" dirty="0"/>
            </a:p>
          </p:txBody>
        </p:sp>
        <p:sp>
          <p:nvSpPr>
            <p:cNvPr id="4" name="TextBox 3"/>
            <p:cNvSpPr txBox="1"/>
            <p:nvPr/>
          </p:nvSpPr>
          <p:spPr>
            <a:xfrm>
              <a:off x="2670518" y="2135946"/>
              <a:ext cx="2576864" cy="742315"/>
            </a:xfrm>
            <a:prstGeom prst="rect">
              <a:avLst/>
            </a:prstGeom>
          </p:spPr>
          <p:txBody>
            <a:bodyPr wrap="square" lIns="127000" tIns="63500" rIns="127000" bIns="63500" rtlCol="0" anchor="t">
              <a:spAutoFit/>
            </a:bodyPr>
            <a:lstStyle/>
            <a:p>
              <a:r>
                <a:rPr lang="zh-CN" altLang="zh-CN" sz="2000" b="1" dirty="0">
                  <a:solidFill>
                    <a:schemeClr val="bg1"/>
                  </a:solidFill>
                  <a:latin typeface="微软雅黑" panose="020B0503020204020204" charset="-122"/>
                  <a:ea typeface="微软雅黑" panose="020B0503020204020204" charset="-122"/>
                </a:rPr>
                <a:t>整改工作的部署推进情况</a:t>
              </a:r>
              <a:endParaRPr lang="zh-CN" altLang="zh-CN" sz="2000" b="1" dirty="0">
                <a:solidFill>
                  <a:schemeClr val="bg1"/>
                </a:solidFill>
                <a:latin typeface="微软雅黑" panose="020B0503020204020204" charset="-122"/>
                <a:ea typeface="微软雅黑" panose="020B0503020204020204" charset="-122"/>
              </a:endParaRPr>
            </a:p>
          </p:txBody>
        </p:sp>
      </p:grpSp>
      <p:grpSp>
        <p:nvGrpSpPr>
          <p:cNvPr id="28" name="组合 27"/>
          <p:cNvGrpSpPr/>
          <p:nvPr/>
        </p:nvGrpSpPr>
        <p:grpSpPr>
          <a:xfrm>
            <a:off x="2294255" y="3355969"/>
            <a:ext cx="4396053" cy="849977"/>
            <a:chOff x="5878246" y="2021721"/>
            <a:chExt cx="4396053" cy="849977"/>
          </a:xfrm>
        </p:grpSpPr>
        <p:sp>
          <p:nvSpPr>
            <p:cNvPr id="20" name="Freeform 1"/>
            <p:cNvSpPr/>
            <p:nvPr/>
          </p:nvSpPr>
          <p:spPr>
            <a:xfrm>
              <a:off x="5878246" y="2129364"/>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txBody>
            <a:bodyPr/>
            <a:lstStyle/>
            <a:p>
              <a:endParaRPr lang="zh-CN" altLang="en-US" dirty="0"/>
            </a:p>
          </p:txBody>
        </p:sp>
        <p:sp>
          <p:nvSpPr>
            <p:cNvPr id="17" name="TextBox 2"/>
            <p:cNvSpPr txBox="1"/>
            <p:nvPr/>
          </p:nvSpPr>
          <p:spPr>
            <a:xfrm>
              <a:off x="5890677" y="2021721"/>
              <a:ext cx="684113" cy="536873"/>
            </a:xfrm>
            <a:prstGeom prst="rect">
              <a:avLst/>
            </a:prstGeom>
          </p:spPr>
          <p:txBody>
            <a:bodyPr lIns="127000" tIns="63500" rIns="127000" bIns="63500" rtlCol="0" anchor="t">
              <a:spAutoFit/>
            </a:bodyPr>
            <a:lstStyle/>
            <a:p>
              <a:pPr algn="l" latinLnBrk="1">
                <a:lnSpc>
                  <a:spcPct val="116000"/>
                </a:lnSpc>
              </a:pPr>
              <a:r>
                <a:rPr lang="en-US" sz="2400" spc="350" dirty="0">
                  <a:solidFill>
                    <a:srgbClr val="FFFFFF"/>
                  </a:solidFill>
                  <a:latin typeface="Arial" panose="020B0604020202020204"/>
                  <a:ea typeface="Arial" panose="020B0604020202020204"/>
                </a:rPr>
                <a:t>02</a:t>
              </a:r>
              <a:endParaRPr lang="en-US" sz="1100" dirty="0"/>
            </a:p>
          </p:txBody>
        </p:sp>
        <p:sp>
          <p:nvSpPr>
            <p:cNvPr id="18" name="TextBox 3"/>
            <p:cNvSpPr txBox="1"/>
            <p:nvPr/>
          </p:nvSpPr>
          <p:spPr>
            <a:xfrm>
              <a:off x="6723830" y="2129383"/>
              <a:ext cx="3550469" cy="742315"/>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charset="-122"/>
                  <a:ea typeface="微软雅黑" panose="020B0503020204020204" charset="-122"/>
                </a:rPr>
                <a:t>财政预算管理审计查出</a:t>
              </a:r>
              <a:endParaRPr lang="zh-CN" altLang="en-US" sz="2000" b="1" dirty="0">
                <a:solidFill>
                  <a:schemeClr val="bg1"/>
                </a:solidFill>
                <a:latin typeface="微软雅黑" panose="020B0503020204020204" charset="-122"/>
                <a:ea typeface="微软雅黑" panose="020B0503020204020204" charset="-122"/>
              </a:endParaRPr>
            </a:p>
            <a:p>
              <a:r>
                <a:rPr lang="zh-CN" altLang="en-US" sz="2000" b="1" dirty="0">
                  <a:solidFill>
                    <a:schemeClr val="bg1"/>
                  </a:solidFill>
                  <a:latin typeface="微软雅黑" panose="020B0503020204020204" charset="-122"/>
                  <a:ea typeface="微软雅黑" panose="020B0503020204020204" charset="-122"/>
                </a:rPr>
                <a:t>问题的整改情况</a:t>
              </a:r>
              <a:endParaRPr lang="zh-CN" altLang="en-US" sz="2000" b="1" dirty="0">
                <a:solidFill>
                  <a:schemeClr val="bg1"/>
                </a:solidFill>
                <a:latin typeface="微软雅黑" panose="020B0503020204020204" charset="-122"/>
                <a:ea typeface="微软雅黑" panose="020B0503020204020204" charset="-122"/>
              </a:endParaRPr>
            </a:p>
          </p:txBody>
        </p:sp>
      </p:grpSp>
      <p:grpSp>
        <p:nvGrpSpPr>
          <p:cNvPr id="29" name="组合 28"/>
          <p:cNvGrpSpPr/>
          <p:nvPr/>
        </p:nvGrpSpPr>
        <p:grpSpPr>
          <a:xfrm>
            <a:off x="6031230" y="1384924"/>
            <a:ext cx="4267199" cy="742315"/>
            <a:chOff x="1816100" y="3029585"/>
            <a:chExt cx="4267199" cy="742315"/>
          </a:xfrm>
        </p:grpSpPr>
        <p:sp>
          <p:nvSpPr>
            <p:cNvPr id="22" name="Freeform 1"/>
            <p:cNvSpPr/>
            <p:nvPr/>
          </p:nvSpPr>
          <p:spPr>
            <a:xfrm>
              <a:off x="1816100" y="3029585"/>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sp>
        <p:sp>
          <p:nvSpPr>
            <p:cNvPr id="23" name="TextBox 2"/>
            <p:cNvSpPr txBox="1"/>
            <p:nvPr/>
          </p:nvSpPr>
          <p:spPr>
            <a:xfrm>
              <a:off x="1837365" y="3099107"/>
              <a:ext cx="684113" cy="536873"/>
            </a:xfrm>
            <a:prstGeom prst="rect">
              <a:avLst/>
            </a:prstGeom>
          </p:spPr>
          <p:txBody>
            <a:bodyPr lIns="127000" tIns="63500" rIns="127000" bIns="63500" rtlCol="0" anchor="t">
              <a:spAutoFit/>
            </a:bodyPr>
            <a:lstStyle/>
            <a:p>
              <a:pPr algn="l" latinLnBrk="1">
                <a:lnSpc>
                  <a:spcPct val="116000"/>
                </a:lnSpc>
              </a:pPr>
              <a:r>
                <a:rPr lang="en-US" sz="2400" spc="350" dirty="0">
                  <a:solidFill>
                    <a:srgbClr val="FFFFFF"/>
                  </a:solidFill>
                  <a:latin typeface="Arial" panose="020B0604020202020204"/>
                  <a:ea typeface="Arial" panose="020B0604020202020204"/>
                </a:rPr>
                <a:t>03</a:t>
              </a:r>
              <a:endParaRPr lang="en-US" sz="1100" dirty="0"/>
            </a:p>
          </p:txBody>
        </p:sp>
        <p:sp>
          <p:nvSpPr>
            <p:cNvPr id="24" name="TextBox 3"/>
            <p:cNvSpPr txBox="1"/>
            <p:nvPr/>
          </p:nvSpPr>
          <p:spPr>
            <a:xfrm>
              <a:off x="2670518" y="3029585"/>
              <a:ext cx="3412781" cy="742315"/>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charset="-122"/>
                  <a:ea typeface="微软雅黑" panose="020B0503020204020204" charset="-122"/>
                </a:rPr>
                <a:t>部门单位预算执行审计查出问题的整改情况</a:t>
              </a:r>
              <a:endParaRPr lang="zh-CN" altLang="en-US" sz="2000" b="1" dirty="0">
                <a:solidFill>
                  <a:schemeClr val="bg1"/>
                </a:solidFill>
                <a:latin typeface="微软雅黑" panose="020B0503020204020204" charset="-122"/>
                <a:ea typeface="微软雅黑" panose="020B0503020204020204" charset="-122"/>
              </a:endParaRPr>
            </a:p>
          </p:txBody>
        </p:sp>
      </p:grpSp>
      <p:grpSp>
        <p:nvGrpSpPr>
          <p:cNvPr id="27" name="组合 26"/>
          <p:cNvGrpSpPr/>
          <p:nvPr/>
        </p:nvGrpSpPr>
        <p:grpSpPr>
          <a:xfrm>
            <a:off x="6073569" y="2784129"/>
            <a:ext cx="4267834" cy="742315"/>
            <a:chOff x="5878246" y="2915513"/>
            <a:chExt cx="4267834" cy="742315"/>
          </a:xfrm>
        </p:grpSpPr>
        <p:sp>
          <p:nvSpPr>
            <p:cNvPr id="21" name="Freeform 1"/>
            <p:cNvSpPr/>
            <p:nvPr/>
          </p:nvSpPr>
          <p:spPr>
            <a:xfrm>
              <a:off x="5878246" y="2960063"/>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txBody>
            <a:bodyPr/>
            <a:lstStyle/>
            <a:p>
              <a:endParaRPr lang="zh-CN" altLang="en-US" dirty="0"/>
            </a:p>
          </p:txBody>
        </p:sp>
        <p:sp>
          <p:nvSpPr>
            <p:cNvPr id="25" name="TextBox 2"/>
            <p:cNvSpPr txBox="1"/>
            <p:nvPr/>
          </p:nvSpPr>
          <p:spPr>
            <a:xfrm>
              <a:off x="5890677" y="3029585"/>
              <a:ext cx="684113" cy="536873"/>
            </a:xfrm>
            <a:prstGeom prst="rect">
              <a:avLst/>
            </a:prstGeom>
          </p:spPr>
          <p:txBody>
            <a:bodyPr lIns="127000" tIns="63500" rIns="127000" bIns="63500" rtlCol="0" anchor="t">
              <a:spAutoFit/>
            </a:bodyPr>
            <a:lstStyle/>
            <a:p>
              <a:pPr algn="l" latinLnBrk="1">
                <a:lnSpc>
                  <a:spcPct val="116000"/>
                </a:lnSpc>
              </a:pPr>
              <a:r>
                <a:rPr lang="en-US" sz="2400" spc="350" dirty="0">
                  <a:solidFill>
                    <a:srgbClr val="FFFFFF"/>
                  </a:solidFill>
                  <a:latin typeface="Arial" panose="020B0604020202020204"/>
                  <a:ea typeface="Arial" panose="020B0604020202020204"/>
                </a:rPr>
                <a:t>04</a:t>
              </a:r>
              <a:endParaRPr lang="en-US" sz="1100" dirty="0"/>
            </a:p>
          </p:txBody>
        </p:sp>
        <p:sp>
          <p:nvSpPr>
            <p:cNvPr id="26" name="TextBox 3"/>
            <p:cNvSpPr txBox="1"/>
            <p:nvPr/>
          </p:nvSpPr>
          <p:spPr>
            <a:xfrm>
              <a:off x="6724465" y="2915513"/>
              <a:ext cx="3421615" cy="742315"/>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charset="-122"/>
                  <a:ea typeface="微软雅黑" panose="020B0503020204020204" charset="-122"/>
                </a:rPr>
                <a:t>重大民生政策落实审计查出问题的整改情况</a:t>
              </a:r>
              <a:endParaRPr lang="zh-CN" altLang="en-US" sz="2000" b="1" dirty="0">
                <a:solidFill>
                  <a:schemeClr val="bg1"/>
                </a:solidFill>
                <a:latin typeface="微软雅黑" panose="020B0503020204020204" charset="-122"/>
                <a:ea typeface="微软雅黑" panose="020B0503020204020204" charset="-122"/>
              </a:endParaRPr>
            </a:p>
          </p:txBody>
        </p:sp>
      </p:grpSp>
      <p:grpSp>
        <p:nvGrpSpPr>
          <p:cNvPr id="31" name="组合 30"/>
          <p:cNvGrpSpPr/>
          <p:nvPr/>
        </p:nvGrpSpPr>
        <p:grpSpPr>
          <a:xfrm>
            <a:off x="6107430" y="4206029"/>
            <a:ext cx="4157345" cy="675999"/>
            <a:chOff x="5878246" y="2959980"/>
            <a:chExt cx="4157345" cy="675999"/>
          </a:xfrm>
        </p:grpSpPr>
        <p:sp>
          <p:nvSpPr>
            <p:cNvPr id="32" name="Freeform 1"/>
            <p:cNvSpPr/>
            <p:nvPr/>
          </p:nvSpPr>
          <p:spPr>
            <a:xfrm>
              <a:off x="5878246" y="2960063"/>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txBody>
            <a:bodyPr/>
            <a:lstStyle/>
            <a:p>
              <a:endParaRPr lang="zh-CN" altLang="en-US" dirty="0"/>
            </a:p>
          </p:txBody>
        </p:sp>
        <p:sp>
          <p:nvSpPr>
            <p:cNvPr id="33" name="TextBox 2"/>
            <p:cNvSpPr txBox="1"/>
            <p:nvPr/>
          </p:nvSpPr>
          <p:spPr>
            <a:xfrm>
              <a:off x="5890677" y="3029585"/>
              <a:ext cx="684113" cy="536873"/>
            </a:xfrm>
            <a:prstGeom prst="rect">
              <a:avLst/>
            </a:prstGeom>
          </p:spPr>
          <p:txBody>
            <a:bodyPr lIns="127000" tIns="63500" rIns="127000" bIns="63500" rtlCol="0" anchor="t">
              <a:spAutoFit/>
            </a:bodyPr>
            <a:lstStyle/>
            <a:p>
              <a:pPr algn="l" latinLnBrk="1">
                <a:lnSpc>
                  <a:spcPct val="116000"/>
                </a:lnSpc>
              </a:pPr>
              <a:r>
                <a:rPr lang="en-US" sz="2400" spc="350" dirty="0">
                  <a:solidFill>
                    <a:srgbClr val="FFFFFF"/>
                  </a:solidFill>
                  <a:latin typeface="Arial" panose="020B0604020202020204"/>
                  <a:ea typeface="Arial" panose="020B0604020202020204"/>
                </a:rPr>
                <a:t>05</a:t>
              </a:r>
              <a:endParaRPr lang="en-US" sz="1100" dirty="0"/>
            </a:p>
          </p:txBody>
        </p:sp>
        <p:sp>
          <p:nvSpPr>
            <p:cNvPr id="34" name="TextBox 3"/>
            <p:cNvSpPr txBox="1"/>
            <p:nvPr/>
          </p:nvSpPr>
          <p:spPr>
            <a:xfrm>
              <a:off x="6690175" y="2959980"/>
              <a:ext cx="3345416" cy="434340"/>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charset="-122"/>
                  <a:ea typeface="微软雅黑" panose="020B0503020204020204" charset="-122"/>
                </a:rPr>
                <a:t>下一步打算</a:t>
              </a:r>
              <a:endParaRPr lang="zh-CN" altLang="en-US" sz="20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63500" y="1388657"/>
            <a:ext cx="9525000" cy="475615"/>
          </a:xfrm>
          <a:prstGeom prst="rect">
            <a:avLst/>
          </a:prstGeom>
        </p:spPr>
        <p:txBody>
          <a:bodyPr wrap="square">
            <a:spAutoFit/>
          </a:bodyPr>
          <a:lstStyle/>
          <a:p>
            <a:pPr indent="407035">
              <a:lnSpc>
                <a:spcPts val="3000"/>
              </a:lnSpc>
            </a:pPr>
            <a:r>
              <a:rPr lang="zh-CN" sz="2400" b="1" dirty="0">
                <a:solidFill>
                  <a:schemeClr val="bg1"/>
                </a:solidFill>
                <a:ea typeface="方正楷体简体" panose="03000509000000000000" pitchFamily="2" charset="-122"/>
                <a:sym typeface="+mn-ea"/>
              </a:rPr>
              <a:t>（七）优化营商环境政策落实方面</a:t>
            </a:r>
            <a:endParaRPr lang="zh-CN" sz="2400" b="1" dirty="0">
              <a:solidFill>
                <a:schemeClr val="bg1"/>
              </a:solidFill>
              <a:ea typeface="方正楷体简体" panose="03000509000000000000" pitchFamily="2" charset="-122"/>
              <a:sym typeface="+mn-ea"/>
            </a:endParaRPr>
          </a:p>
        </p:txBody>
      </p:sp>
      <p:sp>
        <p:nvSpPr>
          <p:cNvPr id="8" name="矩形 7"/>
          <p:cNvSpPr/>
          <p:nvPr/>
        </p:nvSpPr>
        <p:spPr>
          <a:xfrm>
            <a:off x="286385" y="2008505"/>
            <a:ext cx="10984230" cy="4477385"/>
          </a:xfrm>
          <a:prstGeom prst="rect">
            <a:avLst/>
          </a:prstGeom>
        </p:spPr>
        <p:txBody>
          <a:bodyPr wrap="square">
            <a:spAutoFit/>
          </a:bodyPr>
          <a:lstStyle/>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1. 不动产登记大厅标准化、规范化建设需提升问题。涉及的市区为民服务中心完成了政务服务无差别“一窗受理”等改革。</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2. 帮办代办效果不明显问题。市县两级为民服务中心均建立了帮办代办队伍，设立了帮办代办窗口，市县帮办代办人员达到13800名。</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3. 审批管理系统整合不到位、工程建设项目审批管理平台未与管线系统平台互联互通问题。相关系统实现了部门数据的互联互通、数据共享，进行了有效整合和对接。</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4. 应减免未减免小微企业不动产登记费问题。7个县（市、区）156家小微企业不动产登记费用14万元已减免。</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5. 未按规定免征残疾人就业保障金问题。2个县区已按规定减免残疾人就业保障金0.54万元。</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63500" y="1388657"/>
            <a:ext cx="9525000" cy="475615"/>
          </a:xfrm>
          <a:prstGeom prst="rect">
            <a:avLst/>
          </a:prstGeom>
        </p:spPr>
        <p:txBody>
          <a:bodyPr wrap="square">
            <a:spAutoFit/>
          </a:bodyPr>
          <a:lstStyle/>
          <a:p>
            <a:pPr indent="407035">
              <a:lnSpc>
                <a:spcPts val="3000"/>
              </a:lnSpc>
            </a:pPr>
            <a:r>
              <a:rPr lang="zh-CN" sz="2400" b="1" dirty="0">
                <a:solidFill>
                  <a:schemeClr val="bg1"/>
                </a:solidFill>
                <a:ea typeface="方正楷体简体" panose="03000509000000000000" pitchFamily="2" charset="-122"/>
                <a:sym typeface="+mn-ea"/>
              </a:rPr>
              <a:t>（八）公共投资项目方面</a:t>
            </a:r>
            <a:endParaRPr lang="zh-CN" sz="2400" b="1" dirty="0">
              <a:solidFill>
                <a:schemeClr val="bg1"/>
              </a:solidFill>
              <a:ea typeface="方正楷体简体" panose="03000509000000000000" pitchFamily="2" charset="-122"/>
              <a:sym typeface="+mn-ea"/>
            </a:endParaRPr>
          </a:p>
        </p:txBody>
      </p:sp>
      <p:sp>
        <p:nvSpPr>
          <p:cNvPr id="8" name="矩形 7"/>
          <p:cNvSpPr/>
          <p:nvPr/>
        </p:nvSpPr>
        <p:spPr>
          <a:xfrm>
            <a:off x="282575" y="2430145"/>
            <a:ext cx="10417701" cy="2527935"/>
          </a:xfrm>
          <a:prstGeom prst="rect">
            <a:avLst/>
          </a:prstGeom>
        </p:spPr>
        <p:txBody>
          <a:bodyPr wrap="square">
            <a:spAutoFit/>
          </a:bodyPr>
          <a:lstStyle/>
          <a:p>
            <a:pPr indent="408305" algn="just">
              <a:lnSpc>
                <a:spcPts val="38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一是32个实施审计监督的项目，核减工程造价36389万元，相关部门单位均已明确将严格按照审定的工程结算值据实结算。二是超概算、超合同价10%以上问题因未包含借款利息、建设期间材料价格上涨、工程量变更及清单漏项等因素，涉及的10个单位已明确今后将及时办理概算调整、工程变更等相关手续。三是未经政府采购、未进行政府评审问题，涉及的2个单位明确将严格执行相关规定，并杜绝此类问题再次发生。</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000"/>
              </a:lnSpc>
            </a:pPr>
            <a:r>
              <a:rPr lang="en-US" sz="4400" b="1" spc="600" dirty="0">
                <a:solidFill>
                  <a:srgbClr val="FFFFFF"/>
                </a:solidFill>
                <a:latin typeface="微软雅黑" panose="020B0503020204020204" charset="-122"/>
                <a:ea typeface="微软雅黑" panose="020B0503020204020204" charset="-122"/>
              </a:rPr>
              <a:t>05</a:t>
            </a:r>
            <a:endParaRPr lang="en-US" sz="1100" spc="600" dirty="0"/>
          </a:p>
        </p:txBody>
      </p:sp>
      <p:sp>
        <p:nvSpPr>
          <p:cNvPr id="3" name="TextBox 2"/>
          <p:cNvSpPr txBox="1"/>
          <p:nvPr/>
        </p:nvSpPr>
        <p:spPr>
          <a:xfrm>
            <a:off x="633099" y="2798376"/>
            <a:ext cx="5562596" cy="680720"/>
          </a:xfrm>
          <a:prstGeom prst="rect">
            <a:avLst/>
          </a:prstGeom>
        </p:spPr>
        <p:txBody>
          <a:bodyPr wrap="square" lIns="127000" tIns="63500" rIns="127000" bIns="63500" rtlCol="0" anchor="t">
            <a:spAutoFit/>
          </a:bodyPr>
          <a:lstStyle/>
          <a:p>
            <a:r>
              <a:rPr lang="en-US" altLang="zh-CN" sz="3600" b="1" dirty="0">
                <a:solidFill>
                  <a:schemeClr val="bg1"/>
                </a:solidFill>
                <a:latin typeface="微软雅黑" panose="020B0503020204020204" charset="-122"/>
                <a:ea typeface="微软雅黑" panose="020B0503020204020204" charset="-122"/>
                <a:sym typeface="+mn-ea"/>
              </a:rPr>
              <a:t>    </a:t>
            </a:r>
            <a:r>
              <a:rPr lang="zh-CN" altLang="en-US" sz="3600" b="1" dirty="0">
                <a:solidFill>
                  <a:schemeClr val="bg1"/>
                </a:solidFill>
                <a:latin typeface="微软雅黑" panose="020B0503020204020204" charset="-122"/>
                <a:ea typeface="微软雅黑" panose="020B0503020204020204" charset="-122"/>
                <a:sym typeface="+mn-ea"/>
              </a:rPr>
              <a:t>下一步打算</a:t>
            </a:r>
            <a:endParaRPr lang="zh-CN" altLang="zh-CN" sz="3600" b="1" dirty="0">
              <a:solidFill>
                <a:schemeClr val="bg1"/>
              </a:solidFill>
              <a:latin typeface="微软雅黑" panose="020B0503020204020204" charset="-122"/>
              <a:ea typeface="微软雅黑" panose="020B050302020402020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 name="矩形 1"/>
          <p:cNvSpPr/>
          <p:nvPr/>
        </p:nvSpPr>
        <p:spPr>
          <a:xfrm>
            <a:off x="368300" y="1270000"/>
            <a:ext cx="10667997" cy="4579620"/>
          </a:xfrm>
          <a:prstGeom prst="rect">
            <a:avLst/>
          </a:prstGeom>
        </p:spPr>
        <p:txBody>
          <a:bodyPr wrap="square">
            <a:spAutoFit/>
          </a:bodyPr>
          <a:lstStyle/>
          <a:p>
            <a:pPr indent="457200" algn="just">
              <a:lnSpc>
                <a:spcPts val="3500"/>
              </a:lnSpc>
              <a:spcAft>
                <a:spcPts val="0"/>
              </a:spcAft>
            </a:pPr>
            <a:r>
              <a:rPr sz="2400" b="1" kern="100" dirty="0">
                <a:latin typeface="Times New Roman" panose="02020603050405020304" pitchFamily="18" charset="0"/>
                <a:ea typeface="方正仿宋简体" panose="02010601030101010101" pitchFamily="2" charset="-122"/>
              </a:rPr>
              <a:t>总体上看，审计整改全面完成并取得明显成效，但整改迟缓和整改质量不高的问题还没有得到彻底解决，审计整改的体制机制还需要继续巩固完善。下一步，我们将认真落实市人大常委会决议，督促指导有关部门单位巩固整改成果，深化整改。一是进一步推进深化改革和完善制度。坚持整改一个问题、完善一项制度，把制度建设落实到整改全过程。推动同类问题改到位、不反弹，更好发挥审计“治已病、防未病”作用。二是加强对审计查出问题整改工作的领导，每年召开政府常务会议或专题会议，安排部署整改工作，落实被审计单位、主管部门和审计机关的相关责任，推进整改落实，推动审计查出问题如期整改。三是加大审计结果和整改结果向社会公开力度，充分发挥社会舆论监督作用，以公开促进整改落实。</a:t>
            </a:r>
            <a:endParaRPr sz="2400" b="1" kern="100" dirty="0">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 name="矩形 1"/>
          <p:cNvSpPr/>
          <p:nvPr/>
        </p:nvSpPr>
        <p:spPr>
          <a:xfrm>
            <a:off x="264160" y="1858645"/>
            <a:ext cx="10667997" cy="2784475"/>
          </a:xfrm>
          <a:prstGeom prst="rect">
            <a:avLst/>
          </a:prstGeom>
        </p:spPr>
        <p:txBody>
          <a:bodyPr wrap="square">
            <a:spAutoFit/>
          </a:bodyPr>
          <a:lstStyle/>
          <a:p>
            <a:pPr indent="457200" algn="just">
              <a:lnSpc>
                <a:spcPts val="3500"/>
              </a:lnSpc>
              <a:spcAft>
                <a:spcPts val="0"/>
              </a:spcAft>
            </a:pPr>
            <a:r>
              <a:rPr sz="2400" b="1" kern="100" dirty="0">
                <a:latin typeface="Times New Roman" panose="02020603050405020304" pitchFamily="18" charset="0"/>
                <a:ea typeface="方正仿宋简体" panose="02010601030101010101" pitchFamily="2" charset="-122"/>
              </a:rPr>
              <a:t>我们一定深入学习贯彻落实习近平总书记对审计工作重要指示批示精神，贯彻落实好党的十九届五中全会精神，把深化审计结论落实及强化结果运用作为一项政治任务来抓。在市委、市政府领导下，更加自觉地接受市人大的监督和指导，以更高的标准、更实的举措、更严的作风，充分发挥审计在党和国家监督体系中的重要作用，为全市实现“十四五”规划良好开局，为新时代现代化建设做出积极贡献。</a:t>
            </a:r>
            <a:endParaRPr sz="2400" b="1" kern="100" dirty="0">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l="-37" r="-37"/>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4100" y="1968500"/>
            <a:ext cx="6910639" cy="2552696"/>
          </a:xfrm>
          <a:prstGeom prst="rect">
            <a:avLst/>
          </a:prstGeom>
        </p:spPr>
      </p:pic>
      <p:sp>
        <p:nvSpPr>
          <p:cNvPr id="3" name="Freeform 2"/>
          <p:cNvSpPr/>
          <p:nvPr/>
        </p:nvSpPr>
        <p:spPr>
          <a:xfrm>
            <a:off x="2629812" y="2189300"/>
            <a:ext cx="6296309" cy="2120903"/>
          </a:xfrm>
          <a:custGeom>
            <a:avLst/>
            <a:gdLst/>
            <a:ahLst/>
            <a:cxnLst/>
            <a:rect l="l" t="t" r="r" b="b"/>
            <a:pathLst>
              <a:path w="6296309" h="2120903">
                <a:moveTo>
                  <a:pt x="0" y="0"/>
                </a:moveTo>
                <a:lnTo>
                  <a:pt x="6296310" y="0"/>
                </a:lnTo>
                <a:lnTo>
                  <a:pt x="6296310" y="2120902"/>
                </a:lnTo>
                <a:lnTo>
                  <a:pt x="0" y="2120902"/>
                </a:lnTo>
                <a:lnTo>
                  <a:pt x="0" y="0"/>
                </a:lnTo>
                <a:close/>
              </a:path>
            </a:pathLst>
          </a:custGeom>
          <a:solidFill>
            <a:srgbClr val="FFFFFF">
              <a:alpha val="0"/>
            </a:srgbClr>
          </a:solidFill>
          <a:ln w="19050">
            <a:solidFill>
              <a:srgbClr val="FFFFFF">
                <a:alpha val="54901"/>
              </a:srgbClr>
            </a:solidFill>
            <a:prstDash val="solid"/>
            <a:miter/>
          </a:ln>
        </p:spPr>
      </p:sp>
      <p:sp>
        <p:nvSpPr>
          <p:cNvPr id="4" name="TextBox 3"/>
          <p:cNvSpPr txBox="1"/>
          <p:nvPr/>
        </p:nvSpPr>
        <p:spPr>
          <a:xfrm>
            <a:off x="4127599" y="2779880"/>
            <a:ext cx="3479701" cy="929935"/>
          </a:xfrm>
          <a:prstGeom prst="rect">
            <a:avLst/>
          </a:prstGeom>
        </p:spPr>
        <p:txBody>
          <a:bodyPr lIns="127000" tIns="63500" rIns="127000" bIns="63500" rtlCol="0" anchor="t">
            <a:spAutoFit/>
          </a:bodyPr>
          <a:lstStyle/>
          <a:p>
            <a:pPr algn="ctr" latinLnBrk="1">
              <a:lnSpc>
                <a:spcPct val="116000"/>
              </a:lnSpc>
            </a:pPr>
            <a:r>
              <a:rPr lang="zh-CN" altLang="en-US" sz="4800" b="1" dirty="0">
                <a:solidFill>
                  <a:srgbClr val="FFFFFF"/>
                </a:solidFill>
                <a:latin typeface="微软雅黑" panose="020B0503020204020204" charset="-122"/>
                <a:ea typeface="微软雅黑" panose="020B0503020204020204" charset="-122"/>
              </a:rPr>
              <a:t>谢谢！</a:t>
            </a:r>
            <a:endParaRPr lang="en-US" sz="110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l="-12" r="-12"/>
          </a:stretch>
        </a:blipFill>
        <a:effectLst/>
      </p:bgPr>
    </p:bg>
    <p:spTree>
      <p:nvGrpSpPr>
        <p:cNvPr id="1" name=""/>
        <p:cNvGrpSpPr/>
        <p:nvPr/>
      </p:nvGrpSpPr>
      <p:grpSpPr>
        <a:xfrm>
          <a:off x="0" y="0"/>
          <a:ext cx="0" cy="0"/>
          <a:chOff x="0" y="0"/>
          <a:chExt cx="0" cy="0"/>
        </a:xfrm>
      </p:grpSpPr>
      <p:sp>
        <p:nvSpPr>
          <p:cNvPr id="2" name="TextBox 1"/>
          <p:cNvSpPr txBox="1"/>
          <p:nvPr/>
        </p:nvSpPr>
        <p:spPr>
          <a:xfrm>
            <a:off x="1471178" y="1826457"/>
            <a:ext cx="3000177" cy="863185"/>
          </a:xfrm>
          <a:prstGeom prst="rect">
            <a:avLst/>
          </a:prstGeom>
        </p:spPr>
        <p:txBody>
          <a:bodyPr lIns="127000" tIns="63500" rIns="127000" bIns="63500" rtlCol="0" anchor="t">
            <a:spAutoFit/>
          </a:bodyPr>
          <a:lstStyle/>
          <a:p>
            <a:pPr algn="l" latinLnBrk="1">
              <a:lnSpc>
                <a:spcPct val="116000"/>
              </a:lnSpc>
            </a:pPr>
            <a:r>
              <a:rPr lang="en-US" sz="4400" b="1" spc="600" dirty="0">
                <a:solidFill>
                  <a:srgbClr val="FFFFFF"/>
                </a:solidFill>
                <a:latin typeface="微软雅黑" panose="020B0503020204020204" charset="-122"/>
                <a:ea typeface="微软雅黑" panose="020B0503020204020204" charset="-122"/>
              </a:rPr>
              <a:t>01</a:t>
            </a:r>
            <a:endParaRPr lang="en-US" sz="1100" spc="600" dirty="0"/>
          </a:p>
        </p:txBody>
      </p:sp>
      <p:sp>
        <p:nvSpPr>
          <p:cNvPr id="3" name="TextBox 2"/>
          <p:cNvSpPr txBox="1"/>
          <p:nvPr/>
        </p:nvSpPr>
        <p:spPr>
          <a:xfrm>
            <a:off x="1435100" y="2807970"/>
            <a:ext cx="3418205" cy="1946275"/>
          </a:xfrm>
          <a:prstGeom prst="rect">
            <a:avLst/>
          </a:prstGeom>
        </p:spPr>
        <p:txBody>
          <a:bodyPr wrap="square" lIns="127000" tIns="63500" rIns="127000" bIns="63500" rtlCol="0" anchor="t">
            <a:spAutoFit/>
          </a:bodyPr>
          <a:lstStyle/>
          <a:p>
            <a:pPr latinLnBrk="1">
              <a:lnSpc>
                <a:spcPct val="116000"/>
              </a:lnSpc>
            </a:pPr>
            <a:r>
              <a:rPr lang="zh-CN" altLang="zh-CN" sz="3400" b="1" dirty="0">
                <a:solidFill>
                  <a:schemeClr val="bg1"/>
                </a:solidFill>
                <a:latin typeface="微软雅黑" panose="020B0503020204020204" charset="-122"/>
                <a:ea typeface="微软雅黑" panose="020B0503020204020204" charset="-122"/>
                <a:sym typeface="+mn-ea"/>
              </a:rPr>
              <a:t>整改工作的部署推进情况</a:t>
            </a:r>
            <a:endParaRPr lang="zh-CN" altLang="zh-CN" sz="3400" b="1" dirty="0">
              <a:solidFill>
                <a:schemeClr val="bg1"/>
              </a:solidFill>
              <a:latin typeface="微软雅黑" panose="020B0503020204020204" charset="-122"/>
              <a:ea typeface="微软雅黑" panose="020B0503020204020204" charset="-122"/>
            </a:endParaRPr>
          </a:p>
          <a:p>
            <a:pPr latinLnBrk="1">
              <a:lnSpc>
                <a:spcPct val="116000"/>
              </a:lnSpc>
            </a:pPr>
            <a:endParaRPr lang="zh-CN" altLang="zh-CN" sz="3400" dirty="0">
              <a:solidFill>
                <a:schemeClr val="bg1"/>
              </a:solidFill>
              <a:latin typeface="微软雅黑" panose="020B0503020204020204" charset="-122"/>
              <a:ea typeface="微软雅黑" panose="020B0503020204020204" charset="-122"/>
            </a:endParaRPr>
          </a:p>
        </p:txBody>
      </p:sp>
      <p:sp>
        <p:nvSpPr>
          <p:cNvPr id="4" name="Freeform 3"/>
          <p:cNvSpPr/>
          <p:nvPr/>
        </p:nvSpPr>
        <p:spPr>
          <a:xfrm>
            <a:off x="1291621" y="1929921"/>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tx2">
                <a:lumMod val="20000"/>
                <a:lumOff val="80000"/>
                <a:alpha val="20000"/>
              </a:schemeClr>
            </a:gs>
            <a:gs pos="93000">
              <a:schemeClr val="accent1">
                <a:lumMod val="15000"/>
                <a:lumOff val="85000"/>
                <a:alpha val="90000"/>
              </a:schemeClr>
            </a:gs>
            <a:gs pos="26000">
              <a:schemeClr val="accent1">
                <a:lumMod val="0"/>
                <a:lumOff val="100000"/>
              </a:schemeClr>
            </a:gs>
          </a:gsLst>
          <a:lin ang="27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0" name="矩形 19"/>
          <p:cNvSpPr/>
          <p:nvPr/>
        </p:nvSpPr>
        <p:spPr>
          <a:xfrm>
            <a:off x="358432" y="1790700"/>
            <a:ext cx="10687472" cy="3681730"/>
          </a:xfrm>
          <a:prstGeom prst="rect">
            <a:avLst/>
          </a:prstGeom>
        </p:spPr>
        <p:txBody>
          <a:bodyPr wrap="square">
            <a:spAutoFit/>
          </a:bodyPr>
          <a:lstStyle/>
          <a:p>
            <a:pPr indent="408305" algn="just">
              <a:lnSpc>
                <a:spcPts val="4000"/>
              </a:lnSpc>
              <a:spcAft>
                <a:spcPts val="0"/>
              </a:spcAft>
            </a:pPr>
            <a:r>
              <a:rPr lang="en-US"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 </a:t>
            </a:r>
            <a:r>
              <a:rPr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6月29日，市十七届人大常委会第三十三次会议听取并审议了《济宁市人民政府关于2019年度市级预算执行和其他财政收支的审计工作报告》，要求强化审计查出问题整改。市政府高度重视，8月12日召开了全市审计查出问题整改工作会议， 8月16日市政府第71次常务会议专门部署整改工作。8月17日，市政府办公室印发了《2019年度市级预算执行及其他审计事项查出问题整改工作方案》（济政办字〔2020〕45号），制定了整改时间表、路线图和整改标准、整改方向，明确了整改牵头单位和责任主体，推动整改工作有序快速开展。</a:t>
            </a:r>
            <a:endParaRPr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tx2">
                <a:lumMod val="20000"/>
                <a:lumOff val="80000"/>
                <a:alpha val="20000"/>
              </a:schemeClr>
            </a:gs>
            <a:gs pos="93000">
              <a:schemeClr val="accent1">
                <a:lumMod val="15000"/>
                <a:lumOff val="85000"/>
                <a:alpha val="90000"/>
              </a:schemeClr>
            </a:gs>
            <a:gs pos="26000">
              <a:schemeClr val="accent1">
                <a:lumMod val="0"/>
                <a:lumOff val="100000"/>
              </a:schemeClr>
            </a:gs>
          </a:gsLst>
          <a:lin ang="27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0" name="矩形 19"/>
          <p:cNvSpPr/>
          <p:nvPr/>
        </p:nvSpPr>
        <p:spPr>
          <a:xfrm>
            <a:off x="420662" y="1752600"/>
            <a:ext cx="10687472" cy="4194810"/>
          </a:xfrm>
          <a:prstGeom prst="rect">
            <a:avLst/>
          </a:prstGeom>
        </p:spPr>
        <p:txBody>
          <a:bodyPr wrap="square">
            <a:spAutoFit/>
          </a:bodyPr>
          <a:lstStyle/>
          <a:p>
            <a:pPr indent="408305" algn="just">
              <a:lnSpc>
                <a:spcPts val="4000"/>
              </a:lnSpc>
              <a:spcAft>
                <a:spcPts val="0"/>
              </a:spcAft>
            </a:pPr>
            <a:r>
              <a:rPr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sym typeface="+mn-ea"/>
              </a:rPr>
              <a:t>8月下旬以来，市审计局对整改情况进行全面调度，起草了审计整改报告初稿，书面征求了市财政局、市农业农村局等部门的意见</a:t>
            </a:r>
            <a:r>
              <a:rPr lang="zh-CN"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sym typeface="+mn-ea"/>
              </a:rPr>
              <a:t>。</a:t>
            </a:r>
            <a:r>
              <a:rPr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市人大财经委分别于11月10日、27日调度了整改工作情况，按照市人大财经委的意见，作了进一步修改完善，形成了《审计整改报告（草案）》。12月22日，市政府第82次常务会议审议了该报告（草案），市财政局、市农业农村局等部门对报告发表意见，林红玉市长提出明确整改时限，要求相关县市区采取超常规举措，务必于12月25日前全部整改到位。市政府对相关县市区连夜下发了紧急整改通知。有关县市区闻令而动，加速整改。</a:t>
            </a:r>
            <a:endParaRPr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tx2">
                <a:lumMod val="20000"/>
                <a:lumOff val="80000"/>
                <a:alpha val="20000"/>
              </a:schemeClr>
            </a:gs>
            <a:gs pos="93000">
              <a:schemeClr val="accent1">
                <a:lumMod val="15000"/>
                <a:lumOff val="85000"/>
                <a:alpha val="90000"/>
              </a:schemeClr>
            </a:gs>
            <a:gs pos="26000">
              <a:schemeClr val="accent1">
                <a:lumMod val="0"/>
                <a:lumOff val="100000"/>
              </a:schemeClr>
            </a:gs>
          </a:gsLst>
          <a:lin ang="27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0" name="矩形 19"/>
          <p:cNvSpPr/>
          <p:nvPr/>
        </p:nvSpPr>
        <p:spPr>
          <a:xfrm>
            <a:off x="420662" y="1752600"/>
            <a:ext cx="10687472" cy="4194810"/>
          </a:xfrm>
          <a:prstGeom prst="rect">
            <a:avLst/>
          </a:prstGeom>
        </p:spPr>
        <p:txBody>
          <a:bodyPr wrap="square">
            <a:spAutoFit/>
          </a:bodyPr>
          <a:lstStyle/>
          <a:p>
            <a:pPr indent="408305" algn="just">
              <a:lnSpc>
                <a:spcPts val="4000"/>
              </a:lnSpc>
              <a:spcAft>
                <a:spcPts val="0"/>
              </a:spcAft>
            </a:pPr>
            <a:r>
              <a:rPr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截至12月26日，审计工作报告反映的55项问题，其中市级财政和部门预算18项问题、公共投资项目4项问题，重大民生政策落实33项问题全面完成整改。同时，市审计局注重从体制机制层面剖析原因，从完善制度措施、强化源头治理等方面提出整改意见建议，报送市委、市政府报告、专报25份，获市委、市政府主要领导肯定性批示18篇次，相关部门及县（市、区）政府落实审计意见建议整改问题金额达25.23亿元，其中市本级上缴国库7.9亿元、统筹盘活存量资金5.19亿元、促进拨付资金5.3亿元，促进增收节支3.64亿元，制定完善制度32 项。审计移送的13件违纪违法问题线索，做到了有回音、有落实。</a:t>
            </a:r>
            <a:endParaRPr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000"/>
              </a:lnSpc>
            </a:pPr>
            <a:r>
              <a:rPr lang="en-US" sz="4400" b="1" spc="600" dirty="0">
                <a:solidFill>
                  <a:srgbClr val="FFFFFF"/>
                </a:solidFill>
                <a:latin typeface="微软雅黑" panose="020B0503020204020204" charset="-122"/>
                <a:ea typeface="微软雅黑" panose="020B0503020204020204" charset="-122"/>
              </a:rPr>
              <a:t>02</a:t>
            </a:r>
            <a:endParaRPr lang="en-US" sz="1100" spc="600" dirty="0"/>
          </a:p>
        </p:txBody>
      </p:sp>
      <p:sp>
        <p:nvSpPr>
          <p:cNvPr id="3" name="TextBox 2"/>
          <p:cNvSpPr txBox="1"/>
          <p:nvPr/>
        </p:nvSpPr>
        <p:spPr>
          <a:xfrm>
            <a:off x="596903" y="2807901"/>
            <a:ext cx="6400797" cy="1234440"/>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charset="-122"/>
                <a:ea typeface="微软雅黑" panose="020B0503020204020204" charset="-122"/>
                <a:sym typeface="+mn-ea"/>
              </a:rPr>
              <a:t>财政预算管理审计查出</a:t>
            </a:r>
            <a:endParaRPr lang="zh-CN" altLang="en-US" sz="3600" b="1" dirty="0">
              <a:solidFill>
                <a:schemeClr val="bg1"/>
              </a:solidFill>
              <a:latin typeface="微软雅黑" panose="020B0503020204020204" charset="-122"/>
              <a:ea typeface="微软雅黑" panose="020B0503020204020204" charset="-122"/>
            </a:endParaRPr>
          </a:p>
          <a:p>
            <a:r>
              <a:rPr lang="zh-CN" altLang="en-US" sz="3600" b="1" dirty="0">
                <a:solidFill>
                  <a:schemeClr val="bg1"/>
                </a:solidFill>
                <a:latin typeface="微软雅黑" panose="020B0503020204020204" charset="-122"/>
                <a:ea typeface="微软雅黑" panose="020B0503020204020204" charset="-122"/>
                <a:sym typeface="+mn-ea"/>
              </a:rPr>
              <a:t>问题的整改情况</a:t>
            </a:r>
            <a:endParaRPr lang="zh-CN" altLang="zh-CN" sz="3600" b="1" dirty="0">
              <a:solidFill>
                <a:schemeClr val="bg1"/>
              </a:solidFill>
              <a:latin typeface="微软雅黑" panose="020B0503020204020204" charset="-122"/>
              <a:ea typeface="微软雅黑" panose="020B050302020402020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0" name="矩形 19"/>
          <p:cNvSpPr/>
          <p:nvPr/>
        </p:nvSpPr>
        <p:spPr>
          <a:xfrm>
            <a:off x="0" y="2165747"/>
            <a:ext cx="11201400" cy="3476625"/>
          </a:xfrm>
          <a:prstGeom prst="rect">
            <a:avLst/>
          </a:prstGeom>
        </p:spPr>
        <p:txBody>
          <a:bodyPr wrap="square">
            <a:spAutoFit/>
          </a:bodyPr>
          <a:lstStyle/>
          <a:p>
            <a:pPr indent="407035" algn="just">
              <a:lnSpc>
                <a:spcPts val="3300"/>
              </a:lnSpc>
            </a:pPr>
            <a:r>
              <a:rPr sz="2000" b="1" dirty="0">
                <a:latin typeface="Times New Roman" panose="02020603050405020304" pitchFamily="18" charset="0"/>
                <a:ea typeface="方正仿宋简体" panose="02010601030101010101" pitchFamily="2" charset="-122"/>
                <a:cs typeface="Times New Roman" panose="02020603050405020304" pitchFamily="18" charset="0"/>
              </a:rPr>
              <a:t>市财政局针对预算编制管理中存在的薄弱环节，提升财政管理的科学化、规范化水平。在2020年度市级部门预算编制中，上年结转结余资金11.2亿元已编入预算，预算编制不细化问题逐年减少。对财政拨款结转结余率较大的部门，相应核减下年公用经费或项目支出规模。</a:t>
            </a:r>
            <a:endParaRPr sz="2000"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7035" algn="just">
              <a:lnSpc>
                <a:spcPts val="3300"/>
              </a:lnSpc>
            </a:pPr>
            <a:r>
              <a:rPr sz="2000" b="1" dirty="0">
                <a:latin typeface="Times New Roman" panose="02020603050405020304" pitchFamily="18" charset="0"/>
                <a:ea typeface="方正仿宋简体" panose="02010601030101010101" pitchFamily="2" charset="-122"/>
                <a:cs typeface="Times New Roman" panose="02020603050405020304" pitchFamily="18" charset="0"/>
              </a:rPr>
              <a:t>市政府办公室印发《关于贯彻政府过紧日子要求进一步加强财政管理的通知》，建立政府带头过紧日子长效机制。市财政局2020年在年初预算压减的基础上，又压减一般性支出和非刚性支出金额1.92亿元。</a:t>
            </a:r>
            <a:endParaRPr sz="2000"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7035" algn="just">
              <a:lnSpc>
                <a:spcPts val="3300"/>
              </a:lnSpc>
            </a:pPr>
            <a:r>
              <a:rPr sz="2000" b="1" dirty="0">
                <a:latin typeface="Times New Roman" panose="02020603050405020304" pitchFamily="18" charset="0"/>
                <a:ea typeface="方正仿宋简体" panose="02010601030101010101" pitchFamily="2" charset="-122"/>
                <a:cs typeface="Times New Roman" panose="02020603050405020304" pitchFamily="18" charset="0"/>
              </a:rPr>
              <a:t>3个功能区着力解决国有资本经营预算编制不全面问题，高新区、太白湖区、经开区2021年将按照企业经营收益情况编制国有资本经营预算。</a:t>
            </a:r>
            <a:endParaRPr sz="2000"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292100" dist="139700" dir="2700000" algn="tl" rotWithShape="0">
              <a:srgbClr val="333333">
                <a:alpha val="65000"/>
              </a:srgbClr>
            </a:outerShdw>
          </a:effectLst>
        </p:spPr>
      </p:pic>
      <p:sp>
        <p:nvSpPr>
          <p:cNvPr id="2" name="矩形 1"/>
          <p:cNvSpPr/>
          <p:nvPr/>
        </p:nvSpPr>
        <p:spPr>
          <a:xfrm>
            <a:off x="31969" y="1338256"/>
            <a:ext cx="3344545" cy="988695"/>
          </a:xfrm>
          <a:prstGeom prst="rect">
            <a:avLst/>
          </a:prstGeom>
        </p:spPr>
        <p:txBody>
          <a:bodyPr wrap="none">
            <a:spAutoFit/>
          </a:bodyPr>
          <a:lstStyle/>
          <a:p>
            <a:pPr indent="407035" algn="l">
              <a:lnSpc>
                <a:spcPts val="3500"/>
              </a:lnSpc>
            </a:pPr>
            <a:r>
              <a:rPr lang="zh-CN" altLang="zh-CN"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（一）</a:t>
            </a:r>
            <a:r>
              <a:rPr lang="zh-CN" altLang="en-US" sz="2400" b="1" kern="100" dirty="0">
                <a:solidFill>
                  <a:schemeClr val="bg1"/>
                </a:solidFill>
                <a:latin typeface="Times New Roman" panose="02020603050405020304" pitchFamily="18" charset="0"/>
                <a:ea typeface="方正楷体简体" panose="03000509000000000000" pitchFamily="2" charset="-122"/>
                <a:sym typeface="+mn-ea"/>
              </a:rPr>
              <a:t>预算管理方面</a:t>
            </a:r>
            <a:endParaRPr lang="zh-CN" altLang="zh-CN" sz="2400" kern="100" dirty="0">
              <a:solidFill>
                <a:schemeClr val="bg1"/>
              </a:solidFill>
              <a:latin typeface="Times New Roman" panose="02020603050405020304" pitchFamily="18" charset="0"/>
              <a:ea typeface="仿宋_GB2312" panose="02010609030101010101" pitchFamily="49" charset="-122"/>
            </a:endParaRPr>
          </a:p>
          <a:p>
            <a:pPr indent="407035" algn="l">
              <a:lnSpc>
                <a:spcPts val="3500"/>
              </a:lnSpc>
            </a:pPr>
            <a:endParaRPr lang="en-US" altLang="zh-CN"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chemeClr val="accent1">
                <a:lumMod val="15000"/>
                <a:lumOff val="85000"/>
                <a:alpha val="50000"/>
              </a:schemeClr>
            </a:gs>
            <a:gs pos="56000">
              <a:schemeClr val="accent1">
                <a:lumMod val="0"/>
                <a:lumOff val="100000"/>
                <a:alpha val="60000"/>
              </a:schemeClr>
            </a:gs>
          </a:gsLst>
          <a:lin ang="81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000"/>
              </a:lnSpc>
            </a:pPr>
            <a:r>
              <a:rPr lang="en-US" sz="1800" b="1">
                <a:solidFill>
                  <a:srgbClr val="FFFFFF"/>
                </a:solidFill>
                <a:latin typeface="微软雅黑" panose="020B0503020204020204" charset="-122"/>
                <a:ea typeface="微软雅黑" panose="020B0503020204020204" charset="-122"/>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p:cNvPicPr>
            <a:picLocks noChangeAspect="1"/>
          </p:cNvPicPr>
          <p:nvPr/>
        </p:nvPicPr>
        <p:blipFill>
          <a:blip r:embed="rId2"/>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p:cNvSpPr/>
          <p:nvPr/>
        </p:nvSpPr>
        <p:spPr>
          <a:xfrm>
            <a:off x="24130" y="1379855"/>
            <a:ext cx="10609580" cy="475615"/>
          </a:xfrm>
          <a:prstGeom prst="rect">
            <a:avLst/>
          </a:prstGeom>
        </p:spPr>
        <p:txBody>
          <a:bodyPr wrap="square">
            <a:spAutoFit/>
          </a:bodyPr>
          <a:lstStyle/>
          <a:p>
            <a:pPr indent="407035">
              <a:lnSpc>
                <a:spcPts val="3000"/>
              </a:lnSpc>
            </a:pPr>
            <a:r>
              <a:rPr lang="zh-CN" altLang="zh-CN"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a:t>
            </a:r>
            <a:r>
              <a:rPr lang="zh-CN" altLang="en-US" sz="2400" b="1" dirty="0">
                <a:solidFill>
                  <a:schemeClr val="bg1"/>
                </a:solidFill>
                <a:latin typeface="方正楷体简体" panose="03000509000000000000" pitchFamily="2" charset="-122"/>
                <a:ea typeface="方正楷体简体" panose="03000509000000000000" pitchFamily="2" charset="-122"/>
                <a:cs typeface="Times New Roman" panose="02020603050405020304" pitchFamily="18" charset="0"/>
              </a:rPr>
              <a:t>二）</a:t>
            </a:r>
            <a:r>
              <a:rPr lang="zh-CN" altLang="en-US" sz="2400" b="1" kern="100" dirty="0">
                <a:solidFill>
                  <a:schemeClr val="bg1"/>
                </a:solidFill>
                <a:latin typeface="Times New Roman" panose="02020603050405020304" pitchFamily="18" charset="0"/>
                <a:ea typeface="方正楷体简体" panose="03000509000000000000" pitchFamily="2" charset="-122"/>
                <a:sym typeface="+mn-ea"/>
              </a:rPr>
              <a:t>预算执行和决算草案编制方面</a:t>
            </a:r>
            <a:endParaRPr lang="zh-CN" altLang="en-US" sz="2400" b="1" kern="100" dirty="0">
              <a:solidFill>
                <a:schemeClr val="bg1"/>
              </a:solidFill>
              <a:latin typeface="Times New Roman" panose="02020603050405020304" pitchFamily="18" charset="0"/>
              <a:ea typeface="方正楷体简体" panose="03000509000000000000" pitchFamily="2" charset="-122"/>
              <a:sym typeface="+mn-ea"/>
            </a:endParaRPr>
          </a:p>
        </p:txBody>
      </p:sp>
      <p:sp>
        <p:nvSpPr>
          <p:cNvPr id="2" name="矩形 1"/>
          <p:cNvSpPr/>
          <p:nvPr/>
        </p:nvSpPr>
        <p:spPr>
          <a:xfrm>
            <a:off x="273050" y="2261235"/>
            <a:ext cx="10417701" cy="4194810"/>
          </a:xfrm>
          <a:prstGeom prst="rect">
            <a:avLst/>
          </a:prstGeom>
        </p:spPr>
        <p:txBody>
          <a:bodyPr wrap="square">
            <a:spAutoFit/>
          </a:bodyPr>
          <a:lstStyle/>
          <a:p>
            <a:pPr indent="408305" algn="just">
              <a:lnSpc>
                <a:spcPts val="40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市财政局认真解决预算支出不均衡问题， 2020年1至11月份市本级一般公共预算支出 139.6亿元，完成预算的88.6%。政府采购预算编制与执行情况列入预算部门考核评价范围。</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40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市财政局和相关业务主管部门积极推动解决财政专项资金未及时拨付问题，资金下达和任务布置同步开展。</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40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市政府办公室及相关主管部门针对未及时更新完善专项资金管理办法问题，印发了有关资金管理办法。</a:t>
            </a:r>
            <a:endParaRPr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4000"/>
              </a:lnSpc>
              <a:spcAft>
                <a:spcPts val="0"/>
              </a:spcAft>
            </a:pPr>
            <a:r>
              <a:rPr sz="2000" b="1" kern="100" dirty="0">
                <a:solidFill>
                  <a:srgbClr val="000000"/>
                </a:solidFill>
                <a:latin typeface="Times New Roman" panose="02020603050405020304" pitchFamily="18" charset="0"/>
                <a:ea typeface="方正仿宋简体" panose="02010601030101010101" pitchFamily="2" charset="-122"/>
              </a:rPr>
              <a:t>市民政局统筹整合使用居家和社区养老服务改革试点补助资金，解决预算执行率低问题，结余资金267.84万元2021年统筹用于市级智慧养老服务平台建设项目。</a:t>
            </a:r>
            <a:endParaRPr sz="2000" b="1" kern="100" dirty="0">
              <a:solidFill>
                <a:srgbClr val="000000"/>
              </a:solidFill>
              <a:latin typeface="Times New Roman" panose="02020603050405020304" pitchFamily="18" charset="0"/>
              <a:ea typeface="方正仿宋简体" panose="02010601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4375</Words>
  <Application>WPS 演示</Application>
  <PresentationFormat>自定义</PresentationFormat>
  <Paragraphs>172</Paragraphs>
  <Slides>25</Slides>
  <Notes>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微软雅黑</vt:lpstr>
      <vt:lpstr>Arial</vt:lpstr>
      <vt:lpstr>Times New Roman</vt:lpstr>
      <vt:lpstr>方正仿宋简体</vt:lpstr>
      <vt:lpstr>方正楷体简体</vt:lpstr>
      <vt:lpstr>仿宋_GB2312</vt:lpstr>
      <vt:lpstr>仿宋</vt:lpstr>
      <vt:lpstr>Calibri</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jnsj003</dc:creator>
  <cp:lastModifiedBy>jnsj049</cp:lastModifiedBy>
  <cp:revision>83</cp:revision>
  <dcterms:created xsi:type="dcterms:W3CDTF">2006-08-16T00:00:00Z</dcterms:created>
  <dcterms:modified xsi:type="dcterms:W3CDTF">2020-12-29T06:48:39Z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2052-11.8.6.8556</vt:lpwstr>
  </property>
</Properties>
</file>