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70" r:id="rId10"/>
    <p:sldId id="262" r:id="rId11"/>
    <p:sldId id="276" r:id="rId12"/>
    <p:sldId id="263" r:id="rId13"/>
    <p:sldId id="280" r:id="rId1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-672" y="-90"/>
      </p:cViewPr>
      <p:guideLst>
        <p:guide orient="horz" pos="157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5E29-F5B6-4E06-BB84-BFB3A333A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5" name="矩形 2"/>
          <p:cNvSpPr/>
          <p:nvPr/>
        </p:nvSpPr>
        <p:spPr>
          <a:xfrm>
            <a:off x="2129861" y="-15240"/>
            <a:ext cx="7021124" cy="515874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-1" fmla="*/ 1821819 w 2736219"/>
              <a:gd name="connsiteY0-2" fmla="*/ 0 h 5172293"/>
              <a:gd name="connsiteX1-3" fmla="*/ 2736219 w 2736219"/>
              <a:gd name="connsiteY1-4" fmla="*/ 0 h 5172293"/>
              <a:gd name="connsiteX2-5" fmla="*/ 2736219 w 2736219"/>
              <a:gd name="connsiteY2-6" fmla="*/ 914400 h 5172293"/>
              <a:gd name="connsiteX3-7" fmla="*/ 0 w 2736219"/>
              <a:gd name="connsiteY3-8" fmla="*/ 5172293 h 5172293"/>
              <a:gd name="connsiteX4-9" fmla="*/ 1821819 w 2736219"/>
              <a:gd name="connsiteY4-10" fmla="*/ 0 h 5172293"/>
              <a:gd name="connsiteX0-11" fmla="*/ 1821819 w 7273318"/>
              <a:gd name="connsiteY0-12" fmla="*/ 0 h 5172293"/>
              <a:gd name="connsiteX1-13" fmla="*/ 2736219 w 7273318"/>
              <a:gd name="connsiteY1-14" fmla="*/ 0 h 5172293"/>
              <a:gd name="connsiteX2-15" fmla="*/ 7273318 w 7273318"/>
              <a:gd name="connsiteY2-16" fmla="*/ 5151353 h 5172293"/>
              <a:gd name="connsiteX3-17" fmla="*/ 0 w 7273318"/>
              <a:gd name="connsiteY3-18" fmla="*/ 5172293 h 5172293"/>
              <a:gd name="connsiteX4-19" fmla="*/ 1821819 w 7273318"/>
              <a:gd name="connsiteY4-20" fmla="*/ 0 h 5172293"/>
              <a:gd name="connsiteX0-21" fmla="*/ 1821819 w 7273318"/>
              <a:gd name="connsiteY0-22" fmla="*/ 0 h 5172293"/>
              <a:gd name="connsiteX1-23" fmla="*/ 7266338 w 7273318"/>
              <a:gd name="connsiteY1-24" fmla="*/ 0 h 5172293"/>
              <a:gd name="connsiteX2-25" fmla="*/ 7273318 w 7273318"/>
              <a:gd name="connsiteY2-26" fmla="*/ 5151353 h 5172293"/>
              <a:gd name="connsiteX3-27" fmla="*/ 0 w 7273318"/>
              <a:gd name="connsiteY3-28" fmla="*/ 5172293 h 5172293"/>
              <a:gd name="connsiteX4-29" fmla="*/ 1821819 w 7273318"/>
              <a:gd name="connsiteY4-30" fmla="*/ 0 h 5172293"/>
              <a:gd name="connsiteX0-31" fmla="*/ 2606758 w 7273318"/>
              <a:gd name="connsiteY0-32" fmla="*/ 7640 h 5172293"/>
              <a:gd name="connsiteX1-33" fmla="*/ 7266338 w 7273318"/>
              <a:gd name="connsiteY1-34" fmla="*/ 0 h 5172293"/>
              <a:gd name="connsiteX2-35" fmla="*/ 7273318 w 7273318"/>
              <a:gd name="connsiteY2-36" fmla="*/ 5151353 h 5172293"/>
              <a:gd name="connsiteX3-37" fmla="*/ 0 w 7273318"/>
              <a:gd name="connsiteY3-38" fmla="*/ 5172293 h 5172293"/>
              <a:gd name="connsiteX4-39" fmla="*/ 2606758 w 7273318"/>
              <a:gd name="connsiteY4-40" fmla="*/ 7640 h 5172293"/>
              <a:gd name="connsiteX0-41" fmla="*/ 2355273 w 7021833"/>
              <a:gd name="connsiteY0-42" fmla="*/ 7640 h 5172293"/>
              <a:gd name="connsiteX1-43" fmla="*/ 7014853 w 7021833"/>
              <a:gd name="connsiteY1-44" fmla="*/ 0 h 5172293"/>
              <a:gd name="connsiteX2-45" fmla="*/ 7021833 w 7021833"/>
              <a:gd name="connsiteY2-46" fmla="*/ 5151353 h 5172293"/>
              <a:gd name="connsiteX3-47" fmla="*/ 0 w 7021833"/>
              <a:gd name="connsiteY3-48" fmla="*/ 5172293 h 5172293"/>
              <a:gd name="connsiteX4-49" fmla="*/ 2355273 w 7021833"/>
              <a:gd name="connsiteY4-50" fmla="*/ 7640 h 5172293"/>
              <a:gd name="connsiteX0-51" fmla="*/ 2370514 w 7021833"/>
              <a:gd name="connsiteY0-52" fmla="*/ 7640 h 5172293"/>
              <a:gd name="connsiteX1-53" fmla="*/ 7014853 w 7021833"/>
              <a:gd name="connsiteY1-54" fmla="*/ 0 h 5172293"/>
              <a:gd name="connsiteX2-55" fmla="*/ 7021833 w 7021833"/>
              <a:gd name="connsiteY2-56" fmla="*/ 5151353 h 5172293"/>
              <a:gd name="connsiteX3-57" fmla="*/ 0 w 7021833"/>
              <a:gd name="connsiteY3-58" fmla="*/ 5172293 h 5172293"/>
              <a:gd name="connsiteX4-59" fmla="*/ 2370514 w 7021833"/>
              <a:gd name="connsiteY4-60" fmla="*/ 7640 h 51722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21833" h="5172293">
                <a:moveTo>
                  <a:pt x="2370514" y="7640"/>
                </a:moveTo>
                <a:lnTo>
                  <a:pt x="7014853" y="0"/>
                </a:lnTo>
                <a:cubicBezTo>
                  <a:pt x="7017180" y="1717118"/>
                  <a:pt x="7019506" y="3434235"/>
                  <a:pt x="7021833" y="5151353"/>
                </a:cubicBezTo>
                <a:lnTo>
                  <a:pt x="0" y="5172293"/>
                </a:lnTo>
                <a:lnTo>
                  <a:pt x="2370514" y="7640"/>
                </a:lnTo>
                <a:close/>
              </a:path>
            </a:pathLst>
          </a:custGeom>
          <a:blipFill>
            <a:blip r:embed="rId3"/>
            <a:srcRect/>
            <a:stretch>
              <a:fillRect t="-364" r="-566" b="-12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346495" y="1219200"/>
            <a:ext cx="5804339" cy="1360169"/>
          </a:xfrm>
          <a:custGeom>
            <a:avLst/>
            <a:gdLst>
              <a:gd name="connsiteX0" fmla="*/ 0 w 6490139"/>
              <a:gd name="connsiteY0" fmla="*/ 0 h 1769281"/>
              <a:gd name="connsiteX1" fmla="*/ 6490139 w 6490139"/>
              <a:gd name="connsiteY1" fmla="*/ 0 h 1769281"/>
              <a:gd name="connsiteX2" fmla="*/ 6490139 w 6490139"/>
              <a:gd name="connsiteY2" fmla="*/ 1769281 h 1769281"/>
              <a:gd name="connsiteX3" fmla="*/ 0 w 6490139"/>
              <a:gd name="connsiteY3" fmla="*/ 1769281 h 1769281"/>
              <a:gd name="connsiteX4" fmla="*/ 0 w 6490139"/>
              <a:gd name="connsiteY4" fmla="*/ 0 h 1769281"/>
              <a:gd name="connsiteX0-1" fmla="*/ 784860 w 6490139"/>
              <a:gd name="connsiteY0-2" fmla="*/ 15240 h 1769281"/>
              <a:gd name="connsiteX1-3" fmla="*/ 6490139 w 6490139"/>
              <a:gd name="connsiteY1-4" fmla="*/ 0 h 1769281"/>
              <a:gd name="connsiteX2-5" fmla="*/ 6490139 w 6490139"/>
              <a:gd name="connsiteY2-6" fmla="*/ 1769281 h 1769281"/>
              <a:gd name="connsiteX3-7" fmla="*/ 0 w 6490139"/>
              <a:gd name="connsiteY3-8" fmla="*/ 1769281 h 1769281"/>
              <a:gd name="connsiteX4-9" fmla="*/ 784860 w 6490139"/>
              <a:gd name="connsiteY4-10" fmla="*/ 15240 h 1769281"/>
              <a:gd name="connsiteX0-11" fmla="*/ 792480 w 6490139"/>
              <a:gd name="connsiteY0-12" fmla="*/ 15240 h 1769281"/>
              <a:gd name="connsiteX1-13" fmla="*/ 6490139 w 6490139"/>
              <a:gd name="connsiteY1-14" fmla="*/ 0 h 1769281"/>
              <a:gd name="connsiteX2-15" fmla="*/ 6490139 w 6490139"/>
              <a:gd name="connsiteY2-16" fmla="*/ 1769281 h 1769281"/>
              <a:gd name="connsiteX3-17" fmla="*/ 0 w 6490139"/>
              <a:gd name="connsiteY3-18" fmla="*/ 1769281 h 1769281"/>
              <a:gd name="connsiteX4-19" fmla="*/ 792480 w 6490139"/>
              <a:gd name="connsiteY4-20" fmla="*/ 15240 h 1769281"/>
              <a:gd name="connsiteX0-21" fmla="*/ 744785 w 6442444"/>
              <a:gd name="connsiteY0-22" fmla="*/ 15240 h 1779584"/>
              <a:gd name="connsiteX1-23" fmla="*/ 6442444 w 6442444"/>
              <a:gd name="connsiteY1-24" fmla="*/ 0 h 1779584"/>
              <a:gd name="connsiteX2-25" fmla="*/ 6442444 w 6442444"/>
              <a:gd name="connsiteY2-26" fmla="*/ 1769281 h 1779584"/>
              <a:gd name="connsiteX3-27" fmla="*/ 0 w 6442444"/>
              <a:gd name="connsiteY3-28" fmla="*/ 1779584 h 1779584"/>
              <a:gd name="connsiteX4-29" fmla="*/ 744785 w 6442444"/>
              <a:gd name="connsiteY4-30" fmla="*/ 15240 h 1779584"/>
              <a:gd name="connsiteX0-31" fmla="*/ 1221735 w 6442444"/>
              <a:gd name="connsiteY0-32" fmla="*/ 53429 h 1779584"/>
              <a:gd name="connsiteX1-33" fmla="*/ 6442444 w 6442444"/>
              <a:gd name="connsiteY1-34" fmla="*/ 0 h 1779584"/>
              <a:gd name="connsiteX2-35" fmla="*/ 6442444 w 6442444"/>
              <a:gd name="connsiteY2-36" fmla="*/ 1769281 h 1779584"/>
              <a:gd name="connsiteX3-37" fmla="*/ 0 w 6442444"/>
              <a:gd name="connsiteY3-38" fmla="*/ 1779584 h 1779584"/>
              <a:gd name="connsiteX4-39" fmla="*/ 1221735 w 6442444"/>
              <a:gd name="connsiteY4-40" fmla="*/ 53429 h 1779584"/>
              <a:gd name="connsiteX0-41" fmla="*/ 592161 w 5812870"/>
              <a:gd name="connsiteY0-42" fmla="*/ 53429 h 1779584"/>
              <a:gd name="connsiteX1-43" fmla="*/ 5812870 w 5812870"/>
              <a:gd name="connsiteY1-44" fmla="*/ 0 h 1779584"/>
              <a:gd name="connsiteX2-45" fmla="*/ 5812870 w 5812870"/>
              <a:gd name="connsiteY2-46" fmla="*/ 1769281 h 1779584"/>
              <a:gd name="connsiteX3-47" fmla="*/ 0 w 5812870"/>
              <a:gd name="connsiteY3-48" fmla="*/ 1779584 h 1779584"/>
              <a:gd name="connsiteX4-49" fmla="*/ 592161 w 5812870"/>
              <a:gd name="connsiteY4-50" fmla="*/ 53429 h 1779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12870" h="1779584">
                <a:moveTo>
                  <a:pt x="592161" y="53429"/>
                </a:moveTo>
                <a:lnTo>
                  <a:pt x="5812870" y="0"/>
                </a:lnTo>
                <a:lnTo>
                  <a:pt x="5812870" y="1769281"/>
                </a:lnTo>
                <a:lnTo>
                  <a:pt x="0" y="1779584"/>
                </a:lnTo>
                <a:lnTo>
                  <a:pt x="592161" y="5342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42"/>
          <p:cNvSpPr txBox="1"/>
          <p:nvPr/>
        </p:nvSpPr>
        <p:spPr>
          <a:xfrm>
            <a:off x="3346545" y="1556881"/>
            <a:ext cx="6218057" cy="11760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202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5</a:t>
            </a:r>
            <a:r>
              <a:rPr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年政府信息公开</a:t>
            </a:r>
            <a:endParaRPr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>
              <a:defRPr/>
            </a:pPr>
            <a:r>
              <a:rPr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工作年度报告</a:t>
            </a:r>
            <a:endParaRPr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085414" y="3471156"/>
            <a:ext cx="2326498" cy="327413"/>
            <a:chOff x="4885444" y="3541641"/>
            <a:chExt cx="2326498" cy="327413"/>
          </a:xfrm>
        </p:grpSpPr>
        <p:sp>
          <p:nvSpPr>
            <p:cNvPr id="10" name="圆角矩形 9"/>
            <p:cNvSpPr/>
            <p:nvPr/>
          </p:nvSpPr>
          <p:spPr>
            <a:xfrm>
              <a:off x="4885444" y="3541641"/>
              <a:ext cx="2326498" cy="327413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000">
                <a:solidFill>
                  <a:schemeClr val="bg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11" name="TextBox 13"/>
            <p:cNvSpPr txBox="1"/>
            <p:nvPr/>
          </p:nvSpPr>
          <p:spPr>
            <a:xfrm>
              <a:off x="5148334" y="3559421"/>
              <a:ext cx="1660525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1200" dirty="0"/>
                <a:t>市公路事业发展中心</a:t>
              </a:r>
              <a:endParaRPr lang="zh-CN" altLang="zh-CN" sz="1200" dirty="0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180815" y="4663440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LOGO</a:t>
            </a:r>
            <a:endParaRPr lang="zh-CN" altLang="en-US" b="1" dirty="0"/>
          </a:p>
        </p:txBody>
      </p:sp>
      <p:pic>
        <p:nvPicPr>
          <p:cNvPr id="13" name="Time Will Tell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95019" y="-8928"/>
            <a:ext cx="336542" cy="336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 animBg="1"/>
      <p:bldP spid="7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-1" y="0"/>
            <a:ext cx="2039217" cy="5143500"/>
          </a:xfrm>
          <a:custGeom>
            <a:avLst/>
            <a:gdLst>
              <a:gd name="connsiteX0" fmla="*/ 0 w 2837789"/>
              <a:gd name="connsiteY0" fmla="*/ 0 h 8001905"/>
              <a:gd name="connsiteX1" fmla="*/ 2837788 w 2837789"/>
              <a:gd name="connsiteY1" fmla="*/ 0 h 8001905"/>
              <a:gd name="connsiteX2" fmla="*/ 2837788 w 2837789"/>
              <a:gd name="connsiteY2" fmla="*/ 1968500 h 8001905"/>
              <a:gd name="connsiteX3" fmla="*/ 2837789 w 2837789"/>
              <a:gd name="connsiteY3" fmla="*/ 1968500 h 8001905"/>
              <a:gd name="connsiteX4" fmla="*/ 2837789 w 2837789"/>
              <a:gd name="connsiteY4" fmla="*/ 2363879 h 8001905"/>
              <a:gd name="connsiteX5" fmla="*/ 2618085 w 2837789"/>
              <a:gd name="connsiteY5" fmla="*/ 2386026 h 8001905"/>
              <a:gd name="connsiteX6" fmla="*/ 1747634 w 2837789"/>
              <a:gd name="connsiteY6" fmla="*/ 3454034 h 8001905"/>
              <a:gd name="connsiteX7" fmla="*/ 2618085 w 2837789"/>
              <a:gd name="connsiteY7" fmla="*/ 4522042 h 8001905"/>
              <a:gd name="connsiteX8" fmla="*/ 2837789 w 2837789"/>
              <a:gd name="connsiteY8" fmla="*/ 4544190 h 8001905"/>
              <a:gd name="connsiteX9" fmla="*/ 2837789 w 2837789"/>
              <a:gd name="connsiteY9" fmla="*/ 6858000 h 8001905"/>
              <a:gd name="connsiteX10" fmla="*/ 2837788 w 2837789"/>
              <a:gd name="connsiteY10" fmla="*/ 6858000 h 8001905"/>
              <a:gd name="connsiteX11" fmla="*/ 2837788 w 2837789"/>
              <a:gd name="connsiteY11" fmla="*/ 8001905 h 8001905"/>
              <a:gd name="connsiteX12" fmla="*/ 0 w 2837789"/>
              <a:gd name="connsiteY12" fmla="*/ 8001905 h 8001905"/>
              <a:gd name="connsiteX13" fmla="*/ 0 w 2837789"/>
              <a:gd name="connsiteY13" fmla="*/ 6858000 h 8001905"/>
              <a:gd name="connsiteX14" fmla="*/ 0 w 2837789"/>
              <a:gd name="connsiteY14" fmla="*/ 6376305 h 8001905"/>
              <a:gd name="connsiteX15" fmla="*/ 0 w 2837789"/>
              <a:gd name="connsiteY15" fmla="*/ 2133600 h 8001905"/>
              <a:gd name="connsiteX16" fmla="*/ 0 w 2837789"/>
              <a:gd name="connsiteY16" fmla="*/ 1968500 h 800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7789" h="8001905">
                <a:moveTo>
                  <a:pt x="0" y="0"/>
                </a:moveTo>
                <a:lnTo>
                  <a:pt x="2837788" y="0"/>
                </a:lnTo>
                <a:lnTo>
                  <a:pt x="2837788" y="1968500"/>
                </a:lnTo>
                <a:lnTo>
                  <a:pt x="2837789" y="1968500"/>
                </a:lnTo>
                <a:lnTo>
                  <a:pt x="2837789" y="2363879"/>
                </a:lnTo>
                <a:lnTo>
                  <a:pt x="2618085" y="2386026"/>
                </a:lnTo>
                <a:cubicBezTo>
                  <a:pt x="2121320" y="2487680"/>
                  <a:pt x="1747634" y="2927218"/>
                  <a:pt x="1747634" y="3454034"/>
                </a:cubicBezTo>
                <a:cubicBezTo>
                  <a:pt x="1747634" y="3980852"/>
                  <a:pt x="2121320" y="4420389"/>
                  <a:pt x="2618085" y="4522042"/>
                </a:cubicBezTo>
                <a:lnTo>
                  <a:pt x="2837789" y="4544190"/>
                </a:lnTo>
                <a:lnTo>
                  <a:pt x="2837789" y="6858000"/>
                </a:lnTo>
                <a:lnTo>
                  <a:pt x="2837788" y="6858000"/>
                </a:lnTo>
                <a:lnTo>
                  <a:pt x="2837788" y="8001905"/>
                </a:lnTo>
                <a:lnTo>
                  <a:pt x="0" y="8001905"/>
                </a:lnTo>
                <a:lnTo>
                  <a:pt x="0" y="6858000"/>
                </a:lnTo>
                <a:lnTo>
                  <a:pt x="0" y="6376305"/>
                </a:lnTo>
                <a:lnTo>
                  <a:pt x="0" y="2133600"/>
                </a:lnTo>
                <a:lnTo>
                  <a:pt x="0" y="19685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001095" y="3284307"/>
            <a:ext cx="5128673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91915" y="1569133"/>
            <a:ext cx="3603777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7200" dirty="0">
                <a:solidFill>
                  <a:srgbClr val="0070C0"/>
                </a:solidFill>
                <a:latin typeface="Impact" panose="020B0806030902050204" pitchFamily="34" charset="0"/>
              </a:rPr>
              <a:t>PART </a:t>
            </a:r>
            <a:r>
              <a:rPr lang="en-US" altLang="zh-CN" sz="7200" dirty="0" smtClean="0">
                <a:solidFill>
                  <a:srgbClr val="0070C0"/>
                </a:solidFill>
                <a:latin typeface="Impact" panose="020B0806030902050204" pitchFamily="34" charset="0"/>
              </a:rPr>
              <a:t>05</a:t>
            </a:r>
            <a:endParaRPr lang="zh-CN" altLang="en-US" sz="72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99391" y="2833300"/>
            <a:ext cx="248615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TC Avant Garde Std Bk" panose="020B0502020202020204" pitchFamily="34" charset="0"/>
              </a:rPr>
              <a:t>监督保障情况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ITC Avant Garde Std Bk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2926288" y="3383092"/>
            <a:ext cx="5203480" cy="117602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加强组织领导：将政务公开纳入中心重要议事日程，主要领导亲自抓，分管领导具体抓，办公室牵头落实，各科室协同配合。</a:t>
            </a:r>
            <a:endParaRPr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强化教育培训：组织全体干部职工开展政务公开专题培训2次，提升全员的公开意识和业务能力。</a:t>
            </a:r>
            <a:endParaRPr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主动接受监督：自觉接受社会公众和新闻媒体的监督，对外公布监督电话，对收到的关于信息公开的咨询和意见均及时核实处理。</a:t>
            </a:r>
            <a:endParaRPr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18481" y="1576948"/>
            <a:ext cx="1309620" cy="1309619"/>
            <a:chOff x="1318481" y="1576948"/>
            <a:chExt cx="1309620" cy="1309619"/>
          </a:xfrm>
        </p:grpSpPr>
        <p:grpSp>
          <p:nvGrpSpPr>
            <p:cNvPr id="6" name="组合 5"/>
            <p:cNvGrpSpPr/>
            <p:nvPr/>
          </p:nvGrpSpPr>
          <p:grpSpPr>
            <a:xfrm>
              <a:off x="1318481" y="1576948"/>
              <a:ext cx="1309620" cy="1309619"/>
              <a:chOff x="2393778" y="1899411"/>
              <a:chExt cx="2421375" cy="2421375"/>
            </a:xfrm>
            <a:effectLst/>
          </p:grpSpPr>
          <p:sp>
            <p:nvSpPr>
              <p:cNvPr id="7" name="椭圆 6"/>
              <p:cNvSpPr/>
              <p:nvPr/>
            </p:nvSpPr>
            <p:spPr>
              <a:xfrm>
                <a:off x="2393778" y="1899411"/>
                <a:ext cx="2421375" cy="2421375"/>
              </a:xfrm>
              <a:prstGeom prst="ellipse">
                <a:avLst/>
              </a:prstGeom>
              <a:solidFill>
                <a:schemeClr val="bg1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590328" y="2051724"/>
                <a:ext cx="2116756" cy="21167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152400" dist="635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82550" h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4" name="KSO_Shape"/>
            <p:cNvSpPr/>
            <p:nvPr/>
          </p:nvSpPr>
          <p:spPr bwMode="auto">
            <a:xfrm>
              <a:off x="1678641" y="1961302"/>
              <a:ext cx="617978" cy="525280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280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99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99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99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878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5" name="矩形 2"/>
          <p:cNvSpPr/>
          <p:nvPr/>
        </p:nvSpPr>
        <p:spPr>
          <a:xfrm>
            <a:off x="2129861" y="-187325"/>
            <a:ext cx="7021124" cy="515874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-1" fmla="*/ 1821819 w 2736219"/>
              <a:gd name="connsiteY0-2" fmla="*/ 0 h 5172293"/>
              <a:gd name="connsiteX1-3" fmla="*/ 2736219 w 2736219"/>
              <a:gd name="connsiteY1-4" fmla="*/ 0 h 5172293"/>
              <a:gd name="connsiteX2-5" fmla="*/ 2736219 w 2736219"/>
              <a:gd name="connsiteY2-6" fmla="*/ 914400 h 5172293"/>
              <a:gd name="connsiteX3-7" fmla="*/ 0 w 2736219"/>
              <a:gd name="connsiteY3-8" fmla="*/ 5172293 h 5172293"/>
              <a:gd name="connsiteX4-9" fmla="*/ 1821819 w 2736219"/>
              <a:gd name="connsiteY4-10" fmla="*/ 0 h 5172293"/>
              <a:gd name="connsiteX0-11" fmla="*/ 1821819 w 7273318"/>
              <a:gd name="connsiteY0-12" fmla="*/ 0 h 5172293"/>
              <a:gd name="connsiteX1-13" fmla="*/ 2736219 w 7273318"/>
              <a:gd name="connsiteY1-14" fmla="*/ 0 h 5172293"/>
              <a:gd name="connsiteX2-15" fmla="*/ 7273318 w 7273318"/>
              <a:gd name="connsiteY2-16" fmla="*/ 5151353 h 5172293"/>
              <a:gd name="connsiteX3-17" fmla="*/ 0 w 7273318"/>
              <a:gd name="connsiteY3-18" fmla="*/ 5172293 h 5172293"/>
              <a:gd name="connsiteX4-19" fmla="*/ 1821819 w 7273318"/>
              <a:gd name="connsiteY4-20" fmla="*/ 0 h 5172293"/>
              <a:gd name="connsiteX0-21" fmla="*/ 1821819 w 7273318"/>
              <a:gd name="connsiteY0-22" fmla="*/ 0 h 5172293"/>
              <a:gd name="connsiteX1-23" fmla="*/ 7266338 w 7273318"/>
              <a:gd name="connsiteY1-24" fmla="*/ 0 h 5172293"/>
              <a:gd name="connsiteX2-25" fmla="*/ 7273318 w 7273318"/>
              <a:gd name="connsiteY2-26" fmla="*/ 5151353 h 5172293"/>
              <a:gd name="connsiteX3-27" fmla="*/ 0 w 7273318"/>
              <a:gd name="connsiteY3-28" fmla="*/ 5172293 h 5172293"/>
              <a:gd name="connsiteX4-29" fmla="*/ 1821819 w 7273318"/>
              <a:gd name="connsiteY4-30" fmla="*/ 0 h 5172293"/>
              <a:gd name="connsiteX0-31" fmla="*/ 2606758 w 7273318"/>
              <a:gd name="connsiteY0-32" fmla="*/ 7640 h 5172293"/>
              <a:gd name="connsiteX1-33" fmla="*/ 7266338 w 7273318"/>
              <a:gd name="connsiteY1-34" fmla="*/ 0 h 5172293"/>
              <a:gd name="connsiteX2-35" fmla="*/ 7273318 w 7273318"/>
              <a:gd name="connsiteY2-36" fmla="*/ 5151353 h 5172293"/>
              <a:gd name="connsiteX3-37" fmla="*/ 0 w 7273318"/>
              <a:gd name="connsiteY3-38" fmla="*/ 5172293 h 5172293"/>
              <a:gd name="connsiteX4-39" fmla="*/ 2606758 w 7273318"/>
              <a:gd name="connsiteY4-40" fmla="*/ 7640 h 5172293"/>
              <a:gd name="connsiteX0-41" fmla="*/ 2355273 w 7021833"/>
              <a:gd name="connsiteY0-42" fmla="*/ 7640 h 5172293"/>
              <a:gd name="connsiteX1-43" fmla="*/ 7014853 w 7021833"/>
              <a:gd name="connsiteY1-44" fmla="*/ 0 h 5172293"/>
              <a:gd name="connsiteX2-45" fmla="*/ 7021833 w 7021833"/>
              <a:gd name="connsiteY2-46" fmla="*/ 5151353 h 5172293"/>
              <a:gd name="connsiteX3-47" fmla="*/ 0 w 7021833"/>
              <a:gd name="connsiteY3-48" fmla="*/ 5172293 h 5172293"/>
              <a:gd name="connsiteX4-49" fmla="*/ 2355273 w 7021833"/>
              <a:gd name="connsiteY4-50" fmla="*/ 7640 h 5172293"/>
              <a:gd name="connsiteX0-51" fmla="*/ 2370514 w 7021833"/>
              <a:gd name="connsiteY0-52" fmla="*/ 7640 h 5172293"/>
              <a:gd name="connsiteX1-53" fmla="*/ 7014853 w 7021833"/>
              <a:gd name="connsiteY1-54" fmla="*/ 0 h 5172293"/>
              <a:gd name="connsiteX2-55" fmla="*/ 7021833 w 7021833"/>
              <a:gd name="connsiteY2-56" fmla="*/ 5151353 h 5172293"/>
              <a:gd name="connsiteX3-57" fmla="*/ 0 w 7021833"/>
              <a:gd name="connsiteY3-58" fmla="*/ 5172293 h 5172293"/>
              <a:gd name="connsiteX4-59" fmla="*/ 2370514 w 7021833"/>
              <a:gd name="connsiteY4-60" fmla="*/ 7640 h 51722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21833" h="5172293">
                <a:moveTo>
                  <a:pt x="2370514" y="7640"/>
                </a:moveTo>
                <a:lnTo>
                  <a:pt x="7014853" y="0"/>
                </a:lnTo>
                <a:cubicBezTo>
                  <a:pt x="7017180" y="1717118"/>
                  <a:pt x="7019506" y="3434235"/>
                  <a:pt x="7021833" y="5151353"/>
                </a:cubicBezTo>
                <a:lnTo>
                  <a:pt x="0" y="5172293"/>
                </a:lnTo>
                <a:lnTo>
                  <a:pt x="2370514" y="7640"/>
                </a:lnTo>
                <a:close/>
              </a:path>
            </a:pathLst>
          </a:custGeom>
          <a:blipFill>
            <a:blip r:embed="rId3"/>
            <a:srcRect/>
            <a:stretch>
              <a:fillRect t="-364" r="-566" b="-12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346495" y="1219200"/>
            <a:ext cx="5804339" cy="1360169"/>
          </a:xfrm>
          <a:custGeom>
            <a:avLst/>
            <a:gdLst>
              <a:gd name="connsiteX0" fmla="*/ 0 w 6490139"/>
              <a:gd name="connsiteY0" fmla="*/ 0 h 1769281"/>
              <a:gd name="connsiteX1" fmla="*/ 6490139 w 6490139"/>
              <a:gd name="connsiteY1" fmla="*/ 0 h 1769281"/>
              <a:gd name="connsiteX2" fmla="*/ 6490139 w 6490139"/>
              <a:gd name="connsiteY2" fmla="*/ 1769281 h 1769281"/>
              <a:gd name="connsiteX3" fmla="*/ 0 w 6490139"/>
              <a:gd name="connsiteY3" fmla="*/ 1769281 h 1769281"/>
              <a:gd name="connsiteX4" fmla="*/ 0 w 6490139"/>
              <a:gd name="connsiteY4" fmla="*/ 0 h 1769281"/>
              <a:gd name="connsiteX0-1" fmla="*/ 784860 w 6490139"/>
              <a:gd name="connsiteY0-2" fmla="*/ 15240 h 1769281"/>
              <a:gd name="connsiteX1-3" fmla="*/ 6490139 w 6490139"/>
              <a:gd name="connsiteY1-4" fmla="*/ 0 h 1769281"/>
              <a:gd name="connsiteX2-5" fmla="*/ 6490139 w 6490139"/>
              <a:gd name="connsiteY2-6" fmla="*/ 1769281 h 1769281"/>
              <a:gd name="connsiteX3-7" fmla="*/ 0 w 6490139"/>
              <a:gd name="connsiteY3-8" fmla="*/ 1769281 h 1769281"/>
              <a:gd name="connsiteX4-9" fmla="*/ 784860 w 6490139"/>
              <a:gd name="connsiteY4-10" fmla="*/ 15240 h 1769281"/>
              <a:gd name="connsiteX0-11" fmla="*/ 792480 w 6490139"/>
              <a:gd name="connsiteY0-12" fmla="*/ 15240 h 1769281"/>
              <a:gd name="connsiteX1-13" fmla="*/ 6490139 w 6490139"/>
              <a:gd name="connsiteY1-14" fmla="*/ 0 h 1769281"/>
              <a:gd name="connsiteX2-15" fmla="*/ 6490139 w 6490139"/>
              <a:gd name="connsiteY2-16" fmla="*/ 1769281 h 1769281"/>
              <a:gd name="connsiteX3-17" fmla="*/ 0 w 6490139"/>
              <a:gd name="connsiteY3-18" fmla="*/ 1769281 h 1769281"/>
              <a:gd name="connsiteX4-19" fmla="*/ 792480 w 6490139"/>
              <a:gd name="connsiteY4-20" fmla="*/ 15240 h 1769281"/>
              <a:gd name="connsiteX0-21" fmla="*/ 744785 w 6442444"/>
              <a:gd name="connsiteY0-22" fmla="*/ 15240 h 1779584"/>
              <a:gd name="connsiteX1-23" fmla="*/ 6442444 w 6442444"/>
              <a:gd name="connsiteY1-24" fmla="*/ 0 h 1779584"/>
              <a:gd name="connsiteX2-25" fmla="*/ 6442444 w 6442444"/>
              <a:gd name="connsiteY2-26" fmla="*/ 1769281 h 1779584"/>
              <a:gd name="connsiteX3-27" fmla="*/ 0 w 6442444"/>
              <a:gd name="connsiteY3-28" fmla="*/ 1779584 h 1779584"/>
              <a:gd name="connsiteX4-29" fmla="*/ 744785 w 6442444"/>
              <a:gd name="connsiteY4-30" fmla="*/ 15240 h 1779584"/>
              <a:gd name="connsiteX0-31" fmla="*/ 1221735 w 6442444"/>
              <a:gd name="connsiteY0-32" fmla="*/ 53429 h 1779584"/>
              <a:gd name="connsiteX1-33" fmla="*/ 6442444 w 6442444"/>
              <a:gd name="connsiteY1-34" fmla="*/ 0 h 1779584"/>
              <a:gd name="connsiteX2-35" fmla="*/ 6442444 w 6442444"/>
              <a:gd name="connsiteY2-36" fmla="*/ 1769281 h 1779584"/>
              <a:gd name="connsiteX3-37" fmla="*/ 0 w 6442444"/>
              <a:gd name="connsiteY3-38" fmla="*/ 1779584 h 1779584"/>
              <a:gd name="connsiteX4-39" fmla="*/ 1221735 w 6442444"/>
              <a:gd name="connsiteY4-40" fmla="*/ 53429 h 1779584"/>
              <a:gd name="connsiteX0-41" fmla="*/ 592161 w 5812870"/>
              <a:gd name="connsiteY0-42" fmla="*/ 53429 h 1779584"/>
              <a:gd name="connsiteX1-43" fmla="*/ 5812870 w 5812870"/>
              <a:gd name="connsiteY1-44" fmla="*/ 0 h 1779584"/>
              <a:gd name="connsiteX2-45" fmla="*/ 5812870 w 5812870"/>
              <a:gd name="connsiteY2-46" fmla="*/ 1769281 h 1779584"/>
              <a:gd name="connsiteX3-47" fmla="*/ 0 w 5812870"/>
              <a:gd name="connsiteY3-48" fmla="*/ 1779584 h 1779584"/>
              <a:gd name="connsiteX4-49" fmla="*/ 592161 w 5812870"/>
              <a:gd name="connsiteY4-50" fmla="*/ 53429 h 1779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12870" h="1779584">
                <a:moveTo>
                  <a:pt x="592161" y="53429"/>
                </a:moveTo>
                <a:lnTo>
                  <a:pt x="5812870" y="0"/>
                </a:lnTo>
                <a:lnTo>
                  <a:pt x="5812870" y="1769281"/>
                </a:lnTo>
                <a:lnTo>
                  <a:pt x="0" y="1779584"/>
                </a:lnTo>
                <a:lnTo>
                  <a:pt x="592161" y="5342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42"/>
          <p:cNvSpPr txBox="1"/>
          <p:nvPr/>
        </p:nvSpPr>
        <p:spPr>
          <a:xfrm>
            <a:off x="3286220" y="1572121"/>
            <a:ext cx="6218057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演示完毕，感谢您的聆听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75585" y="2917052"/>
            <a:ext cx="6146157" cy="3454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年政府信息公开报告</a:t>
            </a:r>
            <a:endParaRPr lang="zh-CN" altLang="en-US" sz="18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085414" y="3471156"/>
            <a:ext cx="2326498" cy="327413"/>
            <a:chOff x="4885444" y="3541641"/>
            <a:chExt cx="2326498" cy="327413"/>
          </a:xfrm>
        </p:grpSpPr>
        <p:sp>
          <p:nvSpPr>
            <p:cNvPr id="10" name="圆角矩形 9"/>
            <p:cNvSpPr/>
            <p:nvPr/>
          </p:nvSpPr>
          <p:spPr>
            <a:xfrm>
              <a:off x="4885444" y="3541641"/>
              <a:ext cx="2326498" cy="327413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000">
                <a:solidFill>
                  <a:schemeClr val="bg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11" name="TextBox 13"/>
            <p:cNvSpPr txBox="1"/>
            <p:nvPr/>
          </p:nvSpPr>
          <p:spPr>
            <a:xfrm>
              <a:off x="5148446" y="3559472"/>
              <a:ext cx="1725930" cy="299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市公路事业发展中心</a:t>
              </a:r>
              <a:endParaRPr lang="zh-CN" altLang="en-US" dirty="0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180815" y="4663440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LOGO</a:t>
            </a:r>
            <a:endParaRPr lang="zh-CN" alt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3384422" y="-19330"/>
            <a:ext cx="2374476" cy="1005107"/>
          </a:xfrm>
          <a:custGeom>
            <a:avLst/>
            <a:gdLst/>
            <a:ahLst/>
            <a:cxnLst/>
            <a:rect l="l" t="t" r="r" b="b"/>
            <a:pathLst>
              <a:path w="1212931" h="513429">
                <a:moveTo>
                  <a:pt x="0" y="0"/>
                </a:moveTo>
                <a:lnTo>
                  <a:pt x="1212931" y="0"/>
                </a:lnTo>
                <a:cubicBezTo>
                  <a:pt x="1210875" y="8189"/>
                  <a:pt x="1207259" y="15721"/>
                  <a:pt x="1202896" y="22772"/>
                </a:cubicBezTo>
                <a:lnTo>
                  <a:pt x="956422" y="454561"/>
                </a:lnTo>
                <a:cubicBezTo>
                  <a:pt x="946115" y="471761"/>
                  <a:pt x="931774" y="486697"/>
                  <a:pt x="913401" y="497559"/>
                </a:cubicBezTo>
                <a:cubicBezTo>
                  <a:pt x="894131" y="508874"/>
                  <a:pt x="873069" y="513853"/>
                  <a:pt x="852006" y="513401"/>
                </a:cubicBezTo>
                <a:lnTo>
                  <a:pt x="358161" y="513401"/>
                </a:lnTo>
                <a:cubicBezTo>
                  <a:pt x="338443" y="513401"/>
                  <a:pt x="317829" y="508422"/>
                  <a:pt x="299456" y="497559"/>
                </a:cubicBezTo>
                <a:cubicBezTo>
                  <a:pt x="281082" y="486697"/>
                  <a:pt x="266294" y="471761"/>
                  <a:pt x="256435" y="454109"/>
                </a:cubicBezTo>
                <a:lnTo>
                  <a:pt x="8616" y="20509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49" tIns="34274" rIns="68549" bIns="34274" numCol="1" anchor="t" anchorCtr="0" compatLnSpc="1"/>
          <a:lstStyle/>
          <a:p>
            <a:endParaRPr lang="zh-CN" altLang="en-US" sz="1280"/>
          </a:p>
        </p:txBody>
      </p:sp>
      <p:sp>
        <p:nvSpPr>
          <p:cNvPr id="5" name="TextBox 59"/>
          <p:cNvSpPr txBox="1">
            <a:spLocks noChangeArrowheads="1"/>
          </p:cNvSpPr>
          <p:nvPr/>
        </p:nvSpPr>
        <p:spPr bwMode="auto">
          <a:xfrm>
            <a:off x="3330441" y="316829"/>
            <a:ext cx="2483119" cy="11444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165">
              <a:lnSpc>
                <a:spcPct val="120000"/>
              </a:lnSpc>
              <a:defRPr/>
            </a:pPr>
            <a:r>
              <a:rPr lang="zh-CN" altLang="en-US" sz="3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zh-CN" altLang="en-US" sz="3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3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5165">
              <a:lnSpc>
                <a:spcPct val="120000"/>
              </a:lnSpc>
              <a:defRPr/>
            </a:pPr>
            <a:r>
              <a:rPr lang="en-US" altLang="zh-CN" sz="2100" kern="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ko-KR" sz="2100" kern="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398231" y="2247865"/>
            <a:ext cx="887578" cy="80025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49" tIns="34274" rIns="68549" bIns="34274" numCol="1" anchor="t" anchorCtr="0" compatLnSpc="1"/>
          <a:lstStyle/>
          <a:p>
            <a:endParaRPr lang="zh-CN" altLang="en-US" sz="1280">
              <a:solidFill>
                <a:srgbClr val="3CCCC7"/>
              </a:solidFill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1063245" y="3161077"/>
            <a:ext cx="1576545" cy="281305"/>
          </a:xfrm>
          <a:prstGeom prst="rect">
            <a:avLst/>
          </a:prstGeom>
          <a:noFill/>
        </p:spPr>
        <p:txBody>
          <a:bodyPr wrap="square" lIns="51411" tIns="25706" rIns="51411" bIns="25706" rtlCol="0">
            <a:spAutoFit/>
          </a:bodyPr>
          <a:lstStyle/>
          <a:p>
            <a:pPr marL="0" lvl="1" algn="ctr"/>
            <a:r>
              <a:rPr lang="zh-CN" altLang="en-US" sz="15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总体情况  </a:t>
            </a:r>
            <a:endParaRPr lang="zh-CN" altLang="en-US" sz="9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2768004" y="2247865"/>
            <a:ext cx="887578" cy="80025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49" tIns="34274" rIns="68549" bIns="34274" numCol="1" anchor="t" anchorCtr="0" compatLnSpc="1"/>
          <a:lstStyle/>
          <a:p>
            <a:endParaRPr lang="zh-CN" altLang="en-US" sz="1280">
              <a:solidFill>
                <a:srgbClr val="3CCCC7"/>
              </a:solidFill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4128212" y="2247865"/>
            <a:ext cx="887578" cy="80025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49" tIns="34274" rIns="68549" bIns="34274" numCol="1" anchor="t" anchorCtr="0" compatLnSpc="1"/>
          <a:lstStyle/>
          <a:p>
            <a:endParaRPr lang="zh-CN" altLang="en-US" sz="1280"/>
          </a:p>
        </p:txBody>
      </p:sp>
      <p:sp>
        <p:nvSpPr>
          <p:cNvPr id="10" name="Freeform 5"/>
          <p:cNvSpPr/>
          <p:nvPr/>
        </p:nvSpPr>
        <p:spPr bwMode="auto">
          <a:xfrm>
            <a:off x="5504280" y="2247865"/>
            <a:ext cx="887578" cy="80025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49" tIns="34274" rIns="68549" bIns="34274" numCol="1" anchor="t" anchorCtr="0" compatLnSpc="1"/>
          <a:lstStyle/>
          <a:p>
            <a:endParaRPr lang="zh-CN" altLang="en-US" sz="1280">
              <a:solidFill>
                <a:srgbClr val="3CCCC7"/>
              </a:solidFill>
            </a:endParaRPr>
          </a:p>
        </p:txBody>
      </p:sp>
      <p:sp>
        <p:nvSpPr>
          <p:cNvPr id="11" name="Freeform 5"/>
          <p:cNvSpPr/>
          <p:nvPr/>
        </p:nvSpPr>
        <p:spPr bwMode="auto">
          <a:xfrm>
            <a:off x="6901071" y="2247865"/>
            <a:ext cx="887578" cy="80025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49" tIns="34274" rIns="68549" bIns="34274" numCol="1" anchor="t" anchorCtr="0" compatLnSpc="1"/>
          <a:lstStyle/>
          <a:p>
            <a:endParaRPr lang="zh-CN" altLang="en-US" sz="1280">
              <a:solidFill>
                <a:srgbClr val="3CCCC7"/>
              </a:solidFill>
            </a:endParaRPr>
          </a:p>
        </p:txBody>
      </p:sp>
      <p:sp>
        <p:nvSpPr>
          <p:cNvPr id="12" name="KSO_Shape"/>
          <p:cNvSpPr/>
          <p:nvPr/>
        </p:nvSpPr>
        <p:spPr bwMode="auto">
          <a:xfrm>
            <a:off x="2997682" y="2482411"/>
            <a:ext cx="449495" cy="34281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8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4347487" y="2440054"/>
            <a:ext cx="440438" cy="436034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8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7172422" y="2481520"/>
            <a:ext cx="388930" cy="330590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8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5" name="文本框 9"/>
          <p:cNvSpPr txBox="1"/>
          <p:nvPr/>
        </p:nvSpPr>
        <p:spPr>
          <a:xfrm>
            <a:off x="2424610" y="3161077"/>
            <a:ext cx="1576545" cy="281305"/>
          </a:xfrm>
          <a:prstGeom prst="rect">
            <a:avLst/>
          </a:prstGeom>
          <a:noFill/>
        </p:spPr>
        <p:txBody>
          <a:bodyPr wrap="square" lIns="51411" tIns="25706" rIns="51411" bIns="25706" rtlCol="0">
            <a:spAutoFit/>
          </a:bodyPr>
          <a:lstStyle/>
          <a:p>
            <a:pPr marL="0" lvl="1" algn="ctr"/>
            <a:r>
              <a:rPr lang="zh-CN" altLang="en-US" sz="15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依申请公开 </a:t>
            </a:r>
            <a:endParaRPr lang="zh-CN" altLang="en-US" sz="9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9"/>
          <p:cNvSpPr txBox="1"/>
          <p:nvPr/>
        </p:nvSpPr>
        <p:spPr>
          <a:xfrm>
            <a:off x="3762288" y="3161077"/>
            <a:ext cx="1576545" cy="281305"/>
          </a:xfrm>
          <a:prstGeom prst="rect">
            <a:avLst/>
          </a:prstGeom>
          <a:noFill/>
        </p:spPr>
        <p:txBody>
          <a:bodyPr wrap="square" lIns="51411" tIns="25706" rIns="51411" bIns="25706" rtlCol="0">
            <a:spAutoFit/>
          </a:bodyPr>
          <a:lstStyle/>
          <a:p>
            <a:pPr marL="0" lvl="1" algn="ctr"/>
            <a:r>
              <a:rPr lang="zh-CN" altLang="en-US" sz="15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信息管理情况  </a:t>
            </a:r>
            <a:endParaRPr lang="zh-CN" altLang="en-US" sz="9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9"/>
          <p:cNvSpPr txBox="1"/>
          <p:nvPr/>
        </p:nvSpPr>
        <p:spPr>
          <a:xfrm>
            <a:off x="5143588" y="3161077"/>
            <a:ext cx="1576545" cy="512445"/>
          </a:xfrm>
          <a:prstGeom prst="rect">
            <a:avLst/>
          </a:prstGeom>
          <a:noFill/>
        </p:spPr>
        <p:txBody>
          <a:bodyPr wrap="square" lIns="51411" tIns="25706" rIns="51411" bIns="25706" rtlCol="0">
            <a:spAutoFit/>
          </a:bodyPr>
          <a:lstStyle/>
          <a:p>
            <a:pPr marL="0" lvl="1" algn="ctr"/>
            <a:r>
              <a:rPr lang="zh-CN" altLang="en-US" sz="15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信息公开</a:t>
            </a:r>
            <a:endParaRPr lang="zh-CN" altLang="en-US" sz="15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15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平台建设情况</a:t>
            </a:r>
            <a:endParaRPr lang="zh-CN" altLang="en-US" sz="9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9"/>
          <p:cNvSpPr txBox="1"/>
          <p:nvPr/>
        </p:nvSpPr>
        <p:spPr>
          <a:xfrm>
            <a:off x="6558191" y="3161077"/>
            <a:ext cx="1576545" cy="281305"/>
          </a:xfrm>
          <a:prstGeom prst="rect">
            <a:avLst/>
          </a:prstGeom>
          <a:noFill/>
        </p:spPr>
        <p:txBody>
          <a:bodyPr wrap="square" lIns="51411" tIns="25706" rIns="51411" bIns="25706" rtlCol="0">
            <a:spAutoFit/>
          </a:bodyPr>
          <a:lstStyle/>
          <a:p>
            <a:pPr marL="0" lvl="1" algn="ctr"/>
            <a:r>
              <a:rPr lang="zh-CN" altLang="en-US" sz="15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监督保障情况 </a:t>
            </a:r>
            <a:endParaRPr lang="zh-CN" altLang="en-US" sz="9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KSO_Shape"/>
          <p:cNvSpPr/>
          <p:nvPr/>
        </p:nvSpPr>
        <p:spPr bwMode="auto">
          <a:xfrm>
            <a:off x="5753440" y="2445113"/>
            <a:ext cx="389258" cy="389258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8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KSO_Shape"/>
          <p:cNvSpPr/>
          <p:nvPr/>
        </p:nvSpPr>
        <p:spPr bwMode="auto">
          <a:xfrm>
            <a:off x="1631996" y="2481520"/>
            <a:ext cx="439046" cy="332942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8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0">
        <p14:warp dir="i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-1" y="0"/>
            <a:ext cx="2039217" cy="5143500"/>
          </a:xfrm>
          <a:custGeom>
            <a:avLst/>
            <a:gdLst>
              <a:gd name="connsiteX0" fmla="*/ 0 w 2837789"/>
              <a:gd name="connsiteY0" fmla="*/ 0 h 8001905"/>
              <a:gd name="connsiteX1" fmla="*/ 2837788 w 2837789"/>
              <a:gd name="connsiteY1" fmla="*/ 0 h 8001905"/>
              <a:gd name="connsiteX2" fmla="*/ 2837788 w 2837789"/>
              <a:gd name="connsiteY2" fmla="*/ 1968500 h 8001905"/>
              <a:gd name="connsiteX3" fmla="*/ 2837789 w 2837789"/>
              <a:gd name="connsiteY3" fmla="*/ 1968500 h 8001905"/>
              <a:gd name="connsiteX4" fmla="*/ 2837789 w 2837789"/>
              <a:gd name="connsiteY4" fmla="*/ 2363879 h 8001905"/>
              <a:gd name="connsiteX5" fmla="*/ 2618085 w 2837789"/>
              <a:gd name="connsiteY5" fmla="*/ 2386026 h 8001905"/>
              <a:gd name="connsiteX6" fmla="*/ 1747634 w 2837789"/>
              <a:gd name="connsiteY6" fmla="*/ 3454034 h 8001905"/>
              <a:gd name="connsiteX7" fmla="*/ 2618085 w 2837789"/>
              <a:gd name="connsiteY7" fmla="*/ 4522042 h 8001905"/>
              <a:gd name="connsiteX8" fmla="*/ 2837789 w 2837789"/>
              <a:gd name="connsiteY8" fmla="*/ 4544190 h 8001905"/>
              <a:gd name="connsiteX9" fmla="*/ 2837789 w 2837789"/>
              <a:gd name="connsiteY9" fmla="*/ 6858000 h 8001905"/>
              <a:gd name="connsiteX10" fmla="*/ 2837788 w 2837789"/>
              <a:gd name="connsiteY10" fmla="*/ 6858000 h 8001905"/>
              <a:gd name="connsiteX11" fmla="*/ 2837788 w 2837789"/>
              <a:gd name="connsiteY11" fmla="*/ 8001905 h 8001905"/>
              <a:gd name="connsiteX12" fmla="*/ 0 w 2837789"/>
              <a:gd name="connsiteY12" fmla="*/ 8001905 h 8001905"/>
              <a:gd name="connsiteX13" fmla="*/ 0 w 2837789"/>
              <a:gd name="connsiteY13" fmla="*/ 6858000 h 8001905"/>
              <a:gd name="connsiteX14" fmla="*/ 0 w 2837789"/>
              <a:gd name="connsiteY14" fmla="*/ 6376305 h 8001905"/>
              <a:gd name="connsiteX15" fmla="*/ 0 w 2837789"/>
              <a:gd name="connsiteY15" fmla="*/ 2133600 h 8001905"/>
              <a:gd name="connsiteX16" fmla="*/ 0 w 2837789"/>
              <a:gd name="connsiteY16" fmla="*/ 1968500 h 800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7789" h="8001905">
                <a:moveTo>
                  <a:pt x="0" y="0"/>
                </a:moveTo>
                <a:lnTo>
                  <a:pt x="2837788" y="0"/>
                </a:lnTo>
                <a:lnTo>
                  <a:pt x="2837788" y="1968500"/>
                </a:lnTo>
                <a:lnTo>
                  <a:pt x="2837789" y="1968500"/>
                </a:lnTo>
                <a:lnTo>
                  <a:pt x="2837789" y="2363879"/>
                </a:lnTo>
                <a:lnTo>
                  <a:pt x="2618085" y="2386026"/>
                </a:lnTo>
                <a:cubicBezTo>
                  <a:pt x="2121320" y="2487680"/>
                  <a:pt x="1747634" y="2927218"/>
                  <a:pt x="1747634" y="3454034"/>
                </a:cubicBezTo>
                <a:cubicBezTo>
                  <a:pt x="1747634" y="3980852"/>
                  <a:pt x="2121320" y="4420389"/>
                  <a:pt x="2618085" y="4522042"/>
                </a:cubicBezTo>
                <a:lnTo>
                  <a:pt x="2837789" y="4544190"/>
                </a:lnTo>
                <a:lnTo>
                  <a:pt x="2837789" y="6858000"/>
                </a:lnTo>
                <a:lnTo>
                  <a:pt x="2837788" y="6858000"/>
                </a:lnTo>
                <a:lnTo>
                  <a:pt x="2837788" y="8001905"/>
                </a:lnTo>
                <a:lnTo>
                  <a:pt x="0" y="8001905"/>
                </a:lnTo>
                <a:lnTo>
                  <a:pt x="0" y="6858000"/>
                </a:lnTo>
                <a:lnTo>
                  <a:pt x="0" y="6376305"/>
                </a:lnTo>
                <a:lnTo>
                  <a:pt x="0" y="2133600"/>
                </a:lnTo>
                <a:lnTo>
                  <a:pt x="0" y="19685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001095" y="3284307"/>
            <a:ext cx="5128673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91915" y="1569133"/>
            <a:ext cx="3603777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7200" dirty="0">
                <a:solidFill>
                  <a:srgbClr val="0070C0"/>
                </a:solidFill>
                <a:latin typeface="Impact" panose="020B0806030902050204" pitchFamily="34" charset="0"/>
              </a:rPr>
              <a:t>PART 01</a:t>
            </a:r>
            <a:endParaRPr lang="zh-CN" altLang="en-US" sz="72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99391" y="2833300"/>
            <a:ext cx="248615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TC Avant Garde Std Bk" panose="020B0502020202020204" pitchFamily="34" charset="0"/>
              </a:rPr>
              <a:t>总体情况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ITC Avant Garde Std Bk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2926288" y="3383092"/>
            <a:ext cx="5203480" cy="80708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年，中心始终坚持以公开为常态、不公开为例外，不断拓展主动公开的广度和深度。全年发布各类政府信息346条。政府信息公开网站公开信息20条，财务信息（三公经费）6条，12345政务服务热线89条，网络问政22条，通过新媒体微信“济宁公路”公众号公开政务信息209条，增进了与公众的交流，促进了公路领域各项工作顺利开展。</a:t>
            </a:r>
            <a:endParaRPr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318481" y="1569133"/>
            <a:ext cx="1309620" cy="1309619"/>
            <a:chOff x="1318481" y="1569133"/>
            <a:chExt cx="1309620" cy="1309619"/>
          </a:xfrm>
        </p:grpSpPr>
        <p:grpSp>
          <p:nvGrpSpPr>
            <p:cNvPr id="6" name="组合 5"/>
            <p:cNvGrpSpPr/>
            <p:nvPr/>
          </p:nvGrpSpPr>
          <p:grpSpPr>
            <a:xfrm>
              <a:off x="1318481" y="1569133"/>
              <a:ext cx="1309620" cy="1309619"/>
              <a:chOff x="2393778" y="1899411"/>
              <a:chExt cx="2421375" cy="2421375"/>
            </a:xfrm>
            <a:effectLst/>
          </p:grpSpPr>
          <p:sp>
            <p:nvSpPr>
              <p:cNvPr id="7" name="椭圆 6"/>
              <p:cNvSpPr/>
              <p:nvPr/>
            </p:nvSpPr>
            <p:spPr>
              <a:xfrm>
                <a:off x="2393778" y="1899411"/>
                <a:ext cx="2421375" cy="2421375"/>
              </a:xfrm>
              <a:prstGeom prst="ellipse">
                <a:avLst/>
              </a:prstGeom>
              <a:solidFill>
                <a:schemeClr val="bg1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590328" y="2051724"/>
                <a:ext cx="2116756" cy="21167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152400" dist="635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82550" h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KSO_Shape"/>
            <p:cNvSpPr/>
            <p:nvPr/>
          </p:nvSpPr>
          <p:spPr bwMode="auto">
            <a:xfrm>
              <a:off x="1712855" y="1977601"/>
              <a:ext cx="544369" cy="412812"/>
            </a:xfrm>
            <a:custGeom>
              <a:avLst/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28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99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99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99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878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854725" y="773443"/>
            <a:ext cx="7434551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03736" y="299722"/>
            <a:ext cx="3523130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主动公开情况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6" name="箭头3"/>
          <p:cNvSpPr/>
          <p:nvPr/>
        </p:nvSpPr>
        <p:spPr bwMode="gray">
          <a:xfrm flipV="1">
            <a:off x="1531850" y="2876219"/>
            <a:ext cx="819764" cy="1140531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62118" tIns="31058" rIns="62118" bIns="31058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9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箭头2"/>
          <p:cNvSpPr/>
          <p:nvPr/>
        </p:nvSpPr>
        <p:spPr bwMode="gray">
          <a:xfrm rot="16200000">
            <a:off x="1747861" y="2401564"/>
            <a:ext cx="243647" cy="974403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62118" tIns="31058" rIns="62118" bIns="31058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9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箭头1"/>
          <p:cNvSpPr/>
          <p:nvPr/>
        </p:nvSpPr>
        <p:spPr bwMode="gray">
          <a:xfrm>
            <a:off x="1526579" y="1630311"/>
            <a:ext cx="819764" cy="1321191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62118" tIns="31058" rIns="62118" bIns="31058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9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文本1"/>
          <p:cNvSpPr>
            <a:spLocks noChangeArrowheads="1"/>
          </p:cNvSpPr>
          <p:nvPr/>
        </p:nvSpPr>
        <p:spPr bwMode="gray">
          <a:xfrm>
            <a:off x="3378267" y="1338757"/>
            <a:ext cx="4434093" cy="896993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rgbClr val="0070C0"/>
            </a:solidFill>
            <a:prstDash val="solid"/>
          </a:ln>
          <a:effectLst/>
        </p:spPr>
        <p:txBody>
          <a:bodyPr lIns="62118" tIns="31058" rIns="62118" bIns="31058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年，召开主任办公会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次，其中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邀请利益相关方、公众代表、专家、媒体等列席 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次。</a:t>
            </a:r>
            <a:endParaRPr lang="zh-CN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2"/>
          <p:cNvSpPr>
            <a:spLocks noChangeArrowheads="1"/>
          </p:cNvSpPr>
          <p:nvPr/>
        </p:nvSpPr>
        <p:spPr bwMode="gray">
          <a:xfrm>
            <a:off x="3378267" y="2428790"/>
            <a:ext cx="4434093" cy="894027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rgbClr val="0070C0"/>
            </a:solidFill>
            <a:prstDash val="solid"/>
          </a:ln>
          <a:effectLst/>
        </p:spPr>
        <p:txBody>
          <a:bodyPr lIns="62118" tIns="31058" rIns="62118" bIns="31058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围绕公路建管养中心任务，重点公开了济商高速、21项普通国省道养护工程建设施工等重大项目进展。</a:t>
            </a:r>
            <a:endParaRPr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3"/>
          <p:cNvSpPr>
            <a:spLocks noChangeArrowheads="1"/>
          </p:cNvSpPr>
          <p:nvPr/>
        </p:nvSpPr>
        <p:spPr bwMode="ltGray">
          <a:xfrm>
            <a:off x="3378267" y="3507054"/>
            <a:ext cx="4434093" cy="886051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rgbClr val="0070C0"/>
            </a:solidFill>
            <a:prstDash val="solid"/>
          </a:ln>
          <a:effectLst/>
        </p:spPr>
        <p:txBody>
          <a:bodyPr lIns="62118" tIns="31058" rIns="62118" bIns="31058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加大财政预决算信息公开力度，连续五年公开了部门预决算和“三公”经费预决算。</a:t>
            </a:r>
            <a:r>
              <a:rPr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依法公开了本中心2025年度部门预算及2024年度部门决算报告。</a:t>
            </a:r>
            <a:endParaRPr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61509" y="2094341"/>
            <a:ext cx="1590850" cy="1590851"/>
            <a:chOff x="4184106" y="2952206"/>
            <a:chExt cx="3823790" cy="3823790"/>
          </a:xfrm>
        </p:grpSpPr>
        <p:sp>
          <p:nvSpPr>
            <p:cNvPr id="13" name="椭圆 12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710170" y="3478267"/>
              <a:ext cx="2771662" cy="2771663"/>
              <a:chOff x="2193192" y="1899414"/>
              <a:chExt cx="2421375" cy="2421376"/>
            </a:xfrm>
            <a:effectLst/>
          </p:grpSpPr>
          <p:sp>
            <p:nvSpPr>
              <p:cNvPr id="15" name="椭圆 14"/>
              <p:cNvSpPr/>
              <p:nvPr/>
            </p:nvSpPr>
            <p:spPr>
              <a:xfrm>
                <a:off x="2193192" y="1899414"/>
                <a:ext cx="2421375" cy="2421376"/>
              </a:xfrm>
              <a:prstGeom prst="ellipse">
                <a:avLst/>
              </a:prstGeom>
              <a:solidFill>
                <a:schemeClr val="accent1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1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八边形 15"/>
              <p:cNvSpPr/>
              <p:nvPr/>
            </p:nvSpPr>
            <p:spPr>
              <a:xfrm>
                <a:off x="2386802" y="2093026"/>
                <a:ext cx="2034160" cy="2034160"/>
              </a:xfrm>
              <a:prstGeom prst="octagon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1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958857" y="2531043"/>
            <a:ext cx="955721" cy="742721"/>
            <a:chOff x="8922207" y="2437732"/>
            <a:chExt cx="1019784" cy="990298"/>
          </a:xfrm>
        </p:grpSpPr>
        <p:sp>
          <p:nvSpPr>
            <p:cNvPr id="18" name="文本框 37"/>
            <p:cNvSpPr txBox="1"/>
            <p:nvPr/>
          </p:nvSpPr>
          <p:spPr>
            <a:xfrm>
              <a:off x="8931338" y="2437732"/>
              <a:ext cx="1010653" cy="697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9" name="文本框 38"/>
            <p:cNvSpPr txBox="1"/>
            <p:nvPr/>
          </p:nvSpPr>
          <p:spPr>
            <a:xfrm>
              <a:off x="8922207" y="2445047"/>
              <a:ext cx="1010653" cy="982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社会监督重点领域信息公开</a:t>
              </a:r>
              <a:endParaRPr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397230" y="1307540"/>
            <a:ext cx="950749" cy="939547"/>
            <a:chOff x="3237545" y="4561747"/>
            <a:chExt cx="1146960" cy="1146960"/>
          </a:xfrm>
        </p:grpSpPr>
        <p:sp>
          <p:nvSpPr>
            <p:cNvPr id="21" name="圆角矩形 20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70C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329042" y="4642031"/>
              <a:ext cx="976147" cy="9863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sp>
        <p:nvSpPr>
          <p:cNvPr id="23" name="Text Placeholder 4"/>
          <p:cNvSpPr txBox="1"/>
          <p:nvPr/>
        </p:nvSpPr>
        <p:spPr>
          <a:xfrm>
            <a:off x="2499995" y="1374140"/>
            <a:ext cx="768350" cy="7194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sz="11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 algn="ctr">
              <a:buNone/>
            </a:pPr>
            <a:r>
              <a:rPr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推进重大行政决策公</a:t>
            </a:r>
            <a:r>
              <a:rPr 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</a:t>
            </a:r>
            <a:endParaRPr 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397756" y="2404187"/>
            <a:ext cx="950749" cy="939547"/>
            <a:chOff x="3237545" y="4561747"/>
            <a:chExt cx="1146960" cy="1146960"/>
          </a:xfrm>
        </p:grpSpPr>
        <p:sp>
          <p:nvSpPr>
            <p:cNvPr id="25" name="圆角矩形 24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70C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329042" y="4642031"/>
              <a:ext cx="976147" cy="9863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sp>
        <p:nvSpPr>
          <p:cNvPr id="27" name="Text Placeholder 4"/>
          <p:cNvSpPr txBox="1"/>
          <p:nvPr/>
        </p:nvSpPr>
        <p:spPr>
          <a:xfrm>
            <a:off x="2499995" y="2620645"/>
            <a:ext cx="768350" cy="4864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推进重大建设项目信息公开</a:t>
            </a:r>
            <a:endParaRPr lang="zh-CN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400287" y="3479839"/>
            <a:ext cx="950749" cy="939547"/>
            <a:chOff x="3237545" y="4561747"/>
            <a:chExt cx="1146960" cy="1146960"/>
          </a:xfrm>
        </p:grpSpPr>
        <p:sp>
          <p:nvSpPr>
            <p:cNvPr id="29" name="圆角矩形 28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70C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329042" y="4642031"/>
              <a:ext cx="976147" cy="9863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sp>
        <p:nvSpPr>
          <p:cNvPr id="31" name="Text Placeholder 4"/>
          <p:cNvSpPr txBox="1"/>
          <p:nvPr/>
        </p:nvSpPr>
        <p:spPr>
          <a:xfrm>
            <a:off x="2502535" y="3545205"/>
            <a:ext cx="768350" cy="7061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推进财政信息细化公开</a:t>
            </a:r>
            <a:endParaRPr lang="zh-CN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23" grpId="0" build="p"/>
      <p:bldP spid="27" grpId="0" build="p"/>
      <p:bldP spid="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-1" y="0"/>
            <a:ext cx="2039217" cy="5143500"/>
          </a:xfrm>
          <a:custGeom>
            <a:avLst/>
            <a:gdLst>
              <a:gd name="connsiteX0" fmla="*/ 0 w 2837789"/>
              <a:gd name="connsiteY0" fmla="*/ 0 h 8001905"/>
              <a:gd name="connsiteX1" fmla="*/ 2837788 w 2837789"/>
              <a:gd name="connsiteY1" fmla="*/ 0 h 8001905"/>
              <a:gd name="connsiteX2" fmla="*/ 2837788 w 2837789"/>
              <a:gd name="connsiteY2" fmla="*/ 1968500 h 8001905"/>
              <a:gd name="connsiteX3" fmla="*/ 2837789 w 2837789"/>
              <a:gd name="connsiteY3" fmla="*/ 1968500 h 8001905"/>
              <a:gd name="connsiteX4" fmla="*/ 2837789 w 2837789"/>
              <a:gd name="connsiteY4" fmla="*/ 2363879 h 8001905"/>
              <a:gd name="connsiteX5" fmla="*/ 2618085 w 2837789"/>
              <a:gd name="connsiteY5" fmla="*/ 2386026 h 8001905"/>
              <a:gd name="connsiteX6" fmla="*/ 1747634 w 2837789"/>
              <a:gd name="connsiteY6" fmla="*/ 3454034 h 8001905"/>
              <a:gd name="connsiteX7" fmla="*/ 2618085 w 2837789"/>
              <a:gd name="connsiteY7" fmla="*/ 4522042 h 8001905"/>
              <a:gd name="connsiteX8" fmla="*/ 2837789 w 2837789"/>
              <a:gd name="connsiteY8" fmla="*/ 4544190 h 8001905"/>
              <a:gd name="connsiteX9" fmla="*/ 2837789 w 2837789"/>
              <a:gd name="connsiteY9" fmla="*/ 6858000 h 8001905"/>
              <a:gd name="connsiteX10" fmla="*/ 2837788 w 2837789"/>
              <a:gd name="connsiteY10" fmla="*/ 6858000 h 8001905"/>
              <a:gd name="connsiteX11" fmla="*/ 2837788 w 2837789"/>
              <a:gd name="connsiteY11" fmla="*/ 8001905 h 8001905"/>
              <a:gd name="connsiteX12" fmla="*/ 0 w 2837789"/>
              <a:gd name="connsiteY12" fmla="*/ 8001905 h 8001905"/>
              <a:gd name="connsiteX13" fmla="*/ 0 w 2837789"/>
              <a:gd name="connsiteY13" fmla="*/ 6858000 h 8001905"/>
              <a:gd name="connsiteX14" fmla="*/ 0 w 2837789"/>
              <a:gd name="connsiteY14" fmla="*/ 6376305 h 8001905"/>
              <a:gd name="connsiteX15" fmla="*/ 0 w 2837789"/>
              <a:gd name="connsiteY15" fmla="*/ 2133600 h 8001905"/>
              <a:gd name="connsiteX16" fmla="*/ 0 w 2837789"/>
              <a:gd name="connsiteY16" fmla="*/ 1968500 h 800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7789" h="8001905">
                <a:moveTo>
                  <a:pt x="0" y="0"/>
                </a:moveTo>
                <a:lnTo>
                  <a:pt x="2837788" y="0"/>
                </a:lnTo>
                <a:lnTo>
                  <a:pt x="2837788" y="1968500"/>
                </a:lnTo>
                <a:lnTo>
                  <a:pt x="2837789" y="1968500"/>
                </a:lnTo>
                <a:lnTo>
                  <a:pt x="2837789" y="2363879"/>
                </a:lnTo>
                <a:lnTo>
                  <a:pt x="2618085" y="2386026"/>
                </a:lnTo>
                <a:cubicBezTo>
                  <a:pt x="2121320" y="2487680"/>
                  <a:pt x="1747634" y="2927218"/>
                  <a:pt x="1747634" y="3454034"/>
                </a:cubicBezTo>
                <a:cubicBezTo>
                  <a:pt x="1747634" y="3980852"/>
                  <a:pt x="2121320" y="4420389"/>
                  <a:pt x="2618085" y="4522042"/>
                </a:cubicBezTo>
                <a:lnTo>
                  <a:pt x="2837789" y="4544190"/>
                </a:lnTo>
                <a:lnTo>
                  <a:pt x="2837789" y="6858000"/>
                </a:lnTo>
                <a:lnTo>
                  <a:pt x="2837788" y="6858000"/>
                </a:lnTo>
                <a:lnTo>
                  <a:pt x="2837788" y="8001905"/>
                </a:lnTo>
                <a:lnTo>
                  <a:pt x="0" y="8001905"/>
                </a:lnTo>
                <a:lnTo>
                  <a:pt x="0" y="6858000"/>
                </a:lnTo>
                <a:lnTo>
                  <a:pt x="0" y="6376305"/>
                </a:lnTo>
                <a:lnTo>
                  <a:pt x="0" y="2133600"/>
                </a:lnTo>
                <a:lnTo>
                  <a:pt x="0" y="19685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001095" y="3284307"/>
            <a:ext cx="5128673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91915" y="1569133"/>
            <a:ext cx="3603777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7200" dirty="0">
                <a:solidFill>
                  <a:srgbClr val="0070C0"/>
                </a:solidFill>
                <a:latin typeface="Impact" panose="020B0806030902050204" pitchFamily="34" charset="0"/>
              </a:rPr>
              <a:t>PART </a:t>
            </a:r>
            <a:r>
              <a:rPr lang="en-US" altLang="zh-CN" sz="7200" dirty="0" smtClean="0">
                <a:solidFill>
                  <a:srgbClr val="0070C0"/>
                </a:solidFill>
                <a:latin typeface="Impact" panose="020B0806030902050204" pitchFamily="34" charset="0"/>
              </a:rPr>
              <a:t>02</a:t>
            </a:r>
            <a:endParaRPr lang="zh-CN" altLang="en-US" sz="72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99391" y="2833300"/>
            <a:ext cx="248615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TC Avant Garde Std Bk" panose="020B0502020202020204" pitchFamily="34" charset="0"/>
              </a:rPr>
              <a:t>依申请公开情况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ITC Avant Garde Std Bk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2926288" y="3383092"/>
            <a:ext cx="5203480" cy="62230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根据《条例》有关规定，督导中心所属各单位不断规范依申请公开办理工作流程，准确把握信息公开申请办理时限。202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年，受理依申请公开0件，收到以政府信息公开为由提起行政复议、行政诉讼的0件。</a:t>
            </a:r>
            <a:endParaRPr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18481" y="1576948"/>
            <a:ext cx="1309620" cy="1309619"/>
            <a:chOff x="1318481" y="1569133"/>
            <a:chExt cx="1309620" cy="1309619"/>
          </a:xfrm>
        </p:grpSpPr>
        <p:grpSp>
          <p:nvGrpSpPr>
            <p:cNvPr id="6" name="组合 5"/>
            <p:cNvGrpSpPr/>
            <p:nvPr/>
          </p:nvGrpSpPr>
          <p:grpSpPr>
            <a:xfrm>
              <a:off x="1318481" y="1569133"/>
              <a:ext cx="1309620" cy="1309619"/>
              <a:chOff x="2393778" y="1899411"/>
              <a:chExt cx="2421375" cy="2421375"/>
            </a:xfrm>
            <a:effectLst/>
          </p:grpSpPr>
          <p:sp>
            <p:nvSpPr>
              <p:cNvPr id="7" name="椭圆 6"/>
              <p:cNvSpPr/>
              <p:nvPr/>
            </p:nvSpPr>
            <p:spPr>
              <a:xfrm>
                <a:off x="2393778" y="1899411"/>
                <a:ext cx="2421375" cy="2421375"/>
              </a:xfrm>
              <a:prstGeom prst="ellipse">
                <a:avLst/>
              </a:prstGeom>
              <a:solidFill>
                <a:schemeClr val="bg1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590328" y="2051724"/>
                <a:ext cx="2116756" cy="21167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152400" dist="635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82550" h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KSO_Shape"/>
            <p:cNvSpPr/>
            <p:nvPr/>
          </p:nvSpPr>
          <p:spPr bwMode="auto">
            <a:xfrm>
              <a:off x="1680084" y="1983651"/>
              <a:ext cx="630130" cy="480581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280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99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99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99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878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-1" y="0"/>
            <a:ext cx="2039217" cy="5143500"/>
          </a:xfrm>
          <a:custGeom>
            <a:avLst/>
            <a:gdLst>
              <a:gd name="connsiteX0" fmla="*/ 0 w 2837789"/>
              <a:gd name="connsiteY0" fmla="*/ 0 h 8001905"/>
              <a:gd name="connsiteX1" fmla="*/ 2837788 w 2837789"/>
              <a:gd name="connsiteY1" fmla="*/ 0 h 8001905"/>
              <a:gd name="connsiteX2" fmla="*/ 2837788 w 2837789"/>
              <a:gd name="connsiteY2" fmla="*/ 1968500 h 8001905"/>
              <a:gd name="connsiteX3" fmla="*/ 2837789 w 2837789"/>
              <a:gd name="connsiteY3" fmla="*/ 1968500 h 8001905"/>
              <a:gd name="connsiteX4" fmla="*/ 2837789 w 2837789"/>
              <a:gd name="connsiteY4" fmla="*/ 2363879 h 8001905"/>
              <a:gd name="connsiteX5" fmla="*/ 2618085 w 2837789"/>
              <a:gd name="connsiteY5" fmla="*/ 2386026 h 8001905"/>
              <a:gd name="connsiteX6" fmla="*/ 1747634 w 2837789"/>
              <a:gd name="connsiteY6" fmla="*/ 3454034 h 8001905"/>
              <a:gd name="connsiteX7" fmla="*/ 2618085 w 2837789"/>
              <a:gd name="connsiteY7" fmla="*/ 4522042 h 8001905"/>
              <a:gd name="connsiteX8" fmla="*/ 2837789 w 2837789"/>
              <a:gd name="connsiteY8" fmla="*/ 4544190 h 8001905"/>
              <a:gd name="connsiteX9" fmla="*/ 2837789 w 2837789"/>
              <a:gd name="connsiteY9" fmla="*/ 6858000 h 8001905"/>
              <a:gd name="connsiteX10" fmla="*/ 2837788 w 2837789"/>
              <a:gd name="connsiteY10" fmla="*/ 6858000 h 8001905"/>
              <a:gd name="connsiteX11" fmla="*/ 2837788 w 2837789"/>
              <a:gd name="connsiteY11" fmla="*/ 8001905 h 8001905"/>
              <a:gd name="connsiteX12" fmla="*/ 0 w 2837789"/>
              <a:gd name="connsiteY12" fmla="*/ 8001905 h 8001905"/>
              <a:gd name="connsiteX13" fmla="*/ 0 w 2837789"/>
              <a:gd name="connsiteY13" fmla="*/ 6858000 h 8001905"/>
              <a:gd name="connsiteX14" fmla="*/ 0 w 2837789"/>
              <a:gd name="connsiteY14" fmla="*/ 6376305 h 8001905"/>
              <a:gd name="connsiteX15" fmla="*/ 0 w 2837789"/>
              <a:gd name="connsiteY15" fmla="*/ 2133600 h 8001905"/>
              <a:gd name="connsiteX16" fmla="*/ 0 w 2837789"/>
              <a:gd name="connsiteY16" fmla="*/ 1968500 h 800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7789" h="8001905">
                <a:moveTo>
                  <a:pt x="0" y="0"/>
                </a:moveTo>
                <a:lnTo>
                  <a:pt x="2837788" y="0"/>
                </a:lnTo>
                <a:lnTo>
                  <a:pt x="2837788" y="1968500"/>
                </a:lnTo>
                <a:lnTo>
                  <a:pt x="2837789" y="1968500"/>
                </a:lnTo>
                <a:lnTo>
                  <a:pt x="2837789" y="2363879"/>
                </a:lnTo>
                <a:lnTo>
                  <a:pt x="2618085" y="2386026"/>
                </a:lnTo>
                <a:cubicBezTo>
                  <a:pt x="2121320" y="2487680"/>
                  <a:pt x="1747634" y="2927218"/>
                  <a:pt x="1747634" y="3454034"/>
                </a:cubicBezTo>
                <a:cubicBezTo>
                  <a:pt x="1747634" y="3980852"/>
                  <a:pt x="2121320" y="4420389"/>
                  <a:pt x="2618085" y="4522042"/>
                </a:cubicBezTo>
                <a:lnTo>
                  <a:pt x="2837789" y="4544190"/>
                </a:lnTo>
                <a:lnTo>
                  <a:pt x="2837789" y="6858000"/>
                </a:lnTo>
                <a:lnTo>
                  <a:pt x="2837788" y="6858000"/>
                </a:lnTo>
                <a:lnTo>
                  <a:pt x="2837788" y="8001905"/>
                </a:lnTo>
                <a:lnTo>
                  <a:pt x="0" y="8001905"/>
                </a:lnTo>
                <a:lnTo>
                  <a:pt x="0" y="6858000"/>
                </a:lnTo>
                <a:lnTo>
                  <a:pt x="0" y="6376305"/>
                </a:lnTo>
                <a:lnTo>
                  <a:pt x="0" y="2133600"/>
                </a:lnTo>
                <a:lnTo>
                  <a:pt x="0" y="19685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001095" y="3284307"/>
            <a:ext cx="5128673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91915" y="1569133"/>
            <a:ext cx="3603777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7200" dirty="0">
                <a:solidFill>
                  <a:srgbClr val="0070C0"/>
                </a:solidFill>
                <a:latin typeface="Impact" panose="020B0806030902050204" pitchFamily="34" charset="0"/>
              </a:rPr>
              <a:t>PART </a:t>
            </a:r>
            <a:r>
              <a:rPr lang="en-US" altLang="zh-CN" sz="7200" dirty="0" smtClean="0">
                <a:solidFill>
                  <a:srgbClr val="0070C0"/>
                </a:solidFill>
                <a:latin typeface="Impact" panose="020B0806030902050204" pitchFamily="34" charset="0"/>
              </a:rPr>
              <a:t>03</a:t>
            </a:r>
            <a:endParaRPr lang="zh-CN" altLang="en-US" sz="72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99391" y="2833300"/>
            <a:ext cx="248615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TC Avant Garde Std Bk" panose="020B0502020202020204" pitchFamily="34" charset="0"/>
              </a:rPr>
              <a:t>政府信息管理情况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ITC Avant Garde Std Bk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2926288" y="3383092"/>
            <a:ext cx="5203480" cy="99187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健全管理制度：修订完善了中心政府信息公开实施办法、保密审查制度等，确保信息公开工作有章可循。</a:t>
            </a:r>
            <a:endParaRPr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规范信息发布：严格执行信息发布“三级审核”制度，严把政治关、法律关、政策关、保密关、文字关。</a:t>
            </a:r>
            <a:endParaRPr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18481" y="1576948"/>
            <a:ext cx="1309620" cy="1309619"/>
            <a:chOff x="1318481" y="1576948"/>
            <a:chExt cx="1309620" cy="1309619"/>
          </a:xfrm>
        </p:grpSpPr>
        <p:grpSp>
          <p:nvGrpSpPr>
            <p:cNvPr id="6" name="组合 5"/>
            <p:cNvGrpSpPr/>
            <p:nvPr/>
          </p:nvGrpSpPr>
          <p:grpSpPr>
            <a:xfrm>
              <a:off x="1318481" y="1576948"/>
              <a:ext cx="1309620" cy="1309619"/>
              <a:chOff x="2393778" y="1899411"/>
              <a:chExt cx="2421375" cy="2421375"/>
            </a:xfrm>
            <a:effectLst/>
          </p:grpSpPr>
          <p:sp>
            <p:nvSpPr>
              <p:cNvPr id="7" name="椭圆 6"/>
              <p:cNvSpPr/>
              <p:nvPr/>
            </p:nvSpPr>
            <p:spPr>
              <a:xfrm>
                <a:off x="2393778" y="1899411"/>
                <a:ext cx="2421375" cy="2421375"/>
              </a:xfrm>
              <a:prstGeom prst="ellipse">
                <a:avLst/>
              </a:prstGeom>
              <a:solidFill>
                <a:schemeClr val="bg1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590328" y="2051724"/>
                <a:ext cx="2116756" cy="21167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152400" dist="635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82550" h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4" name="KSO_Shape"/>
            <p:cNvSpPr/>
            <p:nvPr/>
          </p:nvSpPr>
          <p:spPr bwMode="auto">
            <a:xfrm>
              <a:off x="1651548" y="1917602"/>
              <a:ext cx="643035" cy="636605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280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99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99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99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878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854725" y="773443"/>
            <a:ext cx="7434551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03736" y="299722"/>
            <a:ext cx="3523130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sz="2000" dirty="0">
                <a:sym typeface="+mn-ea"/>
              </a:rPr>
              <a:t>健全信息管理制度。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6" name="椭圆 9"/>
          <p:cNvSpPr/>
          <p:nvPr/>
        </p:nvSpPr>
        <p:spPr>
          <a:xfrm>
            <a:off x="2240767" y="2729336"/>
            <a:ext cx="4675914" cy="1558567"/>
          </a:xfrm>
          <a:custGeom>
            <a:avLst/>
            <a:gdLst>
              <a:gd name="connsiteX0" fmla="*/ 0 w 6234551"/>
              <a:gd name="connsiteY0" fmla="*/ 1750412 h 3500824"/>
              <a:gd name="connsiteX1" fmla="*/ 3117276 w 6234551"/>
              <a:gd name="connsiteY1" fmla="*/ 0 h 3500824"/>
              <a:gd name="connsiteX2" fmla="*/ 6234552 w 6234551"/>
              <a:gd name="connsiteY2" fmla="*/ 1750412 h 3500824"/>
              <a:gd name="connsiteX3" fmla="*/ 3117276 w 6234551"/>
              <a:gd name="connsiteY3" fmla="*/ 3500824 h 3500824"/>
              <a:gd name="connsiteX4" fmla="*/ 0 w 6234551"/>
              <a:gd name="connsiteY4" fmla="*/ 1750412 h 3500824"/>
              <a:gd name="connsiteX0-1" fmla="*/ 3117276 w 6234552"/>
              <a:gd name="connsiteY0-2" fmla="*/ 0 h 3500824"/>
              <a:gd name="connsiteX1-3" fmla="*/ 6234552 w 6234552"/>
              <a:gd name="connsiteY1-4" fmla="*/ 1750412 h 3500824"/>
              <a:gd name="connsiteX2-5" fmla="*/ 3117276 w 6234552"/>
              <a:gd name="connsiteY2-6" fmla="*/ 3500824 h 3500824"/>
              <a:gd name="connsiteX3-7" fmla="*/ 0 w 6234552"/>
              <a:gd name="connsiteY3-8" fmla="*/ 1750412 h 3500824"/>
              <a:gd name="connsiteX4-9" fmla="*/ 3208716 w 6234552"/>
              <a:gd name="connsiteY4-10" fmla="*/ 91440 h 3500824"/>
              <a:gd name="connsiteX0-11" fmla="*/ 3117276 w 6234552"/>
              <a:gd name="connsiteY0-12" fmla="*/ 0 h 3500824"/>
              <a:gd name="connsiteX1-13" fmla="*/ 6234552 w 6234552"/>
              <a:gd name="connsiteY1-14" fmla="*/ 1750412 h 3500824"/>
              <a:gd name="connsiteX2-15" fmla="*/ 3117276 w 6234552"/>
              <a:gd name="connsiteY2-16" fmla="*/ 3500824 h 3500824"/>
              <a:gd name="connsiteX3-17" fmla="*/ 0 w 6234552"/>
              <a:gd name="connsiteY3-18" fmla="*/ 1750412 h 3500824"/>
              <a:gd name="connsiteX0-19" fmla="*/ 6234552 w 6234552"/>
              <a:gd name="connsiteY0-20" fmla="*/ 0 h 1750412"/>
              <a:gd name="connsiteX1-21" fmla="*/ 3117276 w 6234552"/>
              <a:gd name="connsiteY1-22" fmla="*/ 1750412 h 1750412"/>
              <a:gd name="connsiteX2-23" fmla="*/ 0 w 6234552"/>
              <a:gd name="connsiteY2-24" fmla="*/ 0 h 17504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34552" h="1750412">
                <a:moveTo>
                  <a:pt x="6234552" y="0"/>
                </a:moveTo>
                <a:cubicBezTo>
                  <a:pt x="6234552" y="966726"/>
                  <a:pt x="4838900" y="1750412"/>
                  <a:pt x="3117276" y="1750412"/>
                </a:cubicBezTo>
                <a:cubicBezTo>
                  <a:pt x="1395652" y="1750412"/>
                  <a:pt x="0" y="966726"/>
                  <a:pt x="0" y="0"/>
                </a:cubicBezTo>
              </a:path>
            </a:pathLst>
          </a:custGeom>
          <a:noFill/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754729" y="1655435"/>
            <a:ext cx="1304591" cy="1059614"/>
            <a:chOff x="3237545" y="4561747"/>
            <a:chExt cx="1146960" cy="1146960"/>
          </a:xfrm>
        </p:grpSpPr>
        <p:sp>
          <p:nvSpPr>
            <p:cNvPr id="8" name="圆角矩形 7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9" name="六边形 8"/>
            <p:cNvSpPr/>
            <p:nvPr/>
          </p:nvSpPr>
          <p:spPr>
            <a:xfrm>
              <a:off x="3305008" y="4637099"/>
              <a:ext cx="1012026" cy="996251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098129" y="1655435"/>
            <a:ext cx="1304591" cy="1059614"/>
            <a:chOff x="3237545" y="4561747"/>
            <a:chExt cx="1146960" cy="1146960"/>
          </a:xfrm>
        </p:grpSpPr>
        <p:sp>
          <p:nvSpPr>
            <p:cNvPr id="11" name="圆角矩形 10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2" name="六边形 11"/>
            <p:cNvSpPr/>
            <p:nvPr/>
          </p:nvSpPr>
          <p:spPr>
            <a:xfrm>
              <a:off x="3305008" y="4637099"/>
              <a:ext cx="1012026" cy="996251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cxnSp>
        <p:nvCxnSpPr>
          <p:cNvPr id="13" name="直接箭头连接符 12"/>
          <p:cNvCxnSpPr/>
          <p:nvPr/>
        </p:nvCxnSpPr>
        <p:spPr>
          <a:xfrm>
            <a:off x="3249986" y="2192063"/>
            <a:ext cx="2643188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2561403" y="3328296"/>
            <a:ext cx="919089" cy="919089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77800" dist="63500" dir="2700000" algn="tl" rotWithShape="0">
              <a:schemeClr val="tx1">
                <a:lumMod val="65000"/>
                <a:lumOff val="35000"/>
                <a:alpha val="2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676957" y="3328296"/>
            <a:ext cx="919089" cy="919089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77800" dist="63500" dir="2700000" algn="tl" rotWithShape="0">
              <a:schemeClr val="tx1">
                <a:lumMod val="65000"/>
                <a:lumOff val="35000"/>
                <a:alpha val="2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119180" y="3764064"/>
            <a:ext cx="919089" cy="919089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77800" dist="63500" dir="2700000" algn="tl" rotWithShape="0">
              <a:schemeClr val="tx1">
                <a:lumMod val="65000"/>
                <a:lumOff val="35000"/>
                <a:alpha val="2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7" name="文本框 24"/>
          <p:cNvSpPr txBox="1"/>
          <p:nvPr/>
        </p:nvSpPr>
        <p:spPr>
          <a:xfrm>
            <a:off x="3675488" y="1885157"/>
            <a:ext cx="1790756" cy="2762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全流程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8" name="文本框 25"/>
          <p:cNvSpPr txBox="1"/>
          <p:nvPr/>
        </p:nvSpPr>
        <p:spPr>
          <a:xfrm>
            <a:off x="3738263" y="3262366"/>
            <a:ext cx="1669733" cy="2762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闭环管理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1953753" y="1870869"/>
            <a:ext cx="906534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595959"/>
                </a:solidFill>
                <a:latin typeface="+mn-ea"/>
              </a:rPr>
              <a:t>政府</a:t>
            </a:r>
            <a:endParaRPr lang="zh-CN" altLang="en-US" sz="1600" b="1" dirty="0">
              <a:solidFill>
                <a:srgbClr val="595959"/>
              </a:solidFill>
              <a:latin typeface="+mn-ea"/>
            </a:endParaRPr>
          </a:p>
          <a:p>
            <a:pPr algn="ctr"/>
            <a:r>
              <a:rPr lang="zh-CN" altLang="en-US" sz="1600" b="1" dirty="0">
                <a:solidFill>
                  <a:srgbClr val="595959"/>
                </a:solidFill>
                <a:latin typeface="+mn-ea"/>
              </a:rPr>
              <a:t>信息</a:t>
            </a:r>
            <a:endParaRPr lang="zh-CN" altLang="en-US" sz="1600" b="1" dirty="0">
              <a:solidFill>
                <a:srgbClr val="595959"/>
              </a:solidFill>
              <a:latin typeface="+mn-ea"/>
            </a:endParaRPr>
          </a:p>
        </p:txBody>
      </p:sp>
      <p:sp>
        <p:nvSpPr>
          <p:cNvPr id="20" name="文本框 30"/>
          <p:cNvSpPr txBox="1"/>
          <p:nvPr/>
        </p:nvSpPr>
        <p:spPr>
          <a:xfrm>
            <a:off x="6297153" y="1870869"/>
            <a:ext cx="906534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0070C0"/>
                </a:solidFill>
                <a:latin typeface="+mn-ea"/>
              </a:rPr>
              <a:t>信息</a:t>
            </a:r>
            <a:endParaRPr lang="zh-CN" altLang="en-US" sz="1600" b="1" dirty="0">
              <a:solidFill>
                <a:srgbClr val="0070C0"/>
              </a:solidFill>
              <a:latin typeface="+mn-ea"/>
            </a:endParaRPr>
          </a:p>
          <a:p>
            <a:pPr algn="ctr"/>
            <a:r>
              <a:rPr lang="zh-CN" altLang="en-US" sz="1600" b="1" dirty="0">
                <a:solidFill>
                  <a:srgbClr val="0070C0"/>
                </a:solidFill>
                <a:latin typeface="+mn-ea"/>
              </a:rPr>
              <a:t>处理</a:t>
            </a:r>
            <a:endParaRPr lang="zh-CN" altLang="en-US" sz="1600" b="1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21" name="文本框 33"/>
          <p:cNvSpPr txBox="1"/>
          <p:nvPr/>
        </p:nvSpPr>
        <p:spPr>
          <a:xfrm>
            <a:off x="2634450" y="3546494"/>
            <a:ext cx="739605" cy="2762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制作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2" name="文本框 34"/>
          <p:cNvSpPr txBox="1"/>
          <p:nvPr/>
        </p:nvSpPr>
        <p:spPr>
          <a:xfrm>
            <a:off x="4206540" y="3981235"/>
            <a:ext cx="739605" cy="2762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获取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3" name="文本框 35"/>
          <p:cNvSpPr txBox="1"/>
          <p:nvPr/>
        </p:nvSpPr>
        <p:spPr>
          <a:xfrm>
            <a:off x="5766699" y="3549873"/>
            <a:ext cx="739605" cy="2762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保存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4" name="文本框 37"/>
          <p:cNvSpPr txBox="1"/>
          <p:nvPr/>
        </p:nvSpPr>
        <p:spPr bwMode="auto">
          <a:xfrm>
            <a:off x="748192" y="990185"/>
            <a:ext cx="7627774" cy="40068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加强源头管理：在公文制发过程中同步明确公开属性标识，从源头推进政务公开。</a:t>
            </a:r>
            <a:endParaRPr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动态清理文件：根据立改废情况，对行政规范性文件进行动态清理，确保公开信息准确有效。</a:t>
            </a:r>
            <a:endParaRPr sz="9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6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6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7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6" grpId="0" animBg="1"/>
          <p:bldP spid="14" grpId="0" animBg="1"/>
          <p:bldP spid="15" grpId="0" animBg="1"/>
          <p:bldP spid="16" grpId="0" animBg="1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6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7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6" grpId="0" animBg="1"/>
          <p:bldP spid="14" grpId="0" animBg="1"/>
          <p:bldP spid="15" grpId="0" animBg="1"/>
          <p:bldP spid="16" grpId="0" animBg="1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-1" y="0"/>
            <a:ext cx="2039217" cy="5143500"/>
          </a:xfrm>
          <a:custGeom>
            <a:avLst/>
            <a:gdLst>
              <a:gd name="connsiteX0" fmla="*/ 0 w 2837789"/>
              <a:gd name="connsiteY0" fmla="*/ 0 h 8001905"/>
              <a:gd name="connsiteX1" fmla="*/ 2837788 w 2837789"/>
              <a:gd name="connsiteY1" fmla="*/ 0 h 8001905"/>
              <a:gd name="connsiteX2" fmla="*/ 2837788 w 2837789"/>
              <a:gd name="connsiteY2" fmla="*/ 1968500 h 8001905"/>
              <a:gd name="connsiteX3" fmla="*/ 2837789 w 2837789"/>
              <a:gd name="connsiteY3" fmla="*/ 1968500 h 8001905"/>
              <a:gd name="connsiteX4" fmla="*/ 2837789 w 2837789"/>
              <a:gd name="connsiteY4" fmla="*/ 2363879 h 8001905"/>
              <a:gd name="connsiteX5" fmla="*/ 2618085 w 2837789"/>
              <a:gd name="connsiteY5" fmla="*/ 2386026 h 8001905"/>
              <a:gd name="connsiteX6" fmla="*/ 1747634 w 2837789"/>
              <a:gd name="connsiteY6" fmla="*/ 3454034 h 8001905"/>
              <a:gd name="connsiteX7" fmla="*/ 2618085 w 2837789"/>
              <a:gd name="connsiteY7" fmla="*/ 4522042 h 8001905"/>
              <a:gd name="connsiteX8" fmla="*/ 2837789 w 2837789"/>
              <a:gd name="connsiteY8" fmla="*/ 4544190 h 8001905"/>
              <a:gd name="connsiteX9" fmla="*/ 2837789 w 2837789"/>
              <a:gd name="connsiteY9" fmla="*/ 6858000 h 8001905"/>
              <a:gd name="connsiteX10" fmla="*/ 2837788 w 2837789"/>
              <a:gd name="connsiteY10" fmla="*/ 6858000 h 8001905"/>
              <a:gd name="connsiteX11" fmla="*/ 2837788 w 2837789"/>
              <a:gd name="connsiteY11" fmla="*/ 8001905 h 8001905"/>
              <a:gd name="connsiteX12" fmla="*/ 0 w 2837789"/>
              <a:gd name="connsiteY12" fmla="*/ 8001905 h 8001905"/>
              <a:gd name="connsiteX13" fmla="*/ 0 w 2837789"/>
              <a:gd name="connsiteY13" fmla="*/ 6858000 h 8001905"/>
              <a:gd name="connsiteX14" fmla="*/ 0 w 2837789"/>
              <a:gd name="connsiteY14" fmla="*/ 6376305 h 8001905"/>
              <a:gd name="connsiteX15" fmla="*/ 0 w 2837789"/>
              <a:gd name="connsiteY15" fmla="*/ 2133600 h 8001905"/>
              <a:gd name="connsiteX16" fmla="*/ 0 w 2837789"/>
              <a:gd name="connsiteY16" fmla="*/ 1968500 h 800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7789" h="8001905">
                <a:moveTo>
                  <a:pt x="0" y="0"/>
                </a:moveTo>
                <a:lnTo>
                  <a:pt x="2837788" y="0"/>
                </a:lnTo>
                <a:lnTo>
                  <a:pt x="2837788" y="1968500"/>
                </a:lnTo>
                <a:lnTo>
                  <a:pt x="2837789" y="1968500"/>
                </a:lnTo>
                <a:lnTo>
                  <a:pt x="2837789" y="2363879"/>
                </a:lnTo>
                <a:lnTo>
                  <a:pt x="2618085" y="2386026"/>
                </a:lnTo>
                <a:cubicBezTo>
                  <a:pt x="2121320" y="2487680"/>
                  <a:pt x="1747634" y="2927218"/>
                  <a:pt x="1747634" y="3454034"/>
                </a:cubicBezTo>
                <a:cubicBezTo>
                  <a:pt x="1747634" y="3980852"/>
                  <a:pt x="2121320" y="4420389"/>
                  <a:pt x="2618085" y="4522042"/>
                </a:cubicBezTo>
                <a:lnTo>
                  <a:pt x="2837789" y="4544190"/>
                </a:lnTo>
                <a:lnTo>
                  <a:pt x="2837789" y="6858000"/>
                </a:lnTo>
                <a:lnTo>
                  <a:pt x="2837788" y="6858000"/>
                </a:lnTo>
                <a:lnTo>
                  <a:pt x="2837788" y="8001905"/>
                </a:lnTo>
                <a:lnTo>
                  <a:pt x="0" y="8001905"/>
                </a:lnTo>
                <a:lnTo>
                  <a:pt x="0" y="6858000"/>
                </a:lnTo>
                <a:lnTo>
                  <a:pt x="0" y="6376305"/>
                </a:lnTo>
                <a:lnTo>
                  <a:pt x="0" y="2133600"/>
                </a:lnTo>
                <a:lnTo>
                  <a:pt x="0" y="19685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001095" y="3284307"/>
            <a:ext cx="5128673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91915" y="1569133"/>
            <a:ext cx="3603777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7200" dirty="0">
                <a:solidFill>
                  <a:srgbClr val="0070C0"/>
                </a:solidFill>
                <a:latin typeface="Impact" panose="020B0806030902050204" pitchFamily="34" charset="0"/>
              </a:rPr>
              <a:t>PART </a:t>
            </a:r>
            <a:r>
              <a:rPr lang="en-US" altLang="zh-CN" sz="7200" dirty="0" smtClean="0">
                <a:solidFill>
                  <a:srgbClr val="0070C0"/>
                </a:solidFill>
                <a:latin typeface="Impact" panose="020B0806030902050204" pitchFamily="34" charset="0"/>
              </a:rPr>
              <a:t>04</a:t>
            </a:r>
            <a:endParaRPr lang="zh-CN" altLang="en-US" sz="72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99410" y="2833370"/>
            <a:ext cx="33261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TC Avant Garde Std Bk" panose="020B0502020202020204" pitchFamily="34" charset="0"/>
              </a:rPr>
              <a:t>信息公开平台建设情况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ITC Avant Garde Std Bk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2837388" y="3400872"/>
            <a:ext cx="5203480" cy="117602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sz="1000" dirty="0">
                <a:sym typeface="+mn-ea"/>
              </a:rPr>
              <a:t>主渠道建设：持续优化济宁市政府门户网站“市公路事业发展中心”专栏，确保栏目清晰、内容准确、更新及时。</a:t>
            </a:r>
            <a:endParaRPr sz="1000" dirty="0"/>
          </a:p>
          <a:p>
            <a:pPr>
              <a:lnSpc>
                <a:spcPct val="150000"/>
              </a:lnSpc>
              <a:defRPr/>
            </a:pPr>
            <a:r>
              <a:rPr sz="1000" dirty="0">
                <a:sym typeface="+mn-ea"/>
              </a:rPr>
              <a:t>新媒体拓展：加强“济宁公路”微信公众号运营管理，全年推送图文、信息209期，成为政策解读、新闻宣传、便民服务的重要平台。</a:t>
            </a:r>
            <a:endParaRPr sz="1000" dirty="0"/>
          </a:p>
          <a:p>
            <a:pPr>
              <a:lnSpc>
                <a:spcPct val="120000"/>
              </a:lnSpc>
            </a:pPr>
            <a:endParaRPr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18481" y="1576948"/>
            <a:ext cx="1309620" cy="1309619"/>
            <a:chOff x="1318481" y="1576948"/>
            <a:chExt cx="1309620" cy="1309619"/>
          </a:xfrm>
        </p:grpSpPr>
        <p:grpSp>
          <p:nvGrpSpPr>
            <p:cNvPr id="6" name="组合 5"/>
            <p:cNvGrpSpPr/>
            <p:nvPr/>
          </p:nvGrpSpPr>
          <p:grpSpPr>
            <a:xfrm>
              <a:off x="1318481" y="1576948"/>
              <a:ext cx="1309620" cy="1309619"/>
              <a:chOff x="2393778" y="1899411"/>
              <a:chExt cx="2421375" cy="2421375"/>
            </a:xfrm>
            <a:effectLst/>
          </p:grpSpPr>
          <p:sp>
            <p:nvSpPr>
              <p:cNvPr id="7" name="椭圆 6"/>
              <p:cNvSpPr/>
              <p:nvPr/>
            </p:nvSpPr>
            <p:spPr>
              <a:xfrm>
                <a:off x="2393778" y="1899411"/>
                <a:ext cx="2421375" cy="2421375"/>
              </a:xfrm>
              <a:prstGeom prst="ellipse">
                <a:avLst/>
              </a:prstGeom>
              <a:solidFill>
                <a:schemeClr val="bg1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590328" y="2051724"/>
                <a:ext cx="2116756" cy="21167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152400" dist="635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82550" h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5" name="KSO_Shape"/>
            <p:cNvSpPr/>
            <p:nvPr/>
          </p:nvSpPr>
          <p:spPr bwMode="auto">
            <a:xfrm>
              <a:off x="1711983" y="1907806"/>
              <a:ext cx="585742" cy="585742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28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99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99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99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878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854725" y="773443"/>
            <a:ext cx="7434551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03736" y="299722"/>
            <a:ext cx="3523130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优化信息公开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58772" y="1379423"/>
            <a:ext cx="1902058" cy="1282133"/>
            <a:chOff x="3237545" y="4561747"/>
            <a:chExt cx="1146960" cy="1146960"/>
          </a:xfrm>
        </p:grpSpPr>
        <p:sp>
          <p:nvSpPr>
            <p:cNvPr id="7" name="圆角矩形 6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70C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620972" y="1379423"/>
            <a:ext cx="1902058" cy="1282133"/>
            <a:chOff x="3237545" y="4561747"/>
            <a:chExt cx="1146960" cy="1146960"/>
          </a:xfrm>
        </p:grpSpPr>
        <p:sp>
          <p:nvSpPr>
            <p:cNvPr id="10" name="圆角矩形 9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70C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983173" y="1379423"/>
            <a:ext cx="1902058" cy="1282133"/>
            <a:chOff x="3237545" y="4561747"/>
            <a:chExt cx="1146960" cy="1146960"/>
          </a:xfrm>
        </p:grpSpPr>
        <p:sp>
          <p:nvSpPr>
            <p:cNvPr id="13" name="圆角矩形 12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70C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258772" y="2931998"/>
            <a:ext cx="1902058" cy="1282133"/>
            <a:chOff x="3237545" y="4561747"/>
            <a:chExt cx="1146960" cy="1146960"/>
          </a:xfrm>
        </p:grpSpPr>
        <p:sp>
          <p:nvSpPr>
            <p:cNvPr id="16" name="圆角矩形 15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70C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20972" y="2931998"/>
            <a:ext cx="1902058" cy="1282133"/>
            <a:chOff x="3237545" y="4561747"/>
            <a:chExt cx="1146960" cy="1146960"/>
          </a:xfrm>
        </p:grpSpPr>
        <p:sp>
          <p:nvSpPr>
            <p:cNvPr id="19" name="圆角矩形 18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70C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982970" y="2931795"/>
            <a:ext cx="1901190" cy="1280795"/>
            <a:chOff x="3237545" y="4561747"/>
            <a:chExt cx="1146960" cy="1146960"/>
          </a:xfrm>
        </p:grpSpPr>
        <p:sp>
          <p:nvSpPr>
            <p:cNvPr id="22" name="圆角矩形 21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70C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070588" y="1610332"/>
            <a:ext cx="271519" cy="241276"/>
            <a:chOff x="3843406" y="5497220"/>
            <a:chExt cx="438051" cy="389258"/>
          </a:xfrm>
          <a:solidFill>
            <a:srgbClr val="0070C0"/>
          </a:solidFill>
        </p:grpSpPr>
        <p:sp>
          <p:nvSpPr>
            <p:cNvPr id="25" name="Freeform 63"/>
            <p:cNvSpPr>
              <a:spLocks noEditPoints="1"/>
            </p:cNvSpPr>
            <p:nvPr/>
          </p:nvSpPr>
          <p:spPr bwMode="auto">
            <a:xfrm>
              <a:off x="3843406" y="5497220"/>
              <a:ext cx="438051" cy="389258"/>
            </a:xfrm>
            <a:custGeom>
              <a:avLst/>
              <a:gdLst>
                <a:gd name="T0" fmla="*/ 165 w 171"/>
                <a:gd name="T1" fmla="*/ 0 h 152"/>
                <a:gd name="T2" fmla="*/ 5 w 171"/>
                <a:gd name="T3" fmla="*/ 0 h 152"/>
                <a:gd name="T4" fmla="*/ 0 w 171"/>
                <a:gd name="T5" fmla="*/ 5 h 152"/>
                <a:gd name="T6" fmla="*/ 0 w 171"/>
                <a:gd name="T7" fmla="*/ 146 h 152"/>
                <a:gd name="T8" fmla="*/ 5 w 171"/>
                <a:gd name="T9" fmla="*/ 152 h 152"/>
                <a:gd name="T10" fmla="*/ 165 w 171"/>
                <a:gd name="T11" fmla="*/ 152 h 152"/>
                <a:gd name="T12" fmla="*/ 171 w 171"/>
                <a:gd name="T13" fmla="*/ 146 h 152"/>
                <a:gd name="T14" fmla="*/ 171 w 171"/>
                <a:gd name="T15" fmla="*/ 5 h 152"/>
                <a:gd name="T16" fmla="*/ 165 w 171"/>
                <a:gd name="T17" fmla="*/ 0 h 152"/>
                <a:gd name="T18" fmla="*/ 132 w 171"/>
                <a:gd name="T19" fmla="*/ 12 h 152"/>
                <a:gd name="T20" fmla="*/ 139 w 171"/>
                <a:gd name="T21" fmla="*/ 19 h 152"/>
                <a:gd name="T22" fmla="*/ 132 w 171"/>
                <a:gd name="T23" fmla="*/ 26 h 152"/>
                <a:gd name="T24" fmla="*/ 124 w 171"/>
                <a:gd name="T25" fmla="*/ 19 h 152"/>
                <a:gd name="T26" fmla="*/ 132 w 171"/>
                <a:gd name="T27" fmla="*/ 12 h 152"/>
                <a:gd name="T28" fmla="*/ 110 w 171"/>
                <a:gd name="T29" fmla="*/ 12 h 152"/>
                <a:gd name="T30" fmla="*/ 118 w 171"/>
                <a:gd name="T31" fmla="*/ 19 h 152"/>
                <a:gd name="T32" fmla="*/ 110 w 171"/>
                <a:gd name="T33" fmla="*/ 26 h 152"/>
                <a:gd name="T34" fmla="*/ 103 w 171"/>
                <a:gd name="T35" fmla="*/ 19 h 152"/>
                <a:gd name="T36" fmla="*/ 110 w 171"/>
                <a:gd name="T37" fmla="*/ 12 h 152"/>
                <a:gd name="T38" fmla="*/ 160 w 171"/>
                <a:gd name="T39" fmla="*/ 141 h 152"/>
                <a:gd name="T40" fmla="*/ 11 w 171"/>
                <a:gd name="T41" fmla="*/ 141 h 152"/>
                <a:gd name="T42" fmla="*/ 11 w 171"/>
                <a:gd name="T43" fmla="*/ 38 h 152"/>
                <a:gd name="T44" fmla="*/ 160 w 171"/>
                <a:gd name="T45" fmla="*/ 38 h 152"/>
                <a:gd name="T46" fmla="*/ 160 w 171"/>
                <a:gd name="T47" fmla="*/ 141 h 152"/>
                <a:gd name="T48" fmla="*/ 153 w 171"/>
                <a:gd name="T49" fmla="*/ 26 h 152"/>
                <a:gd name="T50" fmla="*/ 146 w 171"/>
                <a:gd name="T51" fmla="*/ 19 h 152"/>
                <a:gd name="T52" fmla="*/ 153 w 171"/>
                <a:gd name="T53" fmla="*/ 12 h 152"/>
                <a:gd name="T54" fmla="*/ 160 w 171"/>
                <a:gd name="T55" fmla="*/ 19 h 152"/>
                <a:gd name="T56" fmla="*/ 153 w 171"/>
                <a:gd name="T5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52">
                  <a:moveTo>
                    <a:pt x="16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9"/>
                    <a:pt x="2" y="152"/>
                    <a:pt x="5" y="152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8" y="152"/>
                    <a:pt x="171" y="149"/>
                    <a:pt x="171" y="146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2"/>
                    <a:pt x="168" y="0"/>
                    <a:pt x="165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4" y="23"/>
                    <a:pt x="124" y="19"/>
                  </a:cubicBezTo>
                  <a:cubicBezTo>
                    <a:pt x="124" y="15"/>
                    <a:pt x="128" y="12"/>
                    <a:pt x="132" y="12"/>
                  </a:cubicBezTo>
                  <a:close/>
                  <a:moveTo>
                    <a:pt x="110" y="12"/>
                  </a:moveTo>
                  <a:cubicBezTo>
                    <a:pt x="114" y="12"/>
                    <a:pt x="118" y="15"/>
                    <a:pt x="118" y="19"/>
                  </a:cubicBezTo>
                  <a:cubicBezTo>
                    <a:pt x="118" y="23"/>
                    <a:pt x="114" y="26"/>
                    <a:pt x="110" y="26"/>
                  </a:cubicBezTo>
                  <a:cubicBezTo>
                    <a:pt x="106" y="26"/>
                    <a:pt x="103" y="23"/>
                    <a:pt x="103" y="19"/>
                  </a:cubicBezTo>
                  <a:cubicBezTo>
                    <a:pt x="103" y="15"/>
                    <a:pt x="106" y="12"/>
                    <a:pt x="110" y="12"/>
                  </a:cubicBezTo>
                  <a:close/>
                  <a:moveTo>
                    <a:pt x="160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lnTo>
                    <a:pt x="160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26" name="Freeform 64"/>
            <p:cNvSpPr>
              <a:spLocks noEditPoints="1"/>
            </p:cNvSpPr>
            <p:nvPr/>
          </p:nvSpPr>
          <p:spPr bwMode="auto">
            <a:xfrm>
              <a:off x="3864007" y="5619744"/>
              <a:ext cx="394679" cy="249385"/>
            </a:xfrm>
            <a:custGeom>
              <a:avLst/>
              <a:gdLst>
                <a:gd name="T0" fmla="*/ 0 w 154"/>
                <a:gd name="T1" fmla="*/ 76 h 97"/>
                <a:gd name="T2" fmla="*/ 12 w 154"/>
                <a:gd name="T3" fmla="*/ 97 h 97"/>
                <a:gd name="T4" fmla="*/ 9 w 154"/>
                <a:gd name="T5" fmla="*/ 66 h 97"/>
                <a:gd name="T6" fmla="*/ 8 w 154"/>
                <a:gd name="T7" fmla="*/ 64 h 97"/>
                <a:gd name="T8" fmla="*/ 24 w 154"/>
                <a:gd name="T9" fmla="*/ 32 h 97"/>
                <a:gd name="T10" fmla="*/ 27 w 154"/>
                <a:gd name="T11" fmla="*/ 30 h 97"/>
                <a:gd name="T12" fmla="*/ 27 w 154"/>
                <a:gd name="T13" fmla="*/ 28 h 97"/>
                <a:gd name="T14" fmla="*/ 30 w 154"/>
                <a:gd name="T15" fmla="*/ 26 h 97"/>
                <a:gd name="T16" fmla="*/ 31 w 154"/>
                <a:gd name="T17" fmla="*/ 25 h 97"/>
                <a:gd name="T18" fmla="*/ 30 w 154"/>
                <a:gd name="T19" fmla="*/ 25 h 97"/>
                <a:gd name="T20" fmla="*/ 31 w 154"/>
                <a:gd name="T21" fmla="*/ 23 h 97"/>
                <a:gd name="T22" fmla="*/ 33 w 154"/>
                <a:gd name="T23" fmla="*/ 24 h 97"/>
                <a:gd name="T24" fmla="*/ 44 w 154"/>
                <a:gd name="T25" fmla="*/ 14 h 97"/>
                <a:gd name="T26" fmla="*/ 42 w 154"/>
                <a:gd name="T27" fmla="*/ 16 h 97"/>
                <a:gd name="T28" fmla="*/ 77 w 154"/>
                <a:gd name="T29" fmla="*/ 8 h 97"/>
                <a:gd name="T30" fmla="*/ 114 w 154"/>
                <a:gd name="T31" fmla="*/ 19 h 97"/>
                <a:gd name="T32" fmla="*/ 118 w 154"/>
                <a:gd name="T33" fmla="*/ 22 h 97"/>
                <a:gd name="T34" fmla="*/ 122 w 154"/>
                <a:gd name="T35" fmla="*/ 23 h 97"/>
                <a:gd name="T36" fmla="*/ 123 w 154"/>
                <a:gd name="T37" fmla="*/ 25 h 97"/>
                <a:gd name="T38" fmla="*/ 124 w 154"/>
                <a:gd name="T39" fmla="*/ 26 h 97"/>
                <a:gd name="T40" fmla="*/ 139 w 154"/>
                <a:gd name="T41" fmla="*/ 44 h 97"/>
                <a:gd name="T42" fmla="*/ 140 w 154"/>
                <a:gd name="T43" fmla="*/ 45 h 97"/>
                <a:gd name="T44" fmla="*/ 141 w 154"/>
                <a:gd name="T45" fmla="*/ 52 h 97"/>
                <a:gd name="T46" fmla="*/ 142 w 154"/>
                <a:gd name="T47" fmla="*/ 55 h 97"/>
                <a:gd name="T48" fmla="*/ 143 w 154"/>
                <a:gd name="T49" fmla="*/ 54 h 97"/>
                <a:gd name="T50" fmla="*/ 144 w 154"/>
                <a:gd name="T51" fmla="*/ 57 h 97"/>
                <a:gd name="T52" fmla="*/ 142 w 154"/>
                <a:gd name="T53" fmla="*/ 56 h 97"/>
                <a:gd name="T54" fmla="*/ 143 w 154"/>
                <a:gd name="T55" fmla="*/ 57 h 97"/>
                <a:gd name="T56" fmla="*/ 144 w 154"/>
                <a:gd name="T57" fmla="*/ 62 h 97"/>
                <a:gd name="T58" fmla="*/ 145 w 154"/>
                <a:gd name="T59" fmla="*/ 76 h 97"/>
                <a:gd name="T60" fmla="*/ 144 w 154"/>
                <a:gd name="T61" fmla="*/ 89 h 97"/>
                <a:gd name="T62" fmla="*/ 144 w 154"/>
                <a:gd name="T63" fmla="*/ 95 h 97"/>
                <a:gd name="T64" fmla="*/ 143 w 154"/>
                <a:gd name="T65" fmla="*/ 93 h 97"/>
                <a:gd name="T66" fmla="*/ 151 w 154"/>
                <a:gd name="T67" fmla="*/ 97 h 97"/>
                <a:gd name="T68" fmla="*/ 77 w 154"/>
                <a:gd name="T69" fmla="*/ 0 h 97"/>
                <a:gd name="T70" fmla="*/ 142 w 154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97">
                  <a:moveTo>
                    <a:pt x="77" y="0"/>
                  </a:moveTo>
                  <a:cubicBezTo>
                    <a:pt x="35" y="0"/>
                    <a:pt x="0" y="34"/>
                    <a:pt x="0" y="76"/>
                  </a:cubicBezTo>
                  <a:cubicBezTo>
                    <a:pt x="0" y="83"/>
                    <a:pt x="1" y="90"/>
                    <a:pt x="3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0" y="91"/>
                    <a:pt x="8" y="84"/>
                    <a:pt x="8" y="76"/>
                  </a:cubicBezTo>
                  <a:cubicBezTo>
                    <a:pt x="8" y="73"/>
                    <a:pt x="9" y="70"/>
                    <a:pt x="9" y="66"/>
                  </a:cubicBezTo>
                  <a:cubicBezTo>
                    <a:pt x="9" y="66"/>
                    <a:pt x="9" y="65"/>
                    <a:pt x="9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10" y="52"/>
                    <a:pt x="15" y="41"/>
                    <a:pt x="23" y="32"/>
                  </a:cubicBezTo>
                  <a:cubicBezTo>
                    <a:pt x="23" y="32"/>
                    <a:pt x="24" y="32"/>
                    <a:pt x="24" y="32"/>
                  </a:cubicBezTo>
                  <a:cubicBezTo>
                    <a:pt x="25" y="32"/>
                    <a:pt x="25" y="31"/>
                    <a:pt x="26" y="31"/>
                  </a:cubicBezTo>
                  <a:cubicBezTo>
                    <a:pt x="26" y="31"/>
                    <a:pt x="26" y="30"/>
                    <a:pt x="27" y="30"/>
                  </a:cubicBezTo>
                  <a:cubicBezTo>
                    <a:pt x="27" y="30"/>
                    <a:pt x="27" y="29"/>
                    <a:pt x="26" y="29"/>
                  </a:cubicBezTo>
                  <a:cubicBezTo>
                    <a:pt x="26" y="28"/>
                    <a:pt x="27" y="29"/>
                    <a:pt x="27" y="28"/>
                  </a:cubicBezTo>
                  <a:cubicBezTo>
                    <a:pt x="27" y="28"/>
                    <a:pt x="28" y="28"/>
                    <a:pt x="28" y="28"/>
                  </a:cubicBezTo>
                  <a:cubicBezTo>
                    <a:pt x="29" y="28"/>
                    <a:pt x="30" y="27"/>
                    <a:pt x="30" y="26"/>
                  </a:cubicBezTo>
                  <a:cubicBezTo>
                    <a:pt x="31" y="26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4"/>
                    <a:pt x="30" y="24"/>
                  </a:cubicBezTo>
                  <a:cubicBezTo>
                    <a:pt x="30" y="24"/>
                    <a:pt x="31" y="24"/>
                    <a:pt x="31" y="23"/>
                  </a:cubicBezTo>
                  <a:cubicBezTo>
                    <a:pt x="31" y="24"/>
                    <a:pt x="32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3"/>
                    <a:pt x="32" y="23"/>
                    <a:pt x="32" y="23"/>
                  </a:cubicBezTo>
                  <a:cubicBezTo>
                    <a:pt x="36" y="19"/>
                    <a:pt x="40" y="17"/>
                    <a:pt x="44" y="14"/>
                  </a:cubicBezTo>
                  <a:cubicBezTo>
                    <a:pt x="44" y="15"/>
                    <a:pt x="45" y="14"/>
                    <a:pt x="45" y="15"/>
                  </a:cubicBezTo>
                  <a:cubicBezTo>
                    <a:pt x="45" y="16"/>
                    <a:pt x="43" y="16"/>
                    <a:pt x="42" y="16"/>
                  </a:cubicBezTo>
                  <a:cubicBezTo>
                    <a:pt x="42" y="16"/>
                    <a:pt x="42" y="17"/>
                    <a:pt x="42" y="17"/>
                  </a:cubicBezTo>
                  <a:cubicBezTo>
                    <a:pt x="52" y="11"/>
                    <a:pt x="64" y="8"/>
                    <a:pt x="77" y="8"/>
                  </a:cubicBezTo>
                  <a:cubicBezTo>
                    <a:pt x="90" y="8"/>
                    <a:pt x="102" y="11"/>
                    <a:pt x="112" y="17"/>
                  </a:cubicBezTo>
                  <a:cubicBezTo>
                    <a:pt x="113" y="18"/>
                    <a:pt x="114" y="18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20"/>
                    <a:pt x="117" y="21"/>
                    <a:pt x="118" y="22"/>
                  </a:cubicBezTo>
                  <a:cubicBezTo>
                    <a:pt x="119" y="22"/>
                    <a:pt x="120" y="22"/>
                    <a:pt x="120" y="22"/>
                  </a:cubicBezTo>
                  <a:cubicBezTo>
                    <a:pt x="121" y="22"/>
                    <a:pt x="121" y="23"/>
                    <a:pt x="122" y="23"/>
                  </a:cubicBezTo>
                  <a:cubicBezTo>
                    <a:pt x="122" y="24"/>
                    <a:pt x="122" y="24"/>
                    <a:pt x="121" y="24"/>
                  </a:cubicBezTo>
                  <a:cubicBezTo>
                    <a:pt x="122" y="25"/>
                    <a:pt x="122" y="25"/>
                    <a:pt x="123" y="25"/>
                  </a:cubicBezTo>
                  <a:cubicBezTo>
                    <a:pt x="123" y="25"/>
                    <a:pt x="123" y="26"/>
                    <a:pt x="123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5" y="26"/>
                    <a:pt x="125" y="26"/>
                    <a:pt x="126" y="26"/>
                  </a:cubicBezTo>
                  <a:cubicBezTo>
                    <a:pt x="131" y="31"/>
                    <a:pt x="136" y="37"/>
                    <a:pt x="139" y="44"/>
                  </a:cubicBezTo>
                  <a:cubicBezTo>
                    <a:pt x="139" y="44"/>
                    <a:pt x="138" y="44"/>
                    <a:pt x="138" y="45"/>
                  </a:cubicBezTo>
                  <a:cubicBezTo>
                    <a:pt x="138" y="46"/>
                    <a:pt x="139" y="46"/>
                    <a:pt x="140" y="45"/>
                  </a:cubicBezTo>
                  <a:cubicBezTo>
                    <a:pt x="140" y="46"/>
                    <a:pt x="141" y="47"/>
                    <a:pt x="141" y="48"/>
                  </a:cubicBezTo>
                  <a:cubicBezTo>
                    <a:pt x="141" y="49"/>
                    <a:pt x="141" y="51"/>
                    <a:pt x="141" y="52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1" y="53"/>
                    <a:pt x="142" y="54"/>
                    <a:pt x="142" y="55"/>
                  </a:cubicBezTo>
                  <a:cubicBezTo>
                    <a:pt x="142" y="54"/>
                    <a:pt x="142" y="54"/>
                    <a:pt x="142" y="53"/>
                  </a:cubicBezTo>
                  <a:cubicBezTo>
                    <a:pt x="143" y="53"/>
                    <a:pt x="143" y="53"/>
                    <a:pt x="143" y="54"/>
                  </a:cubicBezTo>
                  <a:cubicBezTo>
                    <a:pt x="144" y="55"/>
                    <a:pt x="144" y="55"/>
                    <a:pt x="144" y="56"/>
                  </a:cubicBezTo>
                  <a:cubicBezTo>
                    <a:pt x="144" y="56"/>
                    <a:pt x="144" y="57"/>
                    <a:pt x="144" y="57"/>
                  </a:cubicBezTo>
                  <a:cubicBezTo>
                    <a:pt x="143" y="57"/>
                    <a:pt x="144" y="56"/>
                    <a:pt x="143" y="56"/>
                  </a:cubicBezTo>
                  <a:cubicBezTo>
                    <a:pt x="143" y="56"/>
                    <a:pt x="143" y="56"/>
                    <a:pt x="142" y="56"/>
                  </a:cubicBezTo>
                  <a:cubicBezTo>
                    <a:pt x="143" y="56"/>
                    <a:pt x="143" y="57"/>
                    <a:pt x="143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3" y="59"/>
                    <a:pt x="144" y="60"/>
                    <a:pt x="144" y="62"/>
                  </a:cubicBezTo>
                  <a:cubicBezTo>
                    <a:pt x="144" y="62"/>
                    <a:pt x="144" y="62"/>
                    <a:pt x="144" y="62"/>
                  </a:cubicBezTo>
                  <a:cubicBezTo>
                    <a:pt x="145" y="67"/>
                    <a:pt x="145" y="71"/>
                    <a:pt x="145" y="76"/>
                  </a:cubicBezTo>
                  <a:cubicBezTo>
                    <a:pt x="145" y="81"/>
                    <a:pt x="145" y="85"/>
                    <a:pt x="144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5" y="90"/>
                    <a:pt x="145" y="90"/>
                    <a:pt x="146" y="90"/>
                  </a:cubicBezTo>
                  <a:cubicBezTo>
                    <a:pt x="145" y="92"/>
                    <a:pt x="145" y="94"/>
                    <a:pt x="144" y="95"/>
                  </a:cubicBezTo>
                  <a:cubicBezTo>
                    <a:pt x="144" y="95"/>
                    <a:pt x="144" y="94"/>
                    <a:pt x="144" y="94"/>
                  </a:cubicBezTo>
                  <a:cubicBezTo>
                    <a:pt x="144" y="93"/>
                    <a:pt x="144" y="93"/>
                    <a:pt x="143" y="93"/>
                  </a:cubicBezTo>
                  <a:cubicBezTo>
                    <a:pt x="143" y="94"/>
                    <a:pt x="143" y="96"/>
                    <a:pt x="142" y="97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53" y="90"/>
                    <a:pt x="154" y="83"/>
                    <a:pt x="154" y="76"/>
                  </a:cubicBezTo>
                  <a:cubicBezTo>
                    <a:pt x="154" y="34"/>
                    <a:pt x="119" y="0"/>
                    <a:pt x="77" y="0"/>
                  </a:cubicBezTo>
                  <a:close/>
                  <a:moveTo>
                    <a:pt x="143" y="53"/>
                  </a:moveTo>
                  <a:cubicBezTo>
                    <a:pt x="142" y="52"/>
                    <a:pt x="142" y="51"/>
                    <a:pt x="142" y="50"/>
                  </a:cubicBezTo>
                  <a:cubicBezTo>
                    <a:pt x="142" y="51"/>
                    <a:pt x="143" y="52"/>
                    <a:pt x="14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27" name="Freeform 65"/>
            <p:cNvSpPr/>
            <p:nvPr/>
          </p:nvSpPr>
          <p:spPr bwMode="auto">
            <a:xfrm>
              <a:off x="3961592" y="5668537"/>
              <a:ext cx="5422" cy="325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28" name="Freeform 66"/>
            <p:cNvSpPr/>
            <p:nvPr/>
          </p:nvSpPr>
          <p:spPr bwMode="auto">
            <a:xfrm>
              <a:off x="3969183" y="5666368"/>
              <a:ext cx="2169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29" name="Freeform 67"/>
            <p:cNvSpPr>
              <a:spLocks noEditPoints="1"/>
            </p:cNvSpPr>
            <p:nvPr/>
          </p:nvSpPr>
          <p:spPr bwMode="auto">
            <a:xfrm>
              <a:off x="3884608" y="5683717"/>
              <a:ext cx="114934" cy="185413"/>
            </a:xfrm>
            <a:custGeom>
              <a:avLst/>
              <a:gdLst>
                <a:gd name="T0" fmla="*/ 23 w 45"/>
                <a:gd name="T1" fmla="*/ 6 h 72"/>
                <a:gd name="T2" fmla="*/ 20 w 45"/>
                <a:gd name="T3" fmla="*/ 3 h 72"/>
                <a:gd name="T4" fmla="*/ 18 w 45"/>
                <a:gd name="T5" fmla="*/ 4 h 72"/>
                <a:gd name="T6" fmla="*/ 18 w 45"/>
                <a:gd name="T7" fmla="*/ 6 h 72"/>
                <a:gd name="T8" fmla="*/ 15 w 45"/>
                <a:gd name="T9" fmla="*/ 7 h 72"/>
                <a:gd name="T10" fmla="*/ 1 w 45"/>
                <a:gd name="T11" fmla="*/ 41 h 72"/>
                <a:gd name="T12" fmla="*/ 3 w 45"/>
                <a:gd name="T13" fmla="*/ 47 h 72"/>
                <a:gd name="T14" fmla="*/ 4 w 45"/>
                <a:gd name="T15" fmla="*/ 44 h 72"/>
                <a:gd name="T16" fmla="*/ 7 w 45"/>
                <a:gd name="T17" fmla="*/ 47 h 72"/>
                <a:gd name="T18" fmla="*/ 14 w 45"/>
                <a:gd name="T19" fmla="*/ 55 h 72"/>
                <a:gd name="T20" fmla="*/ 17 w 45"/>
                <a:gd name="T21" fmla="*/ 57 h 72"/>
                <a:gd name="T22" fmla="*/ 21 w 45"/>
                <a:gd name="T23" fmla="*/ 61 h 72"/>
                <a:gd name="T24" fmla="*/ 20 w 45"/>
                <a:gd name="T25" fmla="*/ 68 h 72"/>
                <a:gd name="T26" fmla="*/ 21 w 45"/>
                <a:gd name="T27" fmla="*/ 72 h 72"/>
                <a:gd name="T28" fmla="*/ 45 w 45"/>
                <a:gd name="T29" fmla="*/ 70 h 72"/>
                <a:gd name="T30" fmla="*/ 42 w 45"/>
                <a:gd name="T31" fmla="*/ 66 h 72"/>
                <a:gd name="T32" fmla="*/ 36 w 45"/>
                <a:gd name="T33" fmla="*/ 64 h 72"/>
                <a:gd name="T34" fmla="*/ 29 w 45"/>
                <a:gd name="T35" fmla="*/ 56 h 72"/>
                <a:gd name="T36" fmla="*/ 26 w 45"/>
                <a:gd name="T37" fmla="*/ 55 h 72"/>
                <a:gd name="T38" fmla="*/ 21 w 45"/>
                <a:gd name="T39" fmla="*/ 58 h 72"/>
                <a:gd name="T40" fmla="*/ 19 w 45"/>
                <a:gd name="T41" fmla="*/ 53 h 72"/>
                <a:gd name="T42" fmla="*/ 14 w 45"/>
                <a:gd name="T43" fmla="*/ 48 h 72"/>
                <a:gd name="T44" fmla="*/ 14 w 45"/>
                <a:gd name="T45" fmla="*/ 43 h 72"/>
                <a:gd name="T46" fmla="*/ 20 w 45"/>
                <a:gd name="T47" fmla="*/ 43 h 72"/>
                <a:gd name="T48" fmla="*/ 20 w 45"/>
                <a:gd name="T49" fmla="*/ 42 h 72"/>
                <a:gd name="T50" fmla="*/ 25 w 45"/>
                <a:gd name="T51" fmla="*/ 37 h 72"/>
                <a:gd name="T52" fmla="*/ 27 w 45"/>
                <a:gd name="T53" fmla="*/ 31 h 72"/>
                <a:gd name="T54" fmla="*/ 32 w 45"/>
                <a:gd name="T55" fmla="*/ 29 h 72"/>
                <a:gd name="T56" fmla="*/ 32 w 45"/>
                <a:gd name="T57" fmla="*/ 25 h 72"/>
                <a:gd name="T58" fmla="*/ 35 w 45"/>
                <a:gd name="T59" fmla="*/ 27 h 72"/>
                <a:gd name="T60" fmla="*/ 37 w 45"/>
                <a:gd name="T61" fmla="*/ 27 h 72"/>
                <a:gd name="T62" fmla="*/ 34 w 45"/>
                <a:gd name="T63" fmla="*/ 21 h 72"/>
                <a:gd name="T64" fmla="*/ 31 w 45"/>
                <a:gd name="T65" fmla="*/ 15 h 72"/>
                <a:gd name="T66" fmla="*/ 30 w 45"/>
                <a:gd name="T67" fmla="*/ 14 h 72"/>
                <a:gd name="T68" fmla="*/ 25 w 45"/>
                <a:gd name="T69" fmla="*/ 13 h 72"/>
                <a:gd name="T70" fmla="*/ 24 w 45"/>
                <a:gd name="T71" fmla="*/ 20 h 72"/>
                <a:gd name="T72" fmla="*/ 21 w 45"/>
                <a:gd name="T73" fmla="*/ 20 h 72"/>
                <a:gd name="T74" fmla="*/ 17 w 45"/>
                <a:gd name="T75" fmla="*/ 16 h 72"/>
                <a:gd name="T76" fmla="*/ 22 w 45"/>
                <a:gd name="T77" fmla="*/ 11 h 72"/>
                <a:gd name="T78" fmla="*/ 25 w 45"/>
                <a:gd name="T79" fmla="*/ 6 h 72"/>
                <a:gd name="T80" fmla="*/ 28 w 45"/>
                <a:gd name="T81" fmla="*/ 6 h 72"/>
                <a:gd name="T82" fmla="*/ 28 w 45"/>
                <a:gd name="T83" fmla="*/ 11 h 72"/>
                <a:gd name="T84" fmla="*/ 32 w 45"/>
                <a:gd name="T85" fmla="*/ 9 h 72"/>
                <a:gd name="T86" fmla="*/ 35 w 45"/>
                <a:gd name="T87" fmla="*/ 8 h 72"/>
                <a:gd name="T88" fmla="*/ 32 w 45"/>
                <a:gd name="T89" fmla="*/ 5 h 72"/>
                <a:gd name="T90" fmla="*/ 29 w 45"/>
                <a:gd name="T91" fmla="*/ 2 h 72"/>
                <a:gd name="T92" fmla="*/ 23 w 45"/>
                <a:gd name="T93" fmla="*/ 0 h 72"/>
                <a:gd name="T94" fmla="*/ 34 w 45"/>
                <a:gd name="T95" fmla="*/ 22 h 72"/>
                <a:gd name="T96" fmla="*/ 3 w 45"/>
                <a:gd name="T97" fmla="*/ 42 h 72"/>
                <a:gd name="T98" fmla="*/ 3 w 45"/>
                <a:gd name="T99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" h="72">
                  <a:moveTo>
                    <a:pt x="22" y="1"/>
                  </a:moveTo>
                  <a:cubicBezTo>
                    <a:pt x="21" y="2"/>
                    <a:pt x="21" y="4"/>
                    <a:pt x="22" y="5"/>
                  </a:cubicBezTo>
                  <a:cubicBezTo>
                    <a:pt x="22" y="5"/>
                    <a:pt x="23" y="5"/>
                    <a:pt x="23" y="6"/>
                  </a:cubicBezTo>
                  <a:cubicBezTo>
                    <a:pt x="23" y="6"/>
                    <a:pt x="23" y="7"/>
                    <a:pt x="22" y="8"/>
                  </a:cubicBezTo>
                  <a:cubicBezTo>
                    <a:pt x="22" y="7"/>
                    <a:pt x="23" y="7"/>
                    <a:pt x="22" y="6"/>
                  </a:cubicBezTo>
                  <a:cubicBezTo>
                    <a:pt x="22" y="5"/>
                    <a:pt x="21" y="5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9" y="4"/>
                    <a:pt x="18" y="3"/>
                    <a:pt x="18" y="4"/>
                  </a:cubicBezTo>
                  <a:cubicBezTo>
                    <a:pt x="19" y="4"/>
                    <a:pt x="19" y="5"/>
                    <a:pt x="19" y="5"/>
                  </a:cubicBezTo>
                  <a:cubicBezTo>
                    <a:pt x="19" y="6"/>
                    <a:pt x="19" y="7"/>
                    <a:pt x="18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7" y="16"/>
                    <a:pt x="2" y="27"/>
                    <a:pt x="0" y="39"/>
                  </a:cubicBezTo>
                  <a:cubicBezTo>
                    <a:pt x="0" y="39"/>
                    <a:pt x="0" y="39"/>
                    <a:pt x="1" y="39"/>
                  </a:cubicBezTo>
                  <a:cubicBezTo>
                    <a:pt x="1" y="40"/>
                    <a:pt x="1" y="41"/>
                    <a:pt x="1" y="41"/>
                  </a:cubicBezTo>
                  <a:cubicBezTo>
                    <a:pt x="1" y="42"/>
                    <a:pt x="2" y="43"/>
                    <a:pt x="2" y="43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3" y="44"/>
                    <a:pt x="3" y="46"/>
                    <a:pt x="3" y="47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5" y="46"/>
                    <a:pt x="4" y="46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44"/>
                    <a:pt x="5" y="45"/>
                    <a:pt x="5" y="45"/>
                  </a:cubicBezTo>
                  <a:cubicBezTo>
                    <a:pt x="5" y="46"/>
                    <a:pt x="6" y="47"/>
                    <a:pt x="7" y="47"/>
                  </a:cubicBezTo>
                  <a:cubicBezTo>
                    <a:pt x="6" y="49"/>
                    <a:pt x="7" y="50"/>
                    <a:pt x="8" y="52"/>
                  </a:cubicBezTo>
                  <a:cubicBezTo>
                    <a:pt x="10" y="52"/>
                    <a:pt x="11" y="54"/>
                    <a:pt x="13" y="53"/>
                  </a:cubicBezTo>
                  <a:cubicBezTo>
                    <a:pt x="13" y="54"/>
                    <a:pt x="14" y="54"/>
                    <a:pt x="14" y="55"/>
                  </a:cubicBezTo>
                  <a:cubicBezTo>
                    <a:pt x="15" y="55"/>
                    <a:pt x="15" y="55"/>
                    <a:pt x="16" y="55"/>
                  </a:cubicBezTo>
                  <a:cubicBezTo>
                    <a:pt x="16" y="56"/>
                    <a:pt x="16" y="56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7"/>
                    <a:pt x="19" y="59"/>
                    <a:pt x="20" y="59"/>
                  </a:cubicBezTo>
                  <a:cubicBezTo>
                    <a:pt x="20" y="59"/>
                    <a:pt x="20" y="58"/>
                    <a:pt x="20" y="58"/>
                  </a:cubicBezTo>
                  <a:cubicBezTo>
                    <a:pt x="21" y="59"/>
                    <a:pt x="21" y="60"/>
                    <a:pt x="21" y="61"/>
                  </a:cubicBezTo>
                  <a:cubicBezTo>
                    <a:pt x="21" y="61"/>
                    <a:pt x="21" y="61"/>
                    <a:pt x="21" y="62"/>
                  </a:cubicBezTo>
                  <a:cubicBezTo>
                    <a:pt x="21" y="63"/>
                    <a:pt x="20" y="63"/>
                    <a:pt x="20" y="64"/>
                  </a:cubicBezTo>
                  <a:cubicBezTo>
                    <a:pt x="19" y="66"/>
                    <a:pt x="21" y="67"/>
                    <a:pt x="20" y="68"/>
                  </a:cubicBezTo>
                  <a:cubicBezTo>
                    <a:pt x="20" y="69"/>
                    <a:pt x="21" y="69"/>
                    <a:pt x="21" y="69"/>
                  </a:cubicBezTo>
                  <a:cubicBezTo>
                    <a:pt x="21" y="70"/>
                    <a:pt x="21" y="70"/>
                    <a:pt x="20" y="70"/>
                  </a:cubicBezTo>
                  <a:cubicBezTo>
                    <a:pt x="20" y="71"/>
                    <a:pt x="20" y="72"/>
                    <a:pt x="21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1"/>
                    <a:pt x="45" y="7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69"/>
                    <a:pt x="45" y="68"/>
                    <a:pt x="45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3" y="67"/>
                    <a:pt x="42" y="66"/>
                    <a:pt x="42" y="66"/>
                  </a:cubicBezTo>
                  <a:cubicBezTo>
                    <a:pt x="41" y="66"/>
                    <a:pt x="40" y="66"/>
                    <a:pt x="40" y="66"/>
                  </a:cubicBezTo>
                  <a:cubicBezTo>
                    <a:pt x="39" y="65"/>
                    <a:pt x="38" y="66"/>
                    <a:pt x="38" y="64"/>
                  </a:cubicBezTo>
                  <a:cubicBezTo>
                    <a:pt x="37" y="64"/>
                    <a:pt x="36" y="65"/>
                    <a:pt x="36" y="64"/>
                  </a:cubicBezTo>
                  <a:cubicBezTo>
                    <a:pt x="37" y="63"/>
                    <a:pt x="36" y="59"/>
                    <a:pt x="34" y="60"/>
                  </a:cubicBezTo>
                  <a:cubicBezTo>
                    <a:pt x="33" y="60"/>
                    <a:pt x="32" y="59"/>
                    <a:pt x="32" y="58"/>
                  </a:cubicBezTo>
                  <a:cubicBezTo>
                    <a:pt x="31" y="57"/>
                    <a:pt x="30" y="57"/>
                    <a:pt x="29" y="56"/>
                  </a:cubicBezTo>
                  <a:cubicBezTo>
                    <a:pt x="29" y="56"/>
                    <a:pt x="29" y="57"/>
                    <a:pt x="28" y="57"/>
                  </a:cubicBezTo>
                  <a:cubicBezTo>
                    <a:pt x="28" y="56"/>
                    <a:pt x="27" y="56"/>
                    <a:pt x="27" y="55"/>
                  </a:cubicBezTo>
                  <a:cubicBezTo>
                    <a:pt x="26" y="54"/>
                    <a:pt x="26" y="55"/>
                    <a:pt x="26" y="55"/>
                  </a:cubicBezTo>
                  <a:cubicBezTo>
                    <a:pt x="25" y="55"/>
                    <a:pt x="25" y="55"/>
                    <a:pt x="24" y="54"/>
                  </a:cubicBezTo>
                  <a:cubicBezTo>
                    <a:pt x="24" y="55"/>
                    <a:pt x="24" y="55"/>
                    <a:pt x="23" y="55"/>
                  </a:cubicBezTo>
                  <a:cubicBezTo>
                    <a:pt x="23" y="56"/>
                    <a:pt x="22" y="57"/>
                    <a:pt x="21" y="58"/>
                  </a:cubicBezTo>
                  <a:cubicBezTo>
                    <a:pt x="21" y="57"/>
                    <a:pt x="21" y="56"/>
                    <a:pt x="20" y="56"/>
                  </a:cubicBezTo>
                  <a:cubicBezTo>
                    <a:pt x="20" y="57"/>
                    <a:pt x="20" y="57"/>
                    <a:pt x="19" y="57"/>
                  </a:cubicBezTo>
                  <a:cubicBezTo>
                    <a:pt x="18" y="56"/>
                    <a:pt x="19" y="55"/>
                    <a:pt x="19" y="53"/>
                  </a:cubicBezTo>
                  <a:cubicBezTo>
                    <a:pt x="18" y="52"/>
                    <a:pt x="17" y="52"/>
                    <a:pt x="16" y="52"/>
                  </a:cubicBezTo>
                  <a:cubicBezTo>
                    <a:pt x="16" y="51"/>
                    <a:pt x="17" y="50"/>
                    <a:pt x="17" y="48"/>
                  </a:cubicBezTo>
                  <a:cubicBezTo>
                    <a:pt x="16" y="48"/>
                    <a:pt x="16" y="48"/>
                    <a:pt x="14" y="48"/>
                  </a:cubicBezTo>
                  <a:cubicBezTo>
                    <a:pt x="14" y="49"/>
                    <a:pt x="14" y="50"/>
                    <a:pt x="13" y="50"/>
                  </a:cubicBezTo>
                  <a:cubicBezTo>
                    <a:pt x="10" y="51"/>
                    <a:pt x="12" y="46"/>
                    <a:pt x="12" y="44"/>
                  </a:cubicBezTo>
                  <a:cubicBezTo>
                    <a:pt x="12" y="43"/>
                    <a:pt x="13" y="43"/>
                    <a:pt x="14" y="43"/>
                  </a:cubicBezTo>
                  <a:cubicBezTo>
                    <a:pt x="15" y="42"/>
                    <a:pt x="15" y="43"/>
                    <a:pt x="16" y="43"/>
                  </a:cubicBezTo>
                  <a:cubicBezTo>
                    <a:pt x="16" y="43"/>
                    <a:pt x="16" y="43"/>
                    <a:pt x="17" y="43"/>
                  </a:cubicBezTo>
                  <a:cubicBezTo>
                    <a:pt x="18" y="43"/>
                    <a:pt x="19" y="42"/>
                    <a:pt x="20" y="43"/>
                  </a:cubicBezTo>
                  <a:cubicBezTo>
                    <a:pt x="19" y="45"/>
                    <a:pt x="20" y="46"/>
                    <a:pt x="21" y="46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2"/>
                    <a:pt x="20" y="42"/>
                  </a:cubicBezTo>
                  <a:cubicBezTo>
                    <a:pt x="21" y="40"/>
                    <a:pt x="22" y="39"/>
                    <a:pt x="23" y="38"/>
                  </a:cubicBezTo>
                  <a:cubicBezTo>
                    <a:pt x="24" y="38"/>
                    <a:pt x="24" y="38"/>
                    <a:pt x="23" y="37"/>
                  </a:cubicBezTo>
                  <a:cubicBezTo>
                    <a:pt x="24" y="37"/>
                    <a:pt x="24" y="37"/>
                    <a:pt x="25" y="37"/>
                  </a:cubicBezTo>
                  <a:cubicBezTo>
                    <a:pt x="24" y="35"/>
                    <a:pt x="25" y="35"/>
                    <a:pt x="25" y="34"/>
                  </a:cubicBezTo>
                  <a:cubicBezTo>
                    <a:pt x="26" y="33"/>
                    <a:pt x="27" y="33"/>
                    <a:pt x="27" y="32"/>
                  </a:cubicBezTo>
                  <a:cubicBezTo>
                    <a:pt x="28" y="32"/>
                    <a:pt x="27" y="32"/>
                    <a:pt x="27" y="31"/>
                  </a:cubicBezTo>
                  <a:cubicBezTo>
                    <a:pt x="28" y="30"/>
                    <a:pt x="29" y="30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2" y="29"/>
                    <a:pt x="32" y="29"/>
                  </a:cubicBezTo>
                  <a:cubicBezTo>
                    <a:pt x="32" y="28"/>
                    <a:pt x="31" y="28"/>
                    <a:pt x="31" y="27"/>
                  </a:cubicBezTo>
                  <a:cubicBezTo>
                    <a:pt x="31" y="26"/>
                    <a:pt x="32" y="26"/>
                    <a:pt x="32" y="26"/>
                  </a:cubicBezTo>
                  <a:cubicBezTo>
                    <a:pt x="32" y="25"/>
                    <a:pt x="32" y="26"/>
                    <a:pt x="32" y="25"/>
                  </a:cubicBezTo>
                  <a:cubicBezTo>
                    <a:pt x="33" y="26"/>
                    <a:pt x="34" y="23"/>
                    <a:pt x="35" y="24"/>
                  </a:cubicBezTo>
                  <a:cubicBezTo>
                    <a:pt x="35" y="25"/>
                    <a:pt x="34" y="26"/>
                    <a:pt x="33" y="28"/>
                  </a:cubicBezTo>
                  <a:cubicBezTo>
                    <a:pt x="34" y="28"/>
                    <a:pt x="34" y="27"/>
                    <a:pt x="35" y="27"/>
                  </a:cubicBezTo>
                  <a:cubicBezTo>
                    <a:pt x="35" y="28"/>
                    <a:pt x="35" y="29"/>
                    <a:pt x="35" y="29"/>
                  </a:cubicBezTo>
                  <a:cubicBezTo>
                    <a:pt x="35" y="28"/>
                    <a:pt x="36" y="29"/>
                    <a:pt x="37" y="29"/>
                  </a:cubicBezTo>
                  <a:cubicBezTo>
                    <a:pt x="37" y="28"/>
                    <a:pt x="36" y="27"/>
                    <a:pt x="37" y="27"/>
                  </a:cubicBezTo>
                  <a:cubicBezTo>
                    <a:pt x="36" y="27"/>
                    <a:pt x="36" y="26"/>
                    <a:pt x="35" y="25"/>
                  </a:cubicBezTo>
                  <a:cubicBezTo>
                    <a:pt x="36" y="23"/>
                    <a:pt x="36" y="23"/>
                    <a:pt x="35" y="21"/>
                  </a:cubicBezTo>
                  <a:cubicBezTo>
                    <a:pt x="35" y="21"/>
                    <a:pt x="35" y="21"/>
                    <a:pt x="34" y="21"/>
                  </a:cubicBezTo>
                  <a:cubicBezTo>
                    <a:pt x="34" y="20"/>
                    <a:pt x="33" y="20"/>
                    <a:pt x="33" y="19"/>
                  </a:cubicBezTo>
                  <a:cubicBezTo>
                    <a:pt x="33" y="19"/>
                    <a:pt x="33" y="18"/>
                    <a:pt x="33" y="18"/>
                  </a:cubicBezTo>
                  <a:cubicBezTo>
                    <a:pt x="32" y="17"/>
                    <a:pt x="33" y="15"/>
                    <a:pt x="31" y="15"/>
                  </a:cubicBezTo>
                  <a:cubicBezTo>
                    <a:pt x="31" y="16"/>
                    <a:pt x="32" y="17"/>
                    <a:pt x="31" y="17"/>
                  </a:cubicBezTo>
                  <a:cubicBezTo>
                    <a:pt x="31" y="16"/>
                    <a:pt x="30" y="17"/>
                    <a:pt x="30" y="16"/>
                  </a:cubicBezTo>
                  <a:cubicBezTo>
                    <a:pt x="30" y="15"/>
                    <a:pt x="30" y="14"/>
                    <a:pt x="30" y="14"/>
                  </a:cubicBezTo>
                  <a:cubicBezTo>
                    <a:pt x="28" y="14"/>
                    <a:pt x="29" y="13"/>
                    <a:pt x="27" y="13"/>
                  </a:cubicBezTo>
                  <a:cubicBezTo>
                    <a:pt x="27" y="13"/>
                    <a:pt x="27" y="12"/>
                    <a:pt x="26" y="12"/>
                  </a:cubicBezTo>
                  <a:cubicBezTo>
                    <a:pt x="26" y="12"/>
                    <a:pt x="26" y="13"/>
                    <a:pt x="25" y="13"/>
                  </a:cubicBezTo>
                  <a:cubicBezTo>
                    <a:pt x="25" y="15"/>
                    <a:pt x="24" y="17"/>
                    <a:pt x="25" y="19"/>
                  </a:cubicBezTo>
                  <a:cubicBezTo>
                    <a:pt x="24" y="19"/>
                    <a:pt x="24" y="18"/>
                    <a:pt x="23" y="19"/>
                  </a:cubicBezTo>
                  <a:cubicBezTo>
                    <a:pt x="24" y="20"/>
                    <a:pt x="24" y="19"/>
                    <a:pt x="24" y="20"/>
                  </a:cubicBezTo>
                  <a:cubicBezTo>
                    <a:pt x="24" y="20"/>
                    <a:pt x="24" y="22"/>
                    <a:pt x="23" y="23"/>
                  </a:cubicBezTo>
                  <a:cubicBezTo>
                    <a:pt x="23" y="22"/>
                    <a:pt x="23" y="21"/>
                    <a:pt x="22" y="20"/>
                  </a:cubicBezTo>
                  <a:cubicBezTo>
                    <a:pt x="22" y="19"/>
                    <a:pt x="22" y="20"/>
                    <a:pt x="21" y="20"/>
                  </a:cubicBezTo>
                  <a:cubicBezTo>
                    <a:pt x="21" y="19"/>
                    <a:pt x="21" y="20"/>
                    <a:pt x="20" y="20"/>
                  </a:cubicBezTo>
                  <a:cubicBezTo>
                    <a:pt x="20" y="19"/>
                    <a:pt x="19" y="18"/>
                    <a:pt x="18" y="18"/>
                  </a:cubicBezTo>
                  <a:cubicBezTo>
                    <a:pt x="18" y="16"/>
                    <a:pt x="17" y="17"/>
                    <a:pt x="17" y="16"/>
                  </a:cubicBezTo>
                  <a:cubicBezTo>
                    <a:pt x="18" y="16"/>
                    <a:pt x="18" y="15"/>
                    <a:pt x="18" y="15"/>
                  </a:cubicBezTo>
                  <a:cubicBezTo>
                    <a:pt x="18" y="14"/>
                    <a:pt x="19" y="13"/>
                    <a:pt x="20" y="13"/>
                  </a:cubicBezTo>
                  <a:cubicBezTo>
                    <a:pt x="20" y="12"/>
                    <a:pt x="20" y="11"/>
                    <a:pt x="22" y="11"/>
                  </a:cubicBezTo>
                  <a:cubicBezTo>
                    <a:pt x="22" y="10"/>
                    <a:pt x="21" y="10"/>
                    <a:pt x="21" y="10"/>
                  </a:cubicBezTo>
                  <a:cubicBezTo>
                    <a:pt x="23" y="9"/>
                    <a:pt x="24" y="9"/>
                    <a:pt x="25" y="9"/>
                  </a:cubicBezTo>
                  <a:cubicBezTo>
                    <a:pt x="25" y="8"/>
                    <a:pt x="25" y="7"/>
                    <a:pt x="25" y="6"/>
                  </a:cubicBezTo>
                  <a:cubicBezTo>
                    <a:pt x="25" y="5"/>
                    <a:pt x="24" y="5"/>
                    <a:pt x="24" y="5"/>
                  </a:cubicBezTo>
                  <a:cubicBezTo>
                    <a:pt x="25" y="5"/>
                    <a:pt x="26" y="5"/>
                    <a:pt x="26" y="6"/>
                  </a:cubicBezTo>
                  <a:cubicBezTo>
                    <a:pt x="27" y="5"/>
                    <a:pt x="27" y="6"/>
                    <a:pt x="28" y="6"/>
                  </a:cubicBezTo>
                  <a:cubicBezTo>
                    <a:pt x="28" y="7"/>
                    <a:pt x="29" y="6"/>
                    <a:pt x="29" y="8"/>
                  </a:cubicBezTo>
                  <a:cubicBezTo>
                    <a:pt x="29" y="10"/>
                    <a:pt x="26" y="9"/>
                    <a:pt x="26" y="11"/>
                  </a:cubicBezTo>
                  <a:cubicBezTo>
                    <a:pt x="26" y="11"/>
                    <a:pt x="27" y="11"/>
                    <a:pt x="28" y="11"/>
                  </a:cubicBezTo>
                  <a:cubicBezTo>
                    <a:pt x="30" y="12"/>
                    <a:pt x="30" y="14"/>
                    <a:pt x="32" y="14"/>
                  </a:cubicBezTo>
                  <a:cubicBezTo>
                    <a:pt x="32" y="13"/>
                    <a:pt x="33" y="13"/>
                    <a:pt x="32" y="11"/>
                  </a:cubicBezTo>
                  <a:cubicBezTo>
                    <a:pt x="32" y="10"/>
                    <a:pt x="32" y="10"/>
                    <a:pt x="32" y="9"/>
                  </a:cubicBezTo>
                  <a:cubicBezTo>
                    <a:pt x="33" y="9"/>
                    <a:pt x="33" y="10"/>
                    <a:pt x="34" y="11"/>
                  </a:cubicBezTo>
                  <a:cubicBezTo>
                    <a:pt x="34" y="10"/>
                    <a:pt x="33" y="9"/>
                    <a:pt x="34" y="9"/>
                  </a:cubicBezTo>
                  <a:cubicBezTo>
                    <a:pt x="34" y="9"/>
                    <a:pt x="35" y="8"/>
                    <a:pt x="35" y="8"/>
                  </a:cubicBezTo>
                  <a:cubicBezTo>
                    <a:pt x="34" y="8"/>
                    <a:pt x="34" y="7"/>
                    <a:pt x="34" y="7"/>
                  </a:cubicBezTo>
                  <a:cubicBezTo>
                    <a:pt x="33" y="7"/>
                    <a:pt x="32" y="6"/>
                    <a:pt x="32" y="6"/>
                  </a:cubicBezTo>
                  <a:cubicBezTo>
                    <a:pt x="32" y="6"/>
                    <a:pt x="32" y="6"/>
                    <a:pt x="32" y="5"/>
                  </a:cubicBezTo>
                  <a:cubicBezTo>
                    <a:pt x="32" y="4"/>
                    <a:pt x="31" y="4"/>
                    <a:pt x="31" y="3"/>
                  </a:cubicBezTo>
                  <a:cubicBezTo>
                    <a:pt x="31" y="3"/>
                    <a:pt x="30" y="3"/>
                    <a:pt x="29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7" y="2"/>
                    <a:pt x="26" y="2"/>
                  </a:cubicBezTo>
                  <a:cubicBezTo>
                    <a:pt x="26" y="0"/>
                    <a:pt x="24" y="1"/>
                    <a:pt x="24" y="2"/>
                  </a:cubicBezTo>
                  <a:cubicBezTo>
                    <a:pt x="24" y="1"/>
                    <a:pt x="24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1"/>
                    <a:pt x="22" y="1"/>
                  </a:cubicBezTo>
                  <a:close/>
                  <a:moveTo>
                    <a:pt x="34" y="22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lose/>
                  <a:moveTo>
                    <a:pt x="3" y="42"/>
                  </a:moveTo>
                  <a:cubicBezTo>
                    <a:pt x="3" y="41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lose/>
                  <a:moveTo>
                    <a:pt x="3" y="42"/>
                  </a:moveTo>
                  <a:cubicBezTo>
                    <a:pt x="4" y="42"/>
                    <a:pt x="4" y="43"/>
                    <a:pt x="4" y="43"/>
                  </a:cubicBezTo>
                  <a:cubicBezTo>
                    <a:pt x="4" y="44"/>
                    <a:pt x="3" y="43"/>
                    <a:pt x="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0" name="Freeform 68"/>
            <p:cNvSpPr>
              <a:spLocks noEditPoints="1"/>
            </p:cNvSpPr>
            <p:nvPr/>
          </p:nvSpPr>
          <p:spPr bwMode="auto">
            <a:xfrm>
              <a:off x="3940991" y="5655525"/>
              <a:ext cx="37950" cy="31445"/>
            </a:xfrm>
            <a:custGeom>
              <a:avLst/>
              <a:gdLst>
                <a:gd name="T0" fmla="*/ 12 w 15"/>
                <a:gd name="T1" fmla="*/ 2 h 12"/>
                <a:gd name="T2" fmla="*/ 15 w 15"/>
                <a:gd name="T3" fmla="*/ 1 h 12"/>
                <a:gd name="T4" fmla="*/ 14 w 15"/>
                <a:gd name="T5" fmla="*/ 0 h 12"/>
                <a:gd name="T6" fmla="*/ 2 w 15"/>
                <a:gd name="T7" fmla="*/ 9 h 12"/>
                <a:gd name="T8" fmla="*/ 3 w 15"/>
                <a:gd name="T9" fmla="*/ 10 h 12"/>
                <a:gd name="T10" fmla="*/ 3 w 15"/>
                <a:gd name="T11" fmla="*/ 10 h 12"/>
                <a:gd name="T12" fmla="*/ 3 w 15"/>
                <a:gd name="T13" fmla="*/ 10 h 12"/>
                <a:gd name="T14" fmla="*/ 1 w 15"/>
                <a:gd name="T15" fmla="*/ 9 h 12"/>
                <a:gd name="T16" fmla="*/ 0 w 15"/>
                <a:gd name="T17" fmla="*/ 10 h 12"/>
                <a:gd name="T18" fmla="*/ 0 w 15"/>
                <a:gd name="T19" fmla="*/ 11 h 12"/>
                <a:gd name="T20" fmla="*/ 2 w 15"/>
                <a:gd name="T21" fmla="*/ 11 h 12"/>
                <a:gd name="T22" fmla="*/ 5 w 15"/>
                <a:gd name="T23" fmla="*/ 10 h 12"/>
                <a:gd name="T24" fmla="*/ 6 w 15"/>
                <a:gd name="T25" fmla="*/ 9 h 12"/>
                <a:gd name="T26" fmla="*/ 5 w 15"/>
                <a:gd name="T27" fmla="*/ 9 h 12"/>
                <a:gd name="T28" fmla="*/ 7 w 15"/>
                <a:gd name="T29" fmla="*/ 9 h 12"/>
                <a:gd name="T30" fmla="*/ 8 w 15"/>
                <a:gd name="T31" fmla="*/ 6 h 12"/>
                <a:gd name="T32" fmla="*/ 8 w 15"/>
                <a:gd name="T33" fmla="*/ 6 h 12"/>
                <a:gd name="T34" fmla="*/ 10 w 15"/>
                <a:gd name="T35" fmla="*/ 5 h 12"/>
                <a:gd name="T36" fmla="*/ 11 w 15"/>
                <a:gd name="T37" fmla="*/ 5 h 12"/>
                <a:gd name="T38" fmla="*/ 11 w 15"/>
                <a:gd name="T39" fmla="*/ 4 h 12"/>
                <a:gd name="T40" fmla="*/ 12 w 15"/>
                <a:gd name="T41" fmla="*/ 4 h 12"/>
                <a:gd name="T42" fmla="*/ 12 w 15"/>
                <a:gd name="T43" fmla="*/ 3 h 12"/>
                <a:gd name="T44" fmla="*/ 12 w 15"/>
                <a:gd name="T45" fmla="*/ 3 h 12"/>
                <a:gd name="T46" fmla="*/ 12 w 15"/>
                <a:gd name="T47" fmla="*/ 2 h 12"/>
                <a:gd name="T48" fmla="*/ 4 w 15"/>
                <a:gd name="T49" fmla="*/ 10 h 12"/>
                <a:gd name="T50" fmla="*/ 4 w 15"/>
                <a:gd name="T51" fmla="*/ 10 h 12"/>
                <a:gd name="T52" fmla="*/ 4 w 15"/>
                <a:gd name="T5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" h="12">
                  <a:moveTo>
                    <a:pt x="12" y="2"/>
                  </a:moveTo>
                  <a:cubicBezTo>
                    <a:pt x="13" y="2"/>
                    <a:pt x="15" y="2"/>
                    <a:pt x="15" y="1"/>
                  </a:cubicBezTo>
                  <a:cubicBezTo>
                    <a:pt x="15" y="0"/>
                    <a:pt x="14" y="1"/>
                    <a:pt x="14" y="0"/>
                  </a:cubicBezTo>
                  <a:cubicBezTo>
                    <a:pt x="10" y="3"/>
                    <a:pt x="6" y="5"/>
                    <a:pt x="2" y="9"/>
                  </a:cubicBezTo>
                  <a:cubicBezTo>
                    <a:pt x="2" y="9"/>
                    <a:pt x="3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3" y="11"/>
                    <a:pt x="5" y="12"/>
                    <a:pt x="5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8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5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1" name="Freeform 69"/>
            <p:cNvSpPr/>
            <p:nvPr/>
          </p:nvSpPr>
          <p:spPr bwMode="auto">
            <a:xfrm>
              <a:off x="4192545" y="5812747"/>
              <a:ext cx="2169" cy="4337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2" name="Freeform 70"/>
            <p:cNvSpPr/>
            <p:nvPr/>
          </p:nvSpPr>
          <p:spPr bwMode="auto">
            <a:xfrm>
              <a:off x="4072189" y="5779134"/>
              <a:ext cx="2169" cy="216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3" name="Freeform 71"/>
            <p:cNvSpPr/>
            <p:nvPr/>
          </p:nvSpPr>
          <p:spPr bwMode="auto">
            <a:xfrm>
              <a:off x="4030986" y="5724920"/>
              <a:ext cx="9759" cy="22770"/>
            </a:xfrm>
            <a:custGeom>
              <a:avLst/>
              <a:gdLst>
                <a:gd name="T0" fmla="*/ 3 w 4"/>
                <a:gd name="T1" fmla="*/ 5 h 9"/>
                <a:gd name="T2" fmla="*/ 3 w 4"/>
                <a:gd name="T3" fmla="*/ 2 h 9"/>
                <a:gd name="T4" fmla="*/ 2 w 4"/>
                <a:gd name="T5" fmla="*/ 1 h 9"/>
                <a:gd name="T6" fmla="*/ 2 w 4"/>
                <a:gd name="T7" fmla="*/ 0 h 9"/>
                <a:gd name="T8" fmla="*/ 1 w 4"/>
                <a:gd name="T9" fmla="*/ 0 h 9"/>
                <a:gd name="T10" fmla="*/ 0 w 4"/>
                <a:gd name="T11" fmla="*/ 4 h 9"/>
                <a:gd name="T12" fmla="*/ 2 w 4"/>
                <a:gd name="T13" fmla="*/ 4 h 9"/>
                <a:gd name="T14" fmla="*/ 0 w 4"/>
                <a:gd name="T15" fmla="*/ 5 h 9"/>
                <a:gd name="T16" fmla="*/ 1 w 4"/>
                <a:gd name="T17" fmla="*/ 8 h 9"/>
                <a:gd name="T18" fmla="*/ 0 w 4"/>
                <a:gd name="T19" fmla="*/ 9 h 9"/>
                <a:gd name="T20" fmla="*/ 3 w 4"/>
                <a:gd name="T21" fmla="*/ 8 h 9"/>
                <a:gd name="T22" fmla="*/ 4 w 4"/>
                <a:gd name="T23" fmla="*/ 6 h 9"/>
                <a:gd name="T24" fmla="*/ 3 w 4"/>
                <a:gd name="T2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3" y="5"/>
                  </a:moveTo>
                  <a:cubicBezTo>
                    <a:pt x="4" y="3"/>
                    <a:pt x="2" y="3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5"/>
                    <a:pt x="1" y="6"/>
                    <a:pt x="0" y="5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ubicBezTo>
                    <a:pt x="4" y="7"/>
                    <a:pt x="3" y="7"/>
                    <a:pt x="4" y="6"/>
                  </a:cubicBezTo>
                  <a:cubicBezTo>
                    <a:pt x="4" y="5"/>
                    <a:pt x="4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4" name="Freeform 72"/>
            <p:cNvSpPr>
              <a:spLocks noEditPoints="1"/>
            </p:cNvSpPr>
            <p:nvPr/>
          </p:nvSpPr>
          <p:spPr bwMode="auto">
            <a:xfrm>
              <a:off x="4015806" y="5673959"/>
              <a:ext cx="209267" cy="195171"/>
            </a:xfrm>
            <a:custGeom>
              <a:avLst/>
              <a:gdLst>
                <a:gd name="T0" fmla="*/ 80 w 82"/>
                <a:gd name="T1" fmla="*/ 23 h 76"/>
                <a:gd name="T2" fmla="*/ 64 w 82"/>
                <a:gd name="T3" fmla="*/ 4 h 76"/>
                <a:gd name="T4" fmla="*/ 61 w 82"/>
                <a:gd name="T5" fmla="*/ 1 h 76"/>
                <a:gd name="T6" fmla="*/ 56 w 82"/>
                <a:gd name="T7" fmla="*/ 2 h 76"/>
                <a:gd name="T8" fmla="*/ 50 w 82"/>
                <a:gd name="T9" fmla="*/ 4 h 76"/>
                <a:gd name="T10" fmla="*/ 46 w 82"/>
                <a:gd name="T11" fmla="*/ 6 h 76"/>
                <a:gd name="T12" fmla="*/ 43 w 82"/>
                <a:gd name="T13" fmla="*/ 6 h 76"/>
                <a:gd name="T14" fmla="*/ 35 w 82"/>
                <a:gd name="T15" fmla="*/ 10 h 76"/>
                <a:gd name="T16" fmla="*/ 29 w 82"/>
                <a:gd name="T17" fmla="*/ 13 h 76"/>
                <a:gd name="T18" fmla="*/ 29 w 82"/>
                <a:gd name="T19" fmla="*/ 13 h 76"/>
                <a:gd name="T20" fmla="*/ 21 w 82"/>
                <a:gd name="T21" fmla="*/ 7 h 76"/>
                <a:gd name="T22" fmla="*/ 15 w 82"/>
                <a:gd name="T23" fmla="*/ 15 h 76"/>
                <a:gd name="T24" fmla="*/ 12 w 82"/>
                <a:gd name="T25" fmla="*/ 21 h 76"/>
                <a:gd name="T26" fmla="*/ 11 w 82"/>
                <a:gd name="T27" fmla="*/ 25 h 76"/>
                <a:gd name="T28" fmla="*/ 7 w 82"/>
                <a:gd name="T29" fmla="*/ 30 h 76"/>
                <a:gd name="T30" fmla="*/ 8 w 82"/>
                <a:gd name="T31" fmla="*/ 35 h 76"/>
                <a:gd name="T32" fmla="*/ 7 w 82"/>
                <a:gd name="T33" fmla="*/ 41 h 76"/>
                <a:gd name="T34" fmla="*/ 14 w 82"/>
                <a:gd name="T35" fmla="*/ 34 h 76"/>
                <a:gd name="T36" fmla="*/ 15 w 82"/>
                <a:gd name="T37" fmla="*/ 36 h 76"/>
                <a:gd name="T38" fmla="*/ 18 w 82"/>
                <a:gd name="T39" fmla="*/ 40 h 76"/>
                <a:gd name="T40" fmla="*/ 17 w 82"/>
                <a:gd name="T41" fmla="*/ 34 h 76"/>
                <a:gd name="T42" fmla="*/ 20 w 82"/>
                <a:gd name="T43" fmla="*/ 41 h 76"/>
                <a:gd name="T44" fmla="*/ 23 w 82"/>
                <a:gd name="T45" fmla="*/ 40 h 76"/>
                <a:gd name="T46" fmla="*/ 28 w 82"/>
                <a:gd name="T47" fmla="*/ 41 h 76"/>
                <a:gd name="T48" fmla="*/ 20 w 82"/>
                <a:gd name="T49" fmla="*/ 45 h 76"/>
                <a:gd name="T50" fmla="*/ 12 w 82"/>
                <a:gd name="T51" fmla="*/ 41 h 76"/>
                <a:gd name="T52" fmla="*/ 3 w 82"/>
                <a:gd name="T53" fmla="*/ 47 h 76"/>
                <a:gd name="T54" fmla="*/ 2 w 82"/>
                <a:gd name="T55" fmla="*/ 64 h 76"/>
                <a:gd name="T56" fmla="*/ 10 w 82"/>
                <a:gd name="T57" fmla="*/ 65 h 76"/>
                <a:gd name="T58" fmla="*/ 15 w 82"/>
                <a:gd name="T59" fmla="*/ 74 h 76"/>
                <a:gd name="T60" fmla="*/ 32 w 82"/>
                <a:gd name="T61" fmla="*/ 69 h 76"/>
                <a:gd name="T62" fmla="*/ 35 w 82"/>
                <a:gd name="T63" fmla="*/ 60 h 76"/>
                <a:gd name="T64" fmla="*/ 29 w 82"/>
                <a:gd name="T65" fmla="*/ 51 h 76"/>
                <a:gd name="T66" fmla="*/ 34 w 82"/>
                <a:gd name="T67" fmla="*/ 59 h 76"/>
                <a:gd name="T68" fmla="*/ 42 w 82"/>
                <a:gd name="T69" fmla="*/ 52 h 76"/>
                <a:gd name="T70" fmla="*/ 37 w 82"/>
                <a:gd name="T71" fmla="*/ 46 h 76"/>
                <a:gd name="T72" fmla="*/ 44 w 82"/>
                <a:gd name="T73" fmla="*/ 50 h 76"/>
                <a:gd name="T74" fmla="*/ 48 w 82"/>
                <a:gd name="T75" fmla="*/ 53 h 76"/>
                <a:gd name="T76" fmla="*/ 51 w 82"/>
                <a:gd name="T77" fmla="*/ 62 h 76"/>
                <a:gd name="T78" fmla="*/ 55 w 82"/>
                <a:gd name="T79" fmla="*/ 56 h 76"/>
                <a:gd name="T80" fmla="*/ 60 w 82"/>
                <a:gd name="T81" fmla="*/ 55 h 76"/>
                <a:gd name="T82" fmla="*/ 63 w 82"/>
                <a:gd name="T83" fmla="*/ 60 h 76"/>
                <a:gd name="T84" fmla="*/ 66 w 82"/>
                <a:gd name="T85" fmla="*/ 63 h 76"/>
                <a:gd name="T86" fmla="*/ 67 w 82"/>
                <a:gd name="T87" fmla="*/ 62 h 76"/>
                <a:gd name="T88" fmla="*/ 69 w 82"/>
                <a:gd name="T89" fmla="*/ 54 h 76"/>
                <a:gd name="T90" fmla="*/ 75 w 82"/>
                <a:gd name="T91" fmla="*/ 45 h 76"/>
                <a:gd name="T92" fmla="*/ 75 w 82"/>
                <a:gd name="T93" fmla="*/ 40 h 76"/>
                <a:gd name="T94" fmla="*/ 78 w 82"/>
                <a:gd name="T95" fmla="*/ 36 h 76"/>
                <a:gd name="T96" fmla="*/ 82 w 82"/>
                <a:gd name="T97" fmla="*/ 27 h 76"/>
                <a:gd name="T98" fmla="*/ 19 w 82"/>
                <a:gd name="T99" fmla="*/ 24 h 76"/>
                <a:gd name="T100" fmla="*/ 15 w 82"/>
                <a:gd name="T101" fmla="*/ 24 h 76"/>
                <a:gd name="T102" fmla="*/ 18 w 82"/>
                <a:gd name="T103" fmla="*/ 19 h 76"/>
                <a:gd name="T104" fmla="*/ 21 w 82"/>
                <a:gd name="T105" fmla="*/ 19 h 76"/>
                <a:gd name="T106" fmla="*/ 24 w 82"/>
                <a:gd name="T107" fmla="*/ 9 h 76"/>
                <a:gd name="T108" fmla="*/ 28 w 82"/>
                <a:gd name="T109" fmla="*/ 48 h 76"/>
                <a:gd name="T110" fmla="*/ 28 w 82"/>
                <a:gd name="T111" fmla="*/ 15 h 76"/>
                <a:gd name="T112" fmla="*/ 45 w 82"/>
                <a:gd name="T113" fmla="*/ 9 h 76"/>
                <a:gd name="T114" fmla="*/ 61 w 82"/>
                <a:gd name="T115" fmla="*/ 5 h 76"/>
                <a:gd name="T116" fmla="*/ 62 w 82"/>
                <a:gd name="T117" fmla="*/ 4 h 76"/>
                <a:gd name="T118" fmla="*/ 74 w 82"/>
                <a:gd name="T119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2" h="76">
                  <a:moveTo>
                    <a:pt x="82" y="27"/>
                  </a:moveTo>
                  <a:cubicBezTo>
                    <a:pt x="82" y="26"/>
                    <a:pt x="81" y="25"/>
                    <a:pt x="81" y="24"/>
                  </a:cubicBezTo>
                  <a:cubicBezTo>
                    <a:pt x="80" y="25"/>
                    <a:pt x="79" y="25"/>
                    <a:pt x="79" y="24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77" y="16"/>
                    <a:pt x="72" y="10"/>
                    <a:pt x="67" y="5"/>
                  </a:cubicBezTo>
                  <a:cubicBezTo>
                    <a:pt x="66" y="5"/>
                    <a:pt x="66" y="5"/>
                    <a:pt x="65" y="5"/>
                  </a:cubicBezTo>
                  <a:cubicBezTo>
                    <a:pt x="65" y="5"/>
                    <a:pt x="65" y="5"/>
                    <a:pt x="64" y="5"/>
                  </a:cubicBezTo>
                  <a:cubicBezTo>
                    <a:pt x="64" y="5"/>
                    <a:pt x="64" y="4"/>
                    <a:pt x="64" y="4"/>
                  </a:cubicBezTo>
                  <a:cubicBezTo>
                    <a:pt x="63" y="4"/>
                    <a:pt x="63" y="4"/>
                    <a:pt x="62" y="4"/>
                  </a:cubicBezTo>
                  <a:cubicBezTo>
                    <a:pt x="62" y="4"/>
                    <a:pt x="62" y="4"/>
                    <a:pt x="62" y="3"/>
                  </a:cubicBezTo>
                  <a:cubicBezTo>
                    <a:pt x="63" y="3"/>
                    <a:pt x="63" y="3"/>
                    <a:pt x="63" y="2"/>
                  </a:cubicBezTo>
                  <a:cubicBezTo>
                    <a:pt x="62" y="2"/>
                    <a:pt x="62" y="1"/>
                    <a:pt x="61" y="1"/>
                  </a:cubicBezTo>
                  <a:cubicBezTo>
                    <a:pt x="61" y="1"/>
                    <a:pt x="60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1"/>
                    <a:pt x="58" y="0"/>
                    <a:pt x="57" y="0"/>
                  </a:cubicBezTo>
                  <a:cubicBezTo>
                    <a:pt x="57" y="0"/>
                    <a:pt x="56" y="1"/>
                    <a:pt x="56" y="2"/>
                  </a:cubicBezTo>
                  <a:cubicBezTo>
                    <a:pt x="55" y="1"/>
                    <a:pt x="56" y="3"/>
                    <a:pt x="55" y="2"/>
                  </a:cubicBezTo>
                  <a:cubicBezTo>
                    <a:pt x="54" y="2"/>
                    <a:pt x="55" y="1"/>
                    <a:pt x="54" y="2"/>
                  </a:cubicBezTo>
                  <a:cubicBezTo>
                    <a:pt x="53" y="2"/>
                    <a:pt x="52" y="3"/>
                    <a:pt x="51" y="3"/>
                  </a:cubicBezTo>
                  <a:cubicBezTo>
                    <a:pt x="51" y="3"/>
                    <a:pt x="50" y="4"/>
                    <a:pt x="50" y="4"/>
                  </a:cubicBezTo>
                  <a:cubicBezTo>
                    <a:pt x="49" y="4"/>
                    <a:pt x="50" y="5"/>
                    <a:pt x="49" y="5"/>
                  </a:cubicBezTo>
                  <a:cubicBezTo>
                    <a:pt x="48" y="5"/>
                    <a:pt x="47" y="4"/>
                    <a:pt x="48" y="5"/>
                  </a:cubicBezTo>
                  <a:cubicBezTo>
                    <a:pt x="48" y="6"/>
                    <a:pt x="49" y="6"/>
                    <a:pt x="49" y="7"/>
                  </a:cubicBezTo>
                  <a:cubicBezTo>
                    <a:pt x="48" y="7"/>
                    <a:pt x="48" y="6"/>
                    <a:pt x="46" y="6"/>
                  </a:cubicBezTo>
                  <a:cubicBezTo>
                    <a:pt x="46" y="7"/>
                    <a:pt x="46" y="8"/>
                    <a:pt x="46" y="8"/>
                  </a:cubicBezTo>
                  <a:cubicBezTo>
                    <a:pt x="46" y="7"/>
                    <a:pt x="46" y="7"/>
                    <a:pt x="46" y="6"/>
                  </a:cubicBezTo>
                  <a:cubicBezTo>
                    <a:pt x="45" y="6"/>
                    <a:pt x="45" y="7"/>
                    <a:pt x="44" y="7"/>
                  </a:cubicBezTo>
                  <a:cubicBezTo>
                    <a:pt x="44" y="6"/>
                    <a:pt x="44" y="5"/>
                    <a:pt x="43" y="6"/>
                  </a:cubicBezTo>
                  <a:cubicBezTo>
                    <a:pt x="42" y="7"/>
                    <a:pt x="41" y="8"/>
                    <a:pt x="40" y="9"/>
                  </a:cubicBezTo>
                  <a:cubicBezTo>
                    <a:pt x="39" y="9"/>
                    <a:pt x="39" y="8"/>
                    <a:pt x="37" y="8"/>
                  </a:cubicBezTo>
                  <a:cubicBezTo>
                    <a:pt x="37" y="10"/>
                    <a:pt x="39" y="9"/>
                    <a:pt x="38" y="10"/>
                  </a:cubicBezTo>
                  <a:cubicBezTo>
                    <a:pt x="37" y="10"/>
                    <a:pt x="36" y="10"/>
                    <a:pt x="35" y="10"/>
                  </a:cubicBezTo>
                  <a:cubicBezTo>
                    <a:pt x="34" y="10"/>
                    <a:pt x="33" y="11"/>
                    <a:pt x="32" y="12"/>
                  </a:cubicBezTo>
                  <a:cubicBezTo>
                    <a:pt x="32" y="11"/>
                    <a:pt x="32" y="11"/>
                    <a:pt x="32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3"/>
                    <a:pt x="29" y="13"/>
                  </a:cubicBezTo>
                  <a:cubicBezTo>
                    <a:pt x="29" y="14"/>
                    <a:pt x="28" y="13"/>
                    <a:pt x="28" y="14"/>
                  </a:cubicBezTo>
                  <a:cubicBezTo>
                    <a:pt x="27" y="14"/>
                    <a:pt x="28" y="15"/>
                    <a:pt x="28" y="15"/>
                  </a:cubicBezTo>
                  <a:cubicBezTo>
                    <a:pt x="26" y="15"/>
                    <a:pt x="26" y="13"/>
                    <a:pt x="26" y="12"/>
                  </a:cubicBezTo>
                  <a:cubicBezTo>
                    <a:pt x="27" y="12"/>
                    <a:pt x="29" y="12"/>
                    <a:pt x="29" y="13"/>
                  </a:cubicBezTo>
                  <a:cubicBezTo>
                    <a:pt x="30" y="11"/>
                    <a:pt x="28" y="10"/>
                    <a:pt x="26" y="10"/>
                  </a:cubicBezTo>
                  <a:cubicBezTo>
                    <a:pt x="26" y="9"/>
                    <a:pt x="25" y="9"/>
                    <a:pt x="25" y="9"/>
                  </a:cubicBezTo>
                  <a:cubicBezTo>
                    <a:pt x="24" y="8"/>
                    <a:pt x="24" y="8"/>
                    <a:pt x="23" y="7"/>
                  </a:cubicBezTo>
                  <a:cubicBezTo>
                    <a:pt x="23" y="7"/>
                    <a:pt x="22" y="7"/>
                    <a:pt x="21" y="7"/>
                  </a:cubicBezTo>
                  <a:cubicBezTo>
                    <a:pt x="21" y="8"/>
                    <a:pt x="20" y="8"/>
                    <a:pt x="19" y="9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8" y="10"/>
                    <a:pt x="17" y="11"/>
                    <a:pt x="16" y="12"/>
                  </a:cubicBezTo>
                  <a:cubicBezTo>
                    <a:pt x="16" y="13"/>
                    <a:pt x="15" y="14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5"/>
                    <a:pt x="12" y="17"/>
                    <a:pt x="12" y="18"/>
                  </a:cubicBezTo>
                  <a:cubicBezTo>
                    <a:pt x="12" y="19"/>
                    <a:pt x="12" y="20"/>
                    <a:pt x="12" y="21"/>
                  </a:cubicBezTo>
                  <a:cubicBezTo>
                    <a:pt x="12" y="22"/>
                    <a:pt x="14" y="22"/>
                    <a:pt x="14" y="22"/>
                  </a:cubicBezTo>
                  <a:cubicBezTo>
                    <a:pt x="14" y="23"/>
                    <a:pt x="13" y="23"/>
                    <a:pt x="13" y="24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3" y="25"/>
                    <a:pt x="12" y="25"/>
                    <a:pt x="11" y="25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0" y="27"/>
                    <a:pt x="10" y="29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29"/>
                    <a:pt x="8" y="30"/>
                    <a:pt x="7" y="30"/>
                  </a:cubicBezTo>
                  <a:cubicBezTo>
                    <a:pt x="7" y="30"/>
                    <a:pt x="6" y="30"/>
                    <a:pt x="6" y="31"/>
                  </a:cubicBezTo>
                  <a:cubicBezTo>
                    <a:pt x="6" y="32"/>
                    <a:pt x="7" y="31"/>
                    <a:pt x="8" y="31"/>
                  </a:cubicBezTo>
                  <a:cubicBezTo>
                    <a:pt x="8" y="33"/>
                    <a:pt x="9" y="32"/>
                    <a:pt x="9" y="34"/>
                  </a:cubicBezTo>
                  <a:cubicBezTo>
                    <a:pt x="8" y="34"/>
                    <a:pt x="8" y="35"/>
                    <a:pt x="8" y="35"/>
                  </a:cubicBezTo>
                  <a:cubicBezTo>
                    <a:pt x="7" y="34"/>
                    <a:pt x="6" y="35"/>
                    <a:pt x="4" y="35"/>
                  </a:cubicBezTo>
                  <a:cubicBezTo>
                    <a:pt x="4" y="36"/>
                    <a:pt x="5" y="38"/>
                    <a:pt x="4" y="38"/>
                  </a:cubicBezTo>
                  <a:cubicBezTo>
                    <a:pt x="4" y="39"/>
                    <a:pt x="5" y="39"/>
                    <a:pt x="4" y="40"/>
                  </a:cubicBezTo>
                  <a:cubicBezTo>
                    <a:pt x="6" y="40"/>
                    <a:pt x="6" y="41"/>
                    <a:pt x="7" y="41"/>
                  </a:cubicBezTo>
                  <a:cubicBezTo>
                    <a:pt x="7" y="40"/>
                    <a:pt x="8" y="40"/>
                    <a:pt x="8" y="41"/>
                  </a:cubicBezTo>
                  <a:cubicBezTo>
                    <a:pt x="9" y="40"/>
                    <a:pt x="10" y="39"/>
                    <a:pt x="10" y="37"/>
                  </a:cubicBezTo>
                  <a:cubicBezTo>
                    <a:pt x="11" y="37"/>
                    <a:pt x="10" y="35"/>
                    <a:pt x="12" y="35"/>
                  </a:cubicBezTo>
                  <a:cubicBezTo>
                    <a:pt x="13" y="35"/>
                    <a:pt x="13" y="35"/>
                    <a:pt x="14" y="34"/>
                  </a:cubicBezTo>
                  <a:cubicBezTo>
                    <a:pt x="13" y="36"/>
                    <a:pt x="14" y="37"/>
                    <a:pt x="14" y="39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6"/>
                    <a:pt x="14" y="35"/>
                    <a:pt x="15" y="35"/>
                  </a:cubicBezTo>
                  <a:cubicBezTo>
                    <a:pt x="15" y="35"/>
                    <a:pt x="15" y="35"/>
                    <a:pt x="15" y="36"/>
                  </a:cubicBezTo>
                  <a:cubicBezTo>
                    <a:pt x="15" y="36"/>
                    <a:pt x="15" y="36"/>
                    <a:pt x="15" y="37"/>
                  </a:cubicBezTo>
                  <a:cubicBezTo>
                    <a:pt x="17" y="37"/>
                    <a:pt x="17" y="37"/>
                    <a:pt x="18" y="38"/>
                  </a:cubicBezTo>
                  <a:cubicBezTo>
                    <a:pt x="18" y="39"/>
                    <a:pt x="17" y="39"/>
                    <a:pt x="16" y="39"/>
                  </a:cubicBezTo>
                  <a:cubicBezTo>
                    <a:pt x="16" y="40"/>
                    <a:pt x="17" y="40"/>
                    <a:pt x="18" y="40"/>
                  </a:cubicBezTo>
                  <a:cubicBezTo>
                    <a:pt x="17" y="39"/>
                    <a:pt x="18" y="39"/>
                    <a:pt x="19" y="38"/>
                  </a:cubicBezTo>
                  <a:cubicBezTo>
                    <a:pt x="19" y="38"/>
                    <a:pt x="18" y="38"/>
                    <a:pt x="18" y="38"/>
                  </a:cubicBezTo>
                  <a:cubicBezTo>
                    <a:pt x="19" y="37"/>
                    <a:pt x="19" y="38"/>
                    <a:pt x="19" y="38"/>
                  </a:cubicBezTo>
                  <a:cubicBezTo>
                    <a:pt x="19" y="36"/>
                    <a:pt x="16" y="36"/>
                    <a:pt x="17" y="34"/>
                  </a:cubicBezTo>
                  <a:cubicBezTo>
                    <a:pt x="17" y="35"/>
                    <a:pt x="19" y="36"/>
                    <a:pt x="19" y="37"/>
                  </a:cubicBezTo>
                  <a:cubicBezTo>
                    <a:pt x="20" y="37"/>
                    <a:pt x="20" y="38"/>
                    <a:pt x="20" y="38"/>
                  </a:cubicBezTo>
                  <a:cubicBezTo>
                    <a:pt x="20" y="38"/>
                    <a:pt x="20" y="38"/>
                    <a:pt x="20" y="39"/>
                  </a:cubicBezTo>
                  <a:cubicBezTo>
                    <a:pt x="20" y="39"/>
                    <a:pt x="20" y="40"/>
                    <a:pt x="20" y="41"/>
                  </a:cubicBezTo>
                  <a:cubicBezTo>
                    <a:pt x="21" y="41"/>
                    <a:pt x="21" y="41"/>
                    <a:pt x="22" y="41"/>
                  </a:cubicBezTo>
                  <a:cubicBezTo>
                    <a:pt x="22" y="40"/>
                    <a:pt x="22" y="39"/>
                    <a:pt x="22" y="38"/>
                  </a:cubicBezTo>
                  <a:cubicBezTo>
                    <a:pt x="22" y="38"/>
                    <a:pt x="23" y="38"/>
                    <a:pt x="23" y="38"/>
                  </a:cubicBezTo>
                  <a:cubicBezTo>
                    <a:pt x="23" y="39"/>
                    <a:pt x="23" y="39"/>
                    <a:pt x="23" y="40"/>
                  </a:cubicBezTo>
                  <a:cubicBezTo>
                    <a:pt x="23" y="40"/>
                    <a:pt x="23" y="40"/>
                    <a:pt x="23" y="41"/>
                  </a:cubicBezTo>
                  <a:cubicBezTo>
                    <a:pt x="24" y="41"/>
                    <a:pt x="26" y="41"/>
                    <a:pt x="26" y="41"/>
                  </a:cubicBezTo>
                  <a:cubicBezTo>
                    <a:pt x="27" y="41"/>
                    <a:pt x="26" y="42"/>
                    <a:pt x="27" y="42"/>
                  </a:cubicBezTo>
                  <a:cubicBezTo>
                    <a:pt x="28" y="42"/>
                    <a:pt x="27" y="40"/>
                    <a:pt x="28" y="41"/>
                  </a:cubicBezTo>
                  <a:cubicBezTo>
                    <a:pt x="28" y="41"/>
                    <a:pt x="28" y="42"/>
                    <a:pt x="28" y="42"/>
                  </a:cubicBezTo>
                  <a:cubicBezTo>
                    <a:pt x="27" y="43"/>
                    <a:pt x="28" y="45"/>
                    <a:pt x="27" y="45"/>
                  </a:cubicBezTo>
                  <a:cubicBezTo>
                    <a:pt x="25" y="44"/>
                    <a:pt x="23" y="44"/>
                    <a:pt x="21" y="44"/>
                  </a:cubicBezTo>
                  <a:cubicBezTo>
                    <a:pt x="20" y="44"/>
                    <a:pt x="20" y="45"/>
                    <a:pt x="20" y="45"/>
                  </a:cubicBezTo>
                  <a:cubicBezTo>
                    <a:pt x="19" y="44"/>
                    <a:pt x="16" y="44"/>
                    <a:pt x="15" y="43"/>
                  </a:cubicBezTo>
                  <a:cubicBezTo>
                    <a:pt x="16" y="42"/>
                    <a:pt x="15" y="42"/>
                    <a:pt x="15" y="41"/>
                  </a:cubicBezTo>
                  <a:cubicBezTo>
                    <a:pt x="16" y="41"/>
                    <a:pt x="16" y="40"/>
                    <a:pt x="15" y="40"/>
                  </a:cubicBezTo>
                  <a:cubicBezTo>
                    <a:pt x="14" y="40"/>
                    <a:pt x="13" y="40"/>
                    <a:pt x="12" y="41"/>
                  </a:cubicBezTo>
                  <a:cubicBezTo>
                    <a:pt x="10" y="41"/>
                    <a:pt x="8" y="41"/>
                    <a:pt x="7" y="42"/>
                  </a:cubicBezTo>
                  <a:cubicBezTo>
                    <a:pt x="7" y="41"/>
                    <a:pt x="7" y="41"/>
                    <a:pt x="6" y="41"/>
                  </a:cubicBezTo>
                  <a:cubicBezTo>
                    <a:pt x="6" y="42"/>
                    <a:pt x="5" y="42"/>
                    <a:pt x="4" y="43"/>
                  </a:cubicBezTo>
                  <a:cubicBezTo>
                    <a:pt x="4" y="44"/>
                    <a:pt x="4" y="46"/>
                    <a:pt x="3" y="47"/>
                  </a:cubicBezTo>
                  <a:cubicBezTo>
                    <a:pt x="3" y="48"/>
                    <a:pt x="2" y="48"/>
                    <a:pt x="1" y="49"/>
                  </a:cubicBezTo>
                  <a:cubicBezTo>
                    <a:pt x="1" y="51"/>
                    <a:pt x="1" y="52"/>
                    <a:pt x="0" y="53"/>
                  </a:cubicBezTo>
                  <a:cubicBezTo>
                    <a:pt x="0" y="55"/>
                    <a:pt x="0" y="57"/>
                    <a:pt x="0" y="60"/>
                  </a:cubicBezTo>
                  <a:cubicBezTo>
                    <a:pt x="1" y="61"/>
                    <a:pt x="2" y="62"/>
                    <a:pt x="2" y="64"/>
                  </a:cubicBezTo>
                  <a:cubicBezTo>
                    <a:pt x="3" y="64"/>
                    <a:pt x="4" y="65"/>
                    <a:pt x="5" y="66"/>
                  </a:cubicBezTo>
                  <a:cubicBezTo>
                    <a:pt x="6" y="65"/>
                    <a:pt x="7" y="65"/>
                    <a:pt x="8" y="65"/>
                  </a:cubicBezTo>
                  <a:cubicBezTo>
                    <a:pt x="9" y="65"/>
                    <a:pt x="9" y="64"/>
                    <a:pt x="10" y="64"/>
                  </a:cubicBezTo>
                  <a:cubicBezTo>
                    <a:pt x="10" y="64"/>
                    <a:pt x="10" y="65"/>
                    <a:pt x="10" y="65"/>
                  </a:cubicBezTo>
                  <a:cubicBezTo>
                    <a:pt x="11" y="65"/>
                    <a:pt x="12" y="66"/>
                    <a:pt x="13" y="66"/>
                  </a:cubicBezTo>
                  <a:cubicBezTo>
                    <a:pt x="13" y="65"/>
                    <a:pt x="13" y="65"/>
                    <a:pt x="14" y="65"/>
                  </a:cubicBezTo>
                  <a:cubicBezTo>
                    <a:pt x="14" y="67"/>
                    <a:pt x="14" y="68"/>
                    <a:pt x="14" y="70"/>
                  </a:cubicBezTo>
                  <a:cubicBezTo>
                    <a:pt x="14" y="71"/>
                    <a:pt x="15" y="73"/>
                    <a:pt x="15" y="74"/>
                  </a:cubicBezTo>
                  <a:cubicBezTo>
                    <a:pt x="15" y="75"/>
                    <a:pt x="15" y="75"/>
                    <a:pt x="16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75"/>
                    <a:pt x="31" y="74"/>
                    <a:pt x="31" y="73"/>
                  </a:cubicBezTo>
                  <a:cubicBezTo>
                    <a:pt x="32" y="72"/>
                    <a:pt x="32" y="71"/>
                    <a:pt x="32" y="69"/>
                  </a:cubicBezTo>
                  <a:cubicBezTo>
                    <a:pt x="33" y="69"/>
                    <a:pt x="33" y="68"/>
                    <a:pt x="34" y="68"/>
                  </a:cubicBezTo>
                  <a:cubicBezTo>
                    <a:pt x="35" y="66"/>
                    <a:pt x="36" y="64"/>
                    <a:pt x="37" y="62"/>
                  </a:cubicBezTo>
                  <a:cubicBezTo>
                    <a:pt x="37" y="61"/>
                    <a:pt x="38" y="60"/>
                    <a:pt x="37" y="59"/>
                  </a:cubicBezTo>
                  <a:cubicBezTo>
                    <a:pt x="36" y="59"/>
                    <a:pt x="36" y="60"/>
                    <a:pt x="35" y="60"/>
                  </a:cubicBezTo>
                  <a:cubicBezTo>
                    <a:pt x="34" y="60"/>
                    <a:pt x="34" y="60"/>
                    <a:pt x="33" y="60"/>
                  </a:cubicBezTo>
                  <a:cubicBezTo>
                    <a:pt x="33" y="58"/>
                    <a:pt x="32" y="57"/>
                    <a:pt x="31" y="56"/>
                  </a:cubicBezTo>
                  <a:cubicBezTo>
                    <a:pt x="31" y="55"/>
                    <a:pt x="30" y="55"/>
                    <a:pt x="30" y="53"/>
                  </a:cubicBezTo>
                  <a:cubicBezTo>
                    <a:pt x="30" y="52"/>
                    <a:pt x="29" y="52"/>
                    <a:pt x="29" y="51"/>
                  </a:cubicBezTo>
                  <a:cubicBezTo>
                    <a:pt x="29" y="50"/>
                    <a:pt x="28" y="49"/>
                    <a:pt x="29" y="49"/>
                  </a:cubicBezTo>
                  <a:cubicBezTo>
                    <a:pt x="29" y="49"/>
                    <a:pt x="30" y="51"/>
                    <a:pt x="30" y="51"/>
                  </a:cubicBezTo>
                  <a:cubicBezTo>
                    <a:pt x="30" y="53"/>
                    <a:pt x="31" y="54"/>
                    <a:pt x="32" y="55"/>
                  </a:cubicBezTo>
                  <a:cubicBezTo>
                    <a:pt x="33" y="56"/>
                    <a:pt x="33" y="58"/>
                    <a:pt x="34" y="59"/>
                  </a:cubicBezTo>
                  <a:cubicBezTo>
                    <a:pt x="35" y="59"/>
                    <a:pt x="36" y="57"/>
                    <a:pt x="38" y="57"/>
                  </a:cubicBezTo>
                  <a:cubicBezTo>
                    <a:pt x="39" y="57"/>
                    <a:pt x="38" y="56"/>
                    <a:pt x="39" y="56"/>
                  </a:cubicBezTo>
                  <a:cubicBezTo>
                    <a:pt x="40" y="56"/>
                    <a:pt x="40" y="55"/>
                    <a:pt x="41" y="54"/>
                  </a:cubicBezTo>
                  <a:cubicBezTo>
                    <a:pt x="41" y="53"/>
                    <a:pt x="42" y="53"/>
                    <a:pt x="42" y="52"/>
                  </a:cubicBezTo>
                  <a:cubicBezTo>
                    <a:pt x="42" y="51"/>
                    <a:pt x="40" y="51"/>
                    <a:pt x="40" y="50"/>
                  </a:cubicBezTo>
                  <a:cubicBezTo>
                    <a:pt x="40" y="49"/>
                    <a:pt x="39" y="50"/>
                    <a:pt x="39" y="50"/>
                  </a:cubicBezTo>
                  <a:cubicBezTo>
                    <a:pt x="38" y="49"/>
                    <a:pt x="38" y="49"/>
                    <a:pt x="38" y="47"/>
                  </a:cubicBezTo>
                  <a:cubicBezTo>
                    <a:pt x="37" y="47"/>
                    <a:pt x="37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9" y="47"/>
                    <a:pt x="38" y="50"/>
                    <a:pt x="41" y="49"/>
                  </a:cubicBezTo>
                  <a:cubicBezTo>
                    <a:pt x="41" y="50"/>
                    <a:pt x="41" y="50"/>
                    <a:pt x="41" y="51"/>
                  </a:cubicBezTo>
                  <a:cubicBezTo>
                    <a:pt x="42" y="51"/>
                    <a:pt x="42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6" y="50"/>
                    <a:pt x="46" y="51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3"/>
                    <a:pt x="48" y="53"/>
                    <a:pt x="48" y="53"/>
                  </a:cubicBezTo>
                  <a:cubicBezTo>
                    <a:pt x="48" y="54"/>
                    <a:pt x="49" y="54"/>
                    <a:pt x="48" y="55"/>
                  </a:cubicBezTo>
                  <a:cubicBezTo>
                    <a:pt x="49" y="56"/>
                    <a:pt x="49" y="57"/>
                    <a:pt x="50" y="59"/>
                  </a:cubicBezTo>
                  <a:cubicBezTo>
                    <a:pt x="50" y="59"/>
                    <a:pt x="51" y="60"/>
                    <a:pt x="51" y="61"/>
                  </a:cubicBezTo>
                  <a:cubicBezTo>
                    <a:pt x="51" y="61"/>
                    <a:pt x="51" y="62"/>
                    <a:pt x="51" y="62"/>
                  </a:cubicBezTo>
                  <a:cubicBezTo>
                    <a:pt x="51" y="63"/>
                    <a:pt x="52" y="62"/>
                    <a:pt x="53" y="62"/>
                  </a:cubicBezTo>
                  <a:cubicBezTo>
                    <a:pt x="53" y="61"/>
                    <a:pt x="54" y="60"/>
                    <a:pt x="54" y="57"/>
                  </a:cubicBezTo>
                  <a:cubicBezTo>
                    <a:pt x="54" y="57"/>
                    <a:pt x="54" y="57"/>
                    <a:pt x="55" y="57"/>
                  </a:cubicBezTo>
                  <a:cubicBezTo>
                    <a:pt x="55" y="57"/>
                    <a:pt x="55" y="56"/>
                    <a:pt x="55" y="56"/>
                  </a:cubicBezTo>
                  <a:cubicBezTo>
                    <a:pt x="55" y="57"/>
                    <a:pt x="55" y="55"/>
                    <a:pt x="56" y="56"/>
                  </a:cubicBezTo>
                  <a:cubicBezTo>
                    <a:pt x="56" y="54"/>
                    <a:pt x="57" y="54"/>
                    <a:pt x="57" y="53"/>
                  </a:cubicBezTo>
                  <a:cubicBezTo>
                    <a:pt x="57" y="53"/>
                    <a:pt x="58" y="52"/>
                    <a:pt x="59" y="52"/>
                  </a:cubicBezTo>
                  <a:cubicBezTo>
                    <a:pt x="60" y="53"/>
                    <a:pt x="60" y="54"/>
                    <a:pt x="60" y="55"/>
                  </a:cubicBezTo>
                  <a:cubicBezTo>
                    <a:pt x="60" y="55"/>
                    <a:pt x="60" y="55"/>
                    <a:pt x="60" y="56"/>
                  </a:cubicBezTo>
                  <a:cubicBezTo>
                    <a:pt x="60" y="57"/>
                    <a:pt x="62" y="56"/>
                    <a:pt x="63" y="57"/>
                  </a:cubicBezTo>
                  <a:cubicBezTo>
                    <a:pt x="62" y="58"/>
                    <a:pt x="63" y="58"/>
                    <a:pt x="62" y="59"/>
                  </a:cubicBezTo>
                  <a:cubicBezTo>
                    <a:pt x="63" y="59"/>
                    <a:pt x="63" y="59"/>
                    <a:pt x="63" y="60"/>
                  </a:cubicBezTo>
                  <a:cubicBezTo>
                    <a:pt x="63" y="61"/>
                    <a:pt x="63" y="61"/>
                    <a:pt x="63" y="62"/>
                  </a:cubicBezTo>
                  <a:cubicBezTo>
                    <a:pt x="63" y="62"/>
                    <a:pt x="64" y="63"/>
                    <a:pt x="63" y="64"/>
                  </a:cubicBezTo>
                  <a:cubicBezTo>
                    <a:pt x="65" y="65"/>
                    <a:pt x="66" y="66"/>
                    <a:pt x="67" y="67"/>
                  </a:cubicBezTo>
                  <a:cubicBezTo>
                    <a:pt x="67" y="65"/>
                    <a:pt x="66" y="65"/>
                    <a:pt x="66" y="63"/>
                  </a:cubicBezTo>
                  <a:cubicBezTo>
                    <a:pt x="65" y="63"/>
                    <a:pt x="64" y="62"/>
                    <a:pt x="64" y="61"/>
                  </a:cubicBezTo>
                  <a:cubicBezTo>
                    <a:pt x="64" y="60"/>
                    <a:pt x="64" y="59"/>
                    <a:pt x="65" y="59"/>
                  </a:cubicBezTo>
                  <a:cubicBezTo>
                    <a:pt x="65" y="60"/>
                    <a:pt x="65" y="61"/>
                    <a:pt x="66" y="61"/>
                  </a:cubicBezTo>
                  <a:cubicBezTo>
                    <a:pt x="67" y="61"/>
                    <a:pt x="67" y="61"/>
                    <a:pt x="67" y="62"/>
                  </a:cubicBezTo>
                  <a:cubicBezTo>
                    <a:pt x="69" y="62"/>
                    <a:pt x="70" y="59"/>
                    <a:pt x="69" y="56"/>
                  </a:cubicBezTo>
                  <a:cubicBezTo>
                    <a:pt x="69" y="56"/>
                    <a:pt x="68" y="56"/>
                    <a:pt x="68" y="55"/>
                  </a:cubicBezTo>
                  <a:cubicBezTo>
                    <a:pt x="68" y="54"/>
                    <a:pt x="67" y="54"/>
                    <a:pt x="68" y="53"/>
                  </a:cubicBezTo>
                  <a:cubicBezTo>
                    <a:pt x="68" y="53"/>
                    <a:pt x="68" y="54"/>
                    <a:pt x="69" y="54"/>
                  </a:cubicBezTo>
                  <a:cubicBezTo>
                    <a:pt x="69" y="53"/>
                    <a:pt x="71" y="53"/>
                    <a:pt x="72" y="53"/>
                  </a:cubicBezTo>
                  <a:cubicBezTo>
                    <a:pt x="73" y="52"/>
                    <a:pt x="74" y="51"/>
                    <a:pt x="74" y="49"/>
                  </a:cubicBezTo>
                  <a:cubicBezTo>
                    <a:pt x="74" y="49"/>
                    <a:pt x="74" y="48"/>
                    <a:pt x="75" y="48"/>
                  </a:cubicBezTo>
                  <a:cubicBezTo>
                    <a:pt x="75" y="47"/>
                    <a:pt x="75" y="45"/>
                    <a:pt x="75" y="45"/>
                  </a:cubicBezTo>
                  <a:cubicBezTo>
                    <a:pt x="75" y="44"/>
                    <a:pt x="75" y="44"/>
                    <a:pt x="75" y="43"/>
                  </a:cubicBezTo>
                  <a:cubicBezTo>
                    <a:pt x="74" y="43"/>
                    <a:pt x="74" y="42"/>
                    <a:pt x="74" y="42"/>
                  </a:cubicBezTo>
                  <a:cubicBezTo>
                    <a:pt x="74" y="41"/>
                    <a:pt x="74" y="41"/>
                    <a:pt x="74" y="40"/>
                  </a:cubicBezTo>
                  <a:cubicBezTo>
                    <a:pt x="74" y="40"/>
                    <a:pt x="75" y="40"/>
                    <a:pt x="75" y="40"/>
                  </a:cubicBezTo>
                  <a:cubicBezTo>
                    <a:pt x="75" y="39"/>
                    <a:pt x="74" y="38"/>
                    <a:pt x="75" y="38"/>
                  </a:cubicBezTo>
                  <a:cubicBezTo>
                    <a:pt x="75" y="39"/>
                    <a:pt x="76" y="39"/>
                    <a:pt x="77" y="40"/>
                  </a:cubicBezTo>
                  <a:cubicBezTo>
                    <a:pt x="76" y="41"/>
                    <a:pt x="77" y="42"/>
                    <a:pt x="78" y="42"/>
                  </a:cubicBezTo>
                  <a:cubicBezTo>
                    <a:pt x="79" y="41"/>
                    <a:pt x="78" y="38"/>
                    <a:pt x="78" y="36"/>
                  </a:cubicBezTo>
                  <a:cubicBezTo>
                    <a:pt x="79" y="35"/>
                    <a:pt x="80" y="35"/>
                    <a:pt x="80" y="35"/>
                  </a:cubicBezTo>
                  <a:cubicBezTo>
                    <a:pt x="81" y="34"/>
                    <a:pt x="81" y="32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0"/>
                    <a:pt x="82" y="28"/>
                    <a:pt x="82" y="27"/>
                  </a:cubicBezTo>
                  <a:close/>
                  <a:moveTo>
                    <a:pt x="21" y="19"/>
                  </a:moveTo>
                  <a:cubicBezTo>
                    <a:pt x="21" y="20"/>
                    <a:pt x="21" y="21"/>
                    <a:pt x="21" y="22"/>
                  </a:cubicBezTo>
                  <a:cubicBezTo>
                    <a:pt x="21" y="22"/>
                    <a:pt x="21" y="20"/>
                    <a:pt x="20" y="21"/>
                  </a:cubicBezTo>
                  <a:cubicBezTo>
                    <a:pt x="20" y="21"/>
                    <a:pt x="20" y="23"/>
                    <a:pt x="19" y="24"/>
                  </a:cubicBezTo>
                  <a:cubicBezTo>
                    <a:pt x="19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6" y="25"/>
                    <a:pt x="15" y="24"/>
                    <a:pt x="15" y="25"/>
                  </a:cubicBezTo>
                  <a:cubicBezTo>
                    <a:pt x="15" y="25"/>
                    <a:pt x="15" y="24"/>
                    <a:pt x="15" y="24"/>
                  </a:cubicBezTo>
                  <a:cubicBezTo>
                    <a:pt x="15" y="23"/>
                    <a:pt x="15" y="22"/>
                    <a:pt x="15" y="21"/>
                  </a:cubicBezTo>
                  <a:cubicBezTo>
                    <a:pt x="16" y="21"/>
                    <a:pt x="15" y="25"/>
                    <a:pt x="17" y="24"/>
                  </a:cubicBezTo>
                  <a:cubicBezTo>
                    <a:pt x="18" y="23"/>
                    <a:pt x="18" y="21"/>
                    <a:pt x="19" y="20"/>
                  </a:cubicBezTo>
                  <a:cubicBezTo>
                    <a:pt x="19" y="20"/>
                    <a:pt x="18" y="19"/>
                    <a:pt x="18" y="19"/>
                  </a:cubicBezTo>
                  <a:cubicBezTo>
                    <a:pt x="18" y="16"/>
                    <a:pt x="20" y="15"/>
                    <a:pt x="21" y="13"/>
                  </a:cubicBezTo>
                  <a:cubicBezTo>
                    <a:pt x="21" y="13"/>
                    <a:pt x="21" y="13"/>
                    <a:pt x="21" y="14"/>
                  </a:cubicBezTo>
                  <a:cubicBezTo>
                    <a:pt x="21" y="16"/>
                    <a:pt x="19" y="15"/>
                    <a:pt x="19" y="18"/>
                  </a:cubicBezTo>
                  <a:cubicBezTo>
                    <a:pt x="20" y="18"/>
                    <a:pt x="21" y="19"/>
                    <a:pt x="21" y="19"/>
                  </a:cubicBezTo>
                  <a:close/>
                  <a:moveTo>
                    <a:pt x="22" y="20"/>
                  </a:moveTo>
                  <a:cubicBezTo>
                    <a:pt x="22" y="19"/>
                    <a:pt x="23" y="19"/>
                    <a:pt x="23" y="19"/>
                  </a:cubicBezTo>
                  <a:cubicBezTo>
                    <a:pt x="23" y="20"/>
                    <a:pt x="23" y="20"/>
                    <a:pt x="22" y="20"/>
                  </a:cubicBezTo>
                  <a:close/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  <a:moveTo>
                    <a:pt x="28" y="48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9"/>
                    <a:pt x="28" y="48"/>
                  </a:cubicBezTo>
                  <a:close/>
                  <a:moveTo>
                    <a:pt x="28" y="15"/>
                  </a:moveTo>
                  <a:cubicBezTo>
                    <a:pt x="28" y="14"/>
                    <a:pt x="29" y="14"/>
                    <a:pt x="29" y="14"/>
                  </a:cubicBezTo>
                  <a:cubicBezTo>
                    <a:pt x="29" y="14"/>
                    <a:pt x="28" y="15"/>
                    <a:pt x="28" y="15"/>
                  </a:cubicBezTo>
                  <a:close/>
                  <a:moveTo>
                    <a:pt x="45" y="9"/>
                  </a:moveTo>
                  <a:cubicBezTo>
                    <a:pt x="44" y="9"/>
                    <a:pt x="45" y="8"/>
                    <a:pt x="45" y="9"/>
                  </a:cubicBezTo>
                  <a:cubicBezTo>
                    <a:pt x="45" y="10"/>
                    <a:pt x="46" y="9"/>
                    <a:pt x="46" y="10"/>
                  </a:cubicBezTo>
                  <a:cubicBezTo>
                    <a:pt x="45" y="10"/>
                    <a:pt x="45" y="10"/>
                    <a:pt x="45" y="9"/>
                  </a:cubicBezTo>
                  <a:close/>
                  <a:moveTo>
                    <a:pt x="60" y="5"/>
                  </a:moveTo>
                  <a:cubicBezTo>
                    <a:pt x="60" y="5"/>
                    <a:pt x="60" y="5"/>
                    <a:pt x="60" y="5"/>
                  </a:cubicBezTo>
                  <a:cubicBezTo>
                    <a:pt x="61" y="5"/>
                    <a:pt x="60" y="5"/>
                    <a:pt x="60" y="5"/>
                  </a:cubicBezTo>
                  <a:close/>
                  <a:moveTo>
                    <a:pt x="61" y="5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lose/>
                  <a:moveTo>
                    <a:pt x="62" y="4"/>
                  </a:moveTo>
                  <a:cubicBezTo>
                    <a:pt x="61" y="4"/>
                    <a:pt x="62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lose/>
                  <a:moveTo>
                    <a:pt x="72" y="39"/>
                  </a:moveTo>
                  <a:cubicBezTo>
                    <a:pt x="72" y="38"/>
                    <a:pt x="73" y="38"/>
                    <a:pt x="74" y="38"/>
                  </a:cubicBezTo>
                  <a:cubicBezTo>
                    <a:pt x="74" y="38"/>
                    <a:pt x="73" y="39"/>
                    <a:pt x="74" y="39"/>
                  </a:cubicBezTo>
                  <a:cubicBezTo>
                    <a:pt x="73" y="40"/>
                    <a:pt x="73" y="39"/>
                    <a:pt x="7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5" name="Freeform 73"/>
            <p:cNvSpPr/>
            <p:nvPr/>
          </p:nvSpPr>
          <p:spPr bwMode="auto">
            <a:xfrm>
              <a:off x="4228326" y="5756364"/>
              <a:ext cx="4337" cy="9759"/>
            </a:xfrm>
            <a:custGeom>
              <a:avLst/>
              <a:gdLst>
                <a:gd name="T0" fmla="*/ 1 w 2"/>
                <a:gd name="T1" fmla="*/ 3 h 4"/>
                <a:gd name="T2" fmla="*/ 2 w 2"/>
                <a:gd name="T3" fmla="*/ 4 h 4"/>
                <a:gd name="T4" fmla="*/ 2 w 2"/>
                <a:gd name="T5" fmla="*/ 3 h 4"/>
                <a:gd name="T6" fmla="*/ 1 w 2"/>
                <a:gd name="T7" fmla="*/ 1 h 4"/>
                <a:gd name="T8" fmla="*/ 0 w 2"/>
                <a:gd name="T9" fmla="*/ 0 h 4"/>
                <a:gd name="T10" fmla="*/ 0 w 2"/>
                <a:gd name="T11" fmla="*/ 2 h 4"/>
                <a:gd name="T12" fmla="*/ 0 w 2"/>
                <a:gd name="T13" fmla="*/ 3 h 4"/>
                <a:gd name="T14" fmla="*/ 0 w 2"/>
                <a:gd name="T15" fmla="*/ 3 h 4"/>
                <a:gd name="T16" fmla="*/ 1 w 2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1" y="3"/>
                  </a:moveTo>
                  <a:cubicBezTo>
                    <a:pt x="2" y="3"/>
                    <a:pt x="1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6" name="Freeform 74"/>
            <p:cNvSpPr/>
            <p:nvPr/>
          </p:nvSpPr>
          <p:spPr bwMode="auto">
            <a:xfrm>
              <a:off x="4213146" y="5820337"/>
              <a:ext cx="9759" cy="9759"/>
            </a:xfrm>
            <a:custGeom>
              <a:avLst/>
              <a:gdLst>
                <a:gd name="T0" fmla="*/ 0 w 4"/>
                <a:gd name="T1" fmla="*/ 3 h 4"/>
                <a:gd name="T2" fmla="*/ 1 w 4"/>
                <a:gd name="T3" fmla="*/ 3 h 4"/>
                <a:gd name="T4" fmla="*/ 1 w 4"/>
                <a:gd name="T5" fmla="*/ 4 h 4"/>
                <a:gd name="T6" fmla="*/ 4 w 4"/>
                <a:gd name="T7" fmla="*/ 3 h 4"/>
                <a:gd name="T8" fmla="*/ 2 w 4"/>
                <a:gd name="T9" fmla="*/ 2 h 4"/>
                <a:gd name="T10" fmla="*/ 1 w 4"/>
                <a:gd name="T11" fmla="*/ 0 h 4"/>
                <a:gd name="T12" fmla="*/ 1 w 4"/>
                <a:gd name="T13" fmla="*/ 2 h 4"/>
                <a:gd name="T14" fmla="*/ 0 w 4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0" y="4"/>
                    <a:pt x="0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3"/>
                    <a:pt x="4" y="3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7" name="Freeform 75"/>
            <p:cNvSpPr/>
            <p:nvPr/>
          </p:nvSpPr>
          <p:spPr bwMode="auto">
            <a:xfrm>
              <a:off x="4204472" y="5845275"/>
              <a:ext cx="10843" cy="13011"/>
            </a:xfrm>
            <a:custGeom>
              <a:avLst/>
              <a:gdLst>
                <a:gd name="T0" fmla="*/ 4 w 4"/>
                <a:gd name="T1" fmla="*/ 1 h 5"/>
                <a:gd name="T2" fmla="*/ 2 w 4"/>
                <a:gd name="T3" fmla="*/ 0 h 5"/>
                <a:gd name="T4" fmla="*/ 2 w 4"/>
                <a:gd name="T5" fmla="*/ 5 h 5"/>
                <a:gd name="T6" fmla="*/ 2 w 4"/>
                <a:gd name="T7" fmla="*/ 3 h 5"/>
                <a:gd name="T8" fmla="*/ 3 w 4"/>
                <a:gd name="T9" fmla="*/ 4 h 5"/>
                <a:gd name="T10" fmla="*/ 3 w 4"/>
                <a:gd name="T11" fmla="*/ 1 h 5"/>
                <a:gd name="T12" fmla="*/ 4 w 4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4" y="0"/>
                    <a:pt x="2" y="1"/>
                    <a:pt x="2" y="0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3" y="4"/>
                    <a:pt x="3" y="5"/>
                    <a:pt x="3" y="4"/>
                  </a:cubicBezTo>
                  <a:cubicBezTo>
                    <a:pt x="3" y="3"/>
                    <a:pt x="3" y="3"/>
                    <a:pt x="3" y="1"/>
                  </a:cubicBezTo>
                  <a:cubicBezTo>
                    <a:pt x="3" y="2"/>
                    <a:pt x="3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8" name="Freeform 76"/>
            <p:cNvSpPr/>
            <p:nvPr/>
          </p:nvSpPr>
          <p:spPr bwMode="auto">
            <a:xfrm>
              <a:off x="4192545" y="5835516"/>
              <a:ext cx="15180" cy="22770"/>
            </a:xfrm>
            <a:custGeom>
              <a:avLst/>
              <a:gdLst>
                <a:gd name="T0" fmla="*/ 0 w 6"/>
                <a:gd name="T1" fmla="*/ 5 h 9"/>
                <a:gd name="T2" fmla="*/ 1 w 6"/>
                <a:gd name="T3" fmla="*/ 8 h 9"/>
                <a:gd name="T4" fmla="*/ 4 w 6"/>
                <a:gd name="T5" fmla="*/ 9 h 9"/>
                <a:gd name="T6" fmla="*/ 5 w 6"/>
                <a:gd name="T7" fmla="*/ 8 h 9"/>
                <a:gd name="T8" fmla="*/ 4 w 6"/>
                <a:gd name="T9" fmla="*/ 8 h 9"/>
                <a:gd name="T10" fmla="*/ 5 w 6"/>
                <a:gd name="T11" fmla="*/ 5 h 9"/>
                <a:gd name="T12" fmla="*/ 5 w 6"/>
                <a:gd name="T13" fmla="*/ 3 h 9"/>
                <a:gd name="T14" fmla="*/ 6 w 6"/>
                <a:gd name="T15" fmla="*/ 1 h 9"/>
                <a:gd name="T16" fmla="*/ 4 w 6"/>
                <a:gd name="T17" fmla="*/ 0 h 9"/>
                <a:gd name="T18" fmla="*/ 0 w 6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9">
                  <a:moveTo>
                    <a:pt x="0" y="5"/>
                  </a:moveTo>
                  <a:cubicBezTo>
                    <a:pt x="0" y="6"/>
                    <a:pt x="1" y="6"/>
                    <a:pt x="1" y="8"/>
                  </a:cubicBezTo>
                  <a:cubicBezTo>
                    <a:pt x="3" y="7"/>
                    <a:pt x="3" y="9"/>
                    <a:pt x="4" y="9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5" y="7"/>
                    <a:pt x="5" y="6"/>
                    <a:pt x="5" y="5"/>
                  </a:cubicBezTo>
                  <a:cubicBezTo>
                    <a:pt x="5" y="4"/>
                    <a:pt x="6" y="3"/>
                    <a:pt x="5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3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9" name="Freeform 77"/>
            <p:cNvSpPr/>
            <p:nvPr/>
          </p:nvSpPr>
          <p:spPr bwMode="auto">
            <a:xfrm>
              <a:off x="4187123" y="5858287"/>
              <a:ext cx="15180" cy="7590"/>
            </a:xfrm>
            <a:custGeom>
              <a:avLst/>
              <a:gdLst>
                <a:gd name="T0" fmla="*/ 0 w 6"/>
                <a:gd name="T1" fmla="*/ 2 h 3"/>
                <a:gd name="T2" fmla="*/ 6 w 6"/>
                <a:gd name="T3" fmla="*/ 3 h 3"/>
                <a:gd name="T4" fmla="*/ 5 w 6"/>
                <a:gd name="T5" fmla="*/ 1 h 3"/>
                <a:gd name="T6" fmla="*/ 1 w 6"/>
                <a:gd name="T7" fmla="*/ 0 h 3"/>
                <a:gd name="T8" fmla="*/ 0 w 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2" y="2"/>
                    <a:pt x="3" y="3"/>
                    <a:pt x="6" y="3"/>
                  </a:cubicBezTo>
                  <a:cubicBezTo>
                    <a:pt x="6" y="2"/>
                    <a:pt x="5" y="2"/>
                    <a:pt x="5" y="1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0" name="Freeform 78"/>
            <p:cNvSpPr/>
            <p:nvPr/>
          </p:nvSpPr>
          <p:spPr bwMode="auto">
            <a:xfrm>
              <a:off x="4204472" y="5799735"/>
              <a:ext cx="5422" cy="7590"/>
            </a:xfrm>
            <a:custGeom>
              <a:avLst/>
              <a:gdLst>
                <a:gd name="T0" fmla="*/ 0 w 2"/>
                <a:gd name="T1" fmla="*/ 1 h 3"/>
                <a:gd name="T2" fmla="*/ 1 w 2"/>
                <a:gd name="T3" fmla="*/ 3 h 3"/>
                <a:gd name="T4" fmla="*/ 2 w 2"/>
                <a:gd name="T5" fmla="*/ 1 h 3"/>
                <a:gd name="T6" fmla="*/ 0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2"/>
                    <a:pt x="1" y="2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1" name="Freeform 79"/>
            <p:cNvSpPr/>
            <p:nvPr/>
          </p:nvSpPr>
          <p:spPr bwMode="auto">
            <a:xfrm>
              <a:off x="4207725" y="5809494"/>
              <a:ext cx="5422" cy="10843"/>
            </a:xfrm>
            <a:custGeom>
              <a:avLst/>
              <a:gdLst>
                <a:gd name="T0" fmla="*/ 0 w 2"/>
                <a:gd name="T1" fmla="*/ 2 h 4"/>
                <a:gd name="T2" fmla="*/ 1 w 2"/>
                <a:gd name="T3" fmla="*/ 4 h 4"/>
                <a:gd name="T4" fmla="*/ 2 w 2"/>
                <a:gd name="T5" fmla="*/ 1 h 4"/>
                <a:gd name="T6" fmla="*/ 0 w 2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2" name="Freeform 80"/>
            <p:cNvSpPr/>
            <p:nvPr/>
          </p:nvSpPr>
          <p:spPr bwMode="auto">
            <a:xfrm>
              <a:off x="4220736" y="5845275"/>
              <a:ext cx="7590" cy="542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1" y="2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3" name="Freeform 81"/>
            <p:cNvSpPr/>
            <p:nvPr/>
          </p:nvSpPr>
          <p:spPr bwMode="auto">
            <a:xfrm>
              <a:off x="4217483" y="5766122"/>
              <a:ext cx="15180" cy="22770"/>
            </a:xfrm>
            <a:custGeom>
              <a:avLst/>
              <a:gdLst>
                <a:gd name="T0" fmla="*/ 5 w 6"/>
                <a:gd name="T1" fmla="*/ 0 h 9"/>
                <a:gd name="T2" fmla="*/ 5 w 6"/>
                <a:gd name="T3" fmla="*/ 0 h 9"/>
                <a:gd name="T4" fmla="*/ 5 w 6"/>
                <a:gd name="T5" fmla="*/ 0 h 9"/>
                <a:gd name="T6" fmla="*/ 5 w 6"/>
                <a:gd name="T7" fmla="*/ 3 h 9"/>
                <a:gd name="T8" fmla="*/ 5 w 6"/>
                <a:gd name="T9" fmla="*/ 3 h 9"/>
                <a:gd name="T10" fmla="*/ 2 w 6"/>
                <a:gd name="T11" fmla="*/ 5 h 9"/>
                <a:gd name="T12" fmla="*/ 0 w 6"/>
                <a:gd name="T13" fmla="*/ 7 h 9"/>
                <a:gd name="T14" fmla="*/ 1 w 6"/>
                <a:gd name="T15" fmla="*/ 7 h 9"/>
                <a:gd name="T16" fmla="*/ 0 w 6"/>
                <a:gd name="T17" fmla="*/ 7 h 9"/>
                <a:gd name="T18" fmla="*/ 1 w 6"/>
                <a:gd name="T19" fmla="*/ 9 h 9"/>
                <a:gd name="T20" fmla="*/ 2 w 6"/>
                <a:gd name="T21" fmla="*/ 7 h 9"/>
                <a:gd name="T22" fmla="*/ 3 w 6"/>
                <a:gd name="T23" fmla="*/ 7 h 9"/>
                <a:gd name="T24" fmla="*/ 6 w 6"/>
                <a:gd name="T25" fmla="*/ 5 h 9"/>
                <a:gd name="T26" fmla="*/ 6 w 6"/>
                <a:gd name="T27" fmla="*/ 5 h 9"/>
                <a:gd name="T28" fmla="*/ 5 w 6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9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2" y="6"/>
                    <a:pt x="0" y="5"/>
                    <a:pt x="0" y="7"/>
                  </a:cubicBezTo>
                  <a:cubicBezTo>
                    <a:pt x="0" y="7"/>
                    <a:pt x="1" y="6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3"/>
                    <a:pt x="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4" name="Freeform 82"/>
            <p:cNvSpPr/>
            <p:nvPr/>
          </p:nvSpPr>
          <p:spPr bwMode="auto">
            <a:xfrm>
              <a:off x="4228326" y="5747690"/>
              <a:ext cx="2169" cy="8674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0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5" name="Freeform 83"/>
            <p:cNvSpPr/>
            <p:nvPr/>
          </p:nvSpPr>
          <p:spPr bwMode="auto">
            <a:xfrm>
              <a:off x="4174112" y="5837685"/>
              <a:ext cx="13011" cy="20602"/>
            </a:xfrm>
            <a:custGeom>
              <a:avLst/>
              <a:gdLst>
                <a:gd name="T0" fmla="*/ 5 w 5"/>
                <a:gd name="T1" fmla="*/ 8 h 8"/>
                <a:gd name="T2" fmla="*/ 4 w 5"/>
                <a:gd name="T3" fmla="*/ 4 h 8"/>
                <a:gd name="T4" fmla="*/ 3 w 5"/>
                <a:gd name="T5" fmla="*/ 2 h 8"/>
                <a:gd name="T6" fmla="*/ 2 w 5"/>
                <a:gd name="T7" fmla="*/ 0 h 8"/>
                <a:gd name="T8" fmla="*/ 1 w 5"/>
                <a:gd name="T9" fmla="*/ 0 h 8"/>
                <a:gd name="T10" fmla="*/ 0 w 5"/>
                <a:gd name="T11" fmla="*/ 0 h 8"/>
                <a:gd name="T12" fmla="*/ 2 w 5"/>
                <a:gd name="T13" fmla="*/ 6 h 8"/>
                <a:gd name="T14" fmla="*/ 5 w 5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cubicBezTo>
                    <a:pt x="5" y="7"/>
                    <a:pt x="4" y="5"/>
                    <a:pt x="4" y="4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3" y="3"/>
                    <a:pt x="2" y="6"/>
                  </a:cubicBezTo>
                  <a:cubicBezTo>
                    <a:pt x="4" y="7"/>
                    <a:pt x="4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6" name="Freeform 84"/>
            <p:cNvSpPr/>
            <p:nvPr/>
          </p:nvSpPr>
          <p:spPr bwMode="auto">
            <a:xfrm>
              <a:off x="4151342" y="5830095"/>
              <a:ext cx="5422" cy="7590"/>
            </a:xfrm>
            <a:custGeom>
              <a:avLst/>
              <a:gdLst>
                <a:gd name="T0" fmla="*/ 1 w 2"/>
                <a:gd name="T1" fmla="*/ 3 h 3"/>
                <a:gd name="T2" fmla="*/ 2 w 2"/>
                <a:gd name="T3" fmla="*/ 2 h 3"/>
                <a:gd name="T4" fmla="*/ 1 w 2"/>
                <a:gd name="T5" fmla="*/ 0 h 3"/>
                <a:gd name="T6" fmla="*/ 1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7" name="Freeform 85"/>
            <p:cNvSpPr>
              <a:spLocks noEditPoints="1"/>
            </p:cNvSpPr>
            <p:nvPr/>
          </p:nvSpPr>
          <p:spPr bwMode="auto">
            <a:xfrm>
              <a:off x="3963761" y="5651188"/>
              <a:ext cx="74816" cy="73731"/>
            </a:xfrm>
            <a:custGeom>
              <a:avLst/>
              <a:gdLst>
                <a:gd name="T0" fmla="*/ 9 w 29"/>
                <a:gd name="T1" fmla="*/ 28 h 29"/>
                <a:gd name="T2" fmla="*/ 10 w 29"/>
                <a:gd name="T3" fmla="*/ 28 h 29"/>
                <a:gd name="T4" fmla="*/ 11 w 29"/>
                <a:gd name="T5" fmla="*/ 29 h 29"/>
                <a:gd name="T6" fmla="*/ 12 w 29"/>
                <a:gd name="T7" fmla="*/ 28 h 29"/>
                <a:gd name="T8" fmla="*/ 13 w 29"/>
                <a:gd name="T9" fmla="*/ 24 h 29"/>
                <a:gd name="T10" fmla="*/ 14 w 29"/>
                <a:gd name="T11" fmla="*/ 22 h 29"/>
                <a:gd name="T12" fmla="*/ 16 w 29"/>
                <a:gd name="T13" fmla="*/ 22 h 29"/>
                <a:gd name="T14" fmla="*/ 17 w 29"/>
                <a:gd name="T15" fmla="*/ 21 h 29"/>
                <a:gd name="T16" fmla="*/ 20 w 29"/>
                <a:gd name="T17" fmla="*/ 20 h 29"/>
                <a:gd name="T18" fmla="*/ 22 w 29"/>
                <a:gd name="T19" fmla="*/ 17 h 29"/>
                <a:gd name="T20" fmla="*/ 19 w 29"/>
                <a:gd name="T21" fmla="*/ 17 h 29"/>
                <a:gd name="T22" fmla="*/ 20 w 29"/>
                <a:gd name="T23" fmla="*/ 16 h 29"/>
                <a:gd name="T24" fmla="*/ 23 w 29"/>
                <a:gd name="T25" fmla="*/ 17 h 29"/>
                <a:gd name="T26" fmla="*/ 22 w 29"/>
                <a:gd name="T27" fmla="*/ 16 h 29"/>
                <a:gd name="T28" fmla="*/ 23 w 29"/>
                <a:gd name="T29" fmla="*/ 16 h 29"/>
                <a:gd name="T30" fmla="*/ 23 w 29"/>
                <a:gd name="T31" fmla="*/ 15 h 29"/>
                <a:gd name="T32" fmla="*/ 24 w 29"/>
                <a:gd name="T33" fmla="*/ 10 h 29"/>
                <a:gd name="T34" fmla="*/ 26 w 29"/>
                <a:gd name="T35" fmla="*/ 10 h 29"/>
                <a:gd name="T36" fmla="*/ 24 w 29"/>
                <a:gd name="T37" fmla="*/ 8 h 29"/>
                <a:gd name="T38" fmla="*/ 25 w 29"/>
                <a:gd name="T39" fmla="*/ 8 h 29"/>
                <a:gd name="T40" fmla="*/ 25 w 29"/>
                <a:gd name="T41" fmla="*/ 6 h 29"/>
                <a:gd name="T42" fmla="*/ 27 w 29"/>
                <a:gd name="T43" fmla="*/ 5 h 29"/>
                <a:gd name="T44" fmla="*/ 29 w 29"/>
                <a:gd name="T45" fmla="*/ 5 h 29"/>
                <a:gd name="T46" fmla="*/ 27 w 29"/>
                <a:gd name="T47" fmla="*/ 4 h 29"/>
                <a:gd name="T48" fmla="*/ 26 w 29"/>
                <a:gd name="T49" fmla="*/ 3 h 29"/>
                <a:gd name="T50" fmla="*/ 24 w 29"/>
                <a:gd name="T51" fmla="*/ 4 h 29"/>
                <a:gd name="T52" fmla="*/ 26 w 29"/>
                <a:gd name="T53" fmla="*/ 2 h 29"/>
                <a:gd name="T54" fmla="*/ 23 w 29"/>
                <a:gd name="T55" fmla="*/ 1 h 29"/>
                <a:gd name="T56" fmla="*/ 21 w 29"/>
                <a:gd name="T57" fmla="*/ 1 h 29"/>
                <a:gd name="T58" fmla="*/ 20 w 29"/>
                <a:gd name="T59" fmla="*/ 1 h 29"/>
                <a:gd name="T60" fmla="*/ 16 w 29"/>
                <a:gd name="T61" fmla="*/ 1 h 29"/>
                <a:gd name="T62" fmla="*/ 13 w 29"/>
                <a:gd name="T63" fmla="*/ 2 h 29"/>
                <a:gd name="T64" fmla="*/ 13 w 29"/>
                <a:gd name="T65" fmla="*/ 4 h 29"/>
                <a:gd name="T66" fmla="*/ 9 w 29"/>
                <a:gd name="T67" fmla="*/ 3 h 29"/>
                <a:gd name="T68" fmla="*/ 3 w 29"/>
                <a:gd name="T69" fmla="*/ 6 h 29"/>
                <a:gd name="T70" fmla="*/ 4 w 29"/>
                <a:gd name="T71" fmla="*/ 7 h 29"/>
                <a:gd name="T72" fmla="*/ 1 w 29"/>
                <a:gd name="T73" fmla="*/ 8 h 29"/>
                <a:gd name="T74" fmla="*/ 0 w 29"/>
                <a:gd name="T75" fmla="*/ 9 h 29"/>
                <a:gd name="T76" fmla="*/ 1 w 29"/>
                <a:gd name="T77" fmla="*/ 10 h 29"/>
                <a:gd name="T78" fmla="*/ 2 w 29"/>
                <a:gd name="T79" fmla="*/ 10 h 29"/>
                <a:gd name="T80" fmla="*/ 4 w 29"/>
                <a:gd name="T81" fmla="*/ 10 h 29"/>
                <a:gd name="T82" fmla="*/ 1 w 29"/>
                <a:gd name="T83" fmla="*/ 10 h 29"/>
                <a:gd name="T84" fmla="*/ 3 w 29"/>
                <a:gd name="T85" fmla="*/ 12 h 29"/>
                <a:gd name="T86" fmla="*/ 4 w 29"/>
                <a:gd name="T87" fmla="*/ 11 h 29"/>
                <a:gd name="T88" fmla="*/ 7 w 29"/>
                <a:gd name="T89" fmla="*/ 12 h 29"/>
                <a:gd name="T90" fmla="*/ 7 w 29"/>
                <a:gd name="T91" fmla="*/ 14 h 29"/>
                <a:gd name="T92" fmla="*/ 7 w 29"/>
                <a:gd name="T93" fmla="*/ 16 h 29"/>
                <a:gd name="T94" fmla="*/ 8 w 29"/>
                <a:gd name="T95" fmla="*/ 16 h 29"/>
                <a:gd name="T96" fmla="*/ 7 w 29"/>
                <a:gd name="T97" fmla="*/ 17 h 29"/>
                <a:gd name="T98" fmla="*/ 9 w 29"/>
                <a:gd name="T99" fmla="*/ 19 h 29"/>
                <a:gd name="T100" fmla="*/ 7 w 29"/>
                <a:gd name="T101" fmla="*/ 20 h 29"/>
                <a:gd name="T102" fmla="*/ 7 w 29"/>
                <a:gd name="T103" fmla="*/ 22 h 29"/>
                <a:gd name="T104" fmla="*/ 9 w 29"/>
                <a:gd name="T105" fmla="*/ 28 h 29"/>
                <a:gd name="T106" fmla="*/ 22 w 29"/>
                <a:gd name="T107" fmla="*/ 16 h 29"/>
                <a:gd name="T108" fmla="*/ 22 w 29"/>
                <a:gd name="T109" fmla="*/ 14 h 29"/>
                <a:gd name="T110" fmla="*/ 22 w 29"/>
                <a:gd name="T111" fmla="*/ 16 h 29"/>
                <a:gd name="T112" fmla="*/ 23 w 29"/>
                <a:gd name="T113" fmla="*/ 3 h 29"/>
                <a:gd name="T114" fmla="*/ 22 w 29"/>
                <a:gd name="T115" fmla="*/ 4 h 29"/>
                <a:gd name="T116" fmla="*/ 19 w 29"/>
                <a:gd name="T117" fmla="*/ 4 h 29"/>
                <a:gd name="T118" fmla="*/ 23 w 29"/>
                <a:gd name="T11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" h="29">
                  <a:moveTo>
                    <a:pt x="9" y="28"/>
                  </a:moveTo>
                  <a:cubicBezTo>
                    <a:pt x="9" y="28"/>
                    <a:pt x="10" y="28"/>
                    <a:pt x="10" y="28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4" y="26"/>
                    <a:pt x="13" y="24"/>
                  </a:cubicBezTo>
                  <a:cubicBezTo>
                    <a:pt x="14" y="23"/>
                    <a:pt x="14" y="22"/>
                    <a:pt x="14" y="22"/>
                  </a:cubicBezTo>
                  <a:cubicBezTo>
                    <a:pt x="15" y="23"/>
                    <a:pt x="15" y="22"/>
                    <a:pt x="16" y="22"/>
                  </a:cubicBezTo>
                  <a:cubicBezTo>
                    <a:pt x="17" y="22"/>
                    <a:pt x="17" y="22"/>
                    <a:pt x="17" y="21"/>
                  </a:cubicBezTo>
                  <a:cubicBezTo>
                    <a:pt x="18" y="21"/>
                    <a:pt x="19" y="20"/>
                    <a:pt x="20" y="20"/>
                  </a:cubicBezTo>
                  <a:cubicBezTo>
                    <a:pt x="20" y="19"/>
                    <a:pt x="22" y="18"/>
                    <a:pt x="22" y="17"/>
                  </a:cubicBezTo>
                  <a:cubicBezTo>
                    <a:pt x="21" y="18"/>
                    <a:pt x="20" y="17"/>
                    <a:pt x="19" y="17"/>
                  </a:cubicBezTo>
                  <a:cubicBezTo>
                    <a:pt x="20" y="17"/>
                    <a:pt x="20" y="16"/>
                    <a:pt x="20" y="16"/>
                  </a:cubicBezTo>
                  <a:cubicBezTo>
                    <a:pt x="21" y="17"/>
                    <a:pt x="22" y="18"/>
                    <a:pt x="23" y="17"/>
                  </a:cubicBezTo>
                  <a:cubicBezTo>
                    <a:pt x="24" y="17"/>
                    <a:pt x="22" y="16"/>
                    <a:pt x="22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5"/>
                    <a:pt x="23" y="15"/>
                    <a:pt x="23" y="15"/>
                  </a:cubicBezTo>
                  <a:cubicBezTo>
                    <a:pt x="25" y="15"/>
                    <a:pt x="24" y="12"/>
                    <a:pt x="24" y="10"/>
                  </a:cubicBezTo>
                  <a:cubicBezTo>
                    <a:pt x="24" y="10"/>
                    <a:pt x="25" y="10"/>
                    <a:pt x="26" y="10"/>
                  </a:cubicBezTo>
                  <a:cubicBezTo>
                    <a:pt x="26" y="9"/>
                    <a:pt x="25" y="9"/>
                    <a:pt x="24" y="8"/>
                  </a:cubicBezTo>
                  <a:cubicBezTo>
                    <a:pt x="25" y="9"/>
                    <a:pt x="25" y="8"/>
                    <a:pt x="25" y="8"/>
                  </a:cubicBezTo>
                  <a:cubicBezTo>
                    <a:pt x="26" y="7"/>
                    <a:pt x="25" y="7"/>
                    <a:pt x="25" y="6"/>
                  </a:cubicBezTo>
                  <a:cubicBezTo>
                    <a:pt x="26" y="6"/>
                    <a:pt x="26" y="5"/>
                    <a:pt x="27" y="5"/>
                  </a:cubicBezTo>
                  <a:cubicBezTo>
                    <a:pt x="27" y="5"/>
                    <a:pt x="29" y="6"/>
                    <a:pt x="29" y="5"/>
                  </a:cubicBezTo>
                  <a:cubicBezTo>
                    <a:pt x="29" y="4"/>
                    <a:pt x="28" y="5"/>
                    <a:pt x="27" y="4"/>
                  </a:cubicBezTo>
                  <a:cubicBezTo>
                    <a:pt x="27" y="4"/>
                    <a:pt x="27" y="3"/>
                    <a:pt x="26" y="3"/>
                  </a:cubicBezTo>
                  <a:cubicBezTo>
                    <a:pt x="25" y="3"/>
                    <a:pt x="24" y="4"/>
                    <a:pt x="24" y="4"/>
                  </a:cubicBezTo>
                  <a:cubicBezTo>
                    <a:pt x="24" y="2"/>
                    <a:pt x="26" y="3"/>
                    <a:pt x="26" y="2"/>
                  </a:cubicBezTo>
                  <a:cubicBezTo>
                    <a:pt x="25" y="1"/>
                    <a:pt x="24" y="1"/>
                    <a:pt x="23" y="1"/>
                  </a:cubicBezTo>
                  <a:cubicBezTo>
                    <a:pt x="22" y="1"/>
                    <a:pt x="21" y="0"/>
                    <a:pt x="21" y="1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19" y="1"/>
                    <a:pt x="17" y="0"/>
                    <a:pt x="16" y="1"/>
                  </a:cubicBezTo>
                  <a:cubicBezTo>
                    <a:pt x="15" y="1"/>
                    <a:pt x="13" y="1"/>
                    <a:pt x="13" y="2"/>
                  </a:cubicBezTo>
                  <a:cubicBezTo>
                    <a:pt x="13" y="2"/>
                    <a:pt x="13" y="3"/>
                    <a:pt x="13" y="4"/>
                  </a:cubicBezTo>
                  <a:cubicBezTo>
                    <a:pt x="11" y="3"/>
                    <a:pt x="10" y="4"/>
                    <a:pt x="9" y="3"/>
                  </a:cubicBezTo>
                  <a:cubicBezTo>
                    <a:pt x="7" y="4"/>
                    <a:pt x="5" y="5"/>
                    <a:pt x="3" y="6"/>
                  </a:cubicBezTo>
                  <a:cubicBezTo>
                    <a:pt x="3" y="7"/>
                    <a:pt x="4" y="6"/>
                    <a:pt x="4" y="7"/>
                  </a:cubicBezTo>
                  <a:cubicBezTo>
                    <a:pt x="3" y="7"/>
                    <a:pt x="2" y="7"/>
                    <a:pt x="1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9"/>
                    <a:pt x="0" y="9"/>
                    <a:pt x="1" y="10"/>
                  </a:cubicBezTo>
                  <a:cubicBezTo>
                    <a:pt x="1" y="9"/>
                    <a:pt x="2" y="9"/>
                    <a:pt x="2" y="10"/>
                  </a:cubicBezTo>
                  <a:cubicBezTo>
                    <a:pt x="3" y="9"/>
                    <a:pt x="4" y="8"/>
                    <a:pt x="4" y="10"/>
                  </a:cubicBezTo>
                  <a:cubicBezTo>
                    <a:pt x="3" y="10"/>
                    <a:pt x="1" y="10"/>
                    <a:pt x="1" y="10"/>
                  </a:cubicBezTo>
                  <a:cubicBezTo>
                    <a:pt x="1" y="11"/>
                    <a:pt x="2" y="11"/>
                    <a:pt x="3" y="12"/>
                  </a:cubicBezTo>
                  <a:cubicBezTo>
                    <a:pt x="3" y="12"/>
                    <a:pt x="3" y="11"/>
                    <a:pt x="4" y="11"/>
                  </a:cubicBezTo>
                  <a:cubicBezTo>
                    <a:pt x="4" y="12"/>
                    <a:pt x="5" y="12"/>
                    <a:pt x="7" y="12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8" y="17"/>
                    <a:pt x="8" y="15"/>
                    <a:pt x="8" y="16"/>
                  </a:cubicBezTo>
                  <a:cubicBezTo>
                    <a:pt x="9" y="17"/>
                    <a:pt x="8" y="17"/>
                    <a:pt x="7" y="17"/>
                  </a:cubicBezTo>
                  <a:cubicBezTo>
                    <a:pt x="7" y="18"/>
                    <a:pt x="9" y="18"/>
                    <a:pt x="9" y="19"/>
                  </a:cubicBezTo>
                  <a:cubicBezTo>
                    <a:pt x="9" y="19"/>
                    <a:pt x="8" y="20"/>
                    <a:pt x="7" y="20"/>
                  </a:cubicBezTo>
                  <a:cubicBezTo>
                    <a:pt x="8" y="21"/>
                    <a:pt x="7" y="21"/>
                    <a:pt x="7" y="22"/>
                  </a:cubicBezTo>
                  <a:cubicBezTo>
                    <a:pt x="9" y="23"/>
                    <a:pt x="7" y="26"/>
                    <a:pt x="9" y="28"/>
                  </a:cubicBezTo>
                  <a:close/>
                  <a:moveTo>
                    <a:pt x="22" y="16"/>
                  </a:moveTo>
                  <a:cubicBezTo>
                    <a:pt x="21" y="15"/>
                    <a:pt x="22" y="14"/>
                    <a:pt x="22" y="14"/>
                  </a:cubicBezTo>
                  <a:cubicBezTo>
                    <a:pt x="22" y="15"/>
                    <a:pt x="22" y="15"/>
                    <a:pt x="22" y="16"/>
                  </a:cubicBezTo>
                  <a:close/>
                  <a:moveTo>
                    <a:pt x="23" y="3"/>
                  </a:moveTo>
                  <a:cubicBezTo>
                    <a:pt x="23" y="4"/>
                    <a:pt x="23" y="4"/>
                    <a:pt x="22" y="4"/>
                  </a:cubicBezTo>
                  <a:cubicBezTo>
                    <a:pt x="22" y="4"/>
                    <a:pt x="21" y="3"/>
                    <a:pt x="19" y="4"/>
                  </a:cubicBezTo>
                  <a:cubicBezTo>
                    <a:pt x="20" y="2"/>
                    <a:pt x="22" y="3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8" name="Freeform 86"/>
            <p:cNvSpPr/>
            <p:nvPr/>
          </p:nvSpPr>
          <p:spPr bwMode="auto">
            <a:xfrm>
              <a:off x="4048335" y="5660947"/>
              <a:ext cx="20602" cy="20602"/>
            </a:xfrm>
            <a:custGeom>
              <a:avLst/>
              <a:gdLst>
                <a:gd name="T0" fmla="*/ 0 w 8"/>
                <a:gd name="T1" fmla="*/ 2 h 8"/>
                <a:gd name="T2" fmla="*/ 1 w 8"/>
                <a:gd name="T3" fmla="*/ 4 h 8"/>
                <a:gd name="T4" fmla="*/ 1 w 8"/>
                <a:gd name="T5" fmla="*/ 5 h 8"/>
                <a:gd name="T6" fmla="*/ 3 w 8"/>
                <a:gd name="T7" fmla="*/ 4 h 8"/>
                <a:gd name="T8" fmla="*/ 2 w 8"/>
                <a:gd name="T9" fmla="*/ 6 h 8"/>
                <a:gd name="T10" fmla="*/ 4 w 8"/>
                <a:gd name="T11" fmla="*/ 7 h 8"/>
                <a:gd name="T12" fmla="*/ 5 w 8"/>
                <a:gd name="T13" fmla="*/ 8 h 8"/>
                <a:gd name="T14" fmla="*/ 5 w 8"/>
                <a:gd name="T15" fmla="*/ 5 h 8"/>
                <a:gd name="T16" fmla="*/ 8 w 8"/>
                <a:gd name="T17" fmla="*/ 6 h 8"/>
                <a:gd name="T18" fmla="*/ 6 w 8"/>
                <a:gd name="T19" fmla="*/ 3 h 8"/>
                <a:gd name="T20" fmla="*/ 5 w 8"/>
                <a:gd name="T21" fmla="*/ 3 h 8"/>
                <a:gd name="T22" fmla="*/ 4 w 8"/>
                <a:gd name="T23" fmla="*/ 2 h 8"/>
                <a:gd name="T24" fmla="*/ 3 w 8"/>
                <a:gd name="T25" fmla="*/ 1 h 8"/>
                <a:gd name="T26" fmla="*/ 3 w 8"/>
                <a:gd name="T27" fmla="*/ 2 h 8"/>
                <a:gd name="T28" fmla="*/ 0 w 8"/>
                <a:gd name="T2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8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5"/>
                    <a:pt x="2" y="5"/>
                    <a:pt x="2" y="6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7"/>
                    <a:pt x="5" y="6"/>
                    <a:pt x="5" y="5"/>
                  </a:cubicBezTo>
                  <a:cubicBezTo>
                    <a:pt x="6" y="5"/>
                    <a:pt x="6" y="7"/>
                    <a:pt x="8" y="6"/>
                  </a:cubicBezTo>
                  <a:cubicBezTo>
                    <a:pt x="8" y="4"/>
                    <a:pt x="7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2" y="1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9" name="Freeform 87"/>
            <p:cNvSpPr/>
            <p:nvPr/>
          </p:nvSpPr>
          <p:spPr bwMode="auto">
            <a:xfrm>
              <a:off x="4061346" y="5660947"/>
              <a:ext cx="15180" cy="7590"/>
            </a:xfrm>
            <a:custGeom>
              <a:avLst/>
              <a:gdLst>
                <a:gd name="T0" fmla="*/ 5 w 6"/>
                <a:gd name="T1" fmla="*/ 2 h 3"/>
                <a:gd name="T2" fmla="*/ 6 w 6"/>
                <a:gd name="T3" fmla="*/ 1 h 3"/>
                <a:gd name="T4" fmla="*/ 0 w 6"/>
                <a:gd name="T5" fmla="*/ 0 h 3"/>
                <a:gd name="T6" fmla="*/ 0 w 6"/>
                <a:gd name="T7" fmla="*/ 1 h 3"/>
                <a:gd name="T8" fmla="*/ 5 w 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cubicBezTo>
                    <a:pt x="5" y="1"/>
                    <a:pt x="6" y="2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3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0" name="Freeform 88"/>
            <p:cNvSpPr/>
            <p:nvPr/>
          </p:nvSpPr>
          <p:spPr bwMode="auto">
            <a:xfrm>
              <a:off x="4025565" y="5735762"/>
              <a:ext cx="5422" cy="7590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1 h 3"/>
                <a:gd name="T4" fmla="*/ 0 w 2"/>
                <a:gd name="T5" fmla="*/ 3 h 3"/>
                <a:gd name="T6" fmla="*/ 2 w 2"/>
                <a:gd name="T7" fmla="*/ 2 h 3"/>
                <a:gd name="T8" fmla="*/ 2 w 2"/>
                <a:gd name="T9" fmla="*/ 0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1" name="Freeform 89"/>
            <p:cNvSpPr/>
            <p:nvPr/>
          </p:nvSpPr>
          <p:spPr bwMode="auto">
            <a:xfrm>
              <a:off x="4020144" y="5702150"/>
              <a:ext cx="13011" cy="13011"/>
            </a:xfrm>
            <a:custGeom>
              <a:avLst/>
              <a:gdLst>
                <a:gd name="T0" fmla="*/ 5 w 5"/>
                <a:gd name="T1" fmla="*/ 4 h 5"/>
                <a:gd name="T2" fmla="*/ 5 w 5"/>
                <a:gd name="T3" fmla="*/ 1 h 5"/>
                <a:gd name="T4" fmla="*/ 2 w 5"/>
                <a:gd name="T5" fmla="*/ 2 h 5"/>
                <a:gd name="T6" fmla="*/ 1 w 5"/>
                <a:gd name="T7" fmla="*/ 1 h 5"/>
                <a:gd name="T8" fmla="*/ 0 w 5"/>
                <a:gd name="T9" fmla="*/ 2 h 5"/>
                <a:gd name="T10" fmla="*/ 1 w 5"/>
                <a:gd name="T11" fmla="*/ 2 h 5"/>
                <a:gd name="T12" fmla="*/ 0 w 5"/>
                <a:gd name="T13" fmla="*/ 4 h 5"/>
                <a:gd name="T14" fmla="*/ 2 w 5"/>
                <a:gd name="T15" fmla="*/ 5 h 5"/>
                <a:gd name="T16" fmla="*/ 4 w 5"/>
                <a:gd name="T17" fmla="*/ 5 h 5"/>
                <a:gd name="T18" fmla="*/ 5 w 5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cubicBezTo>
                    <a:pt x="5" y="3"/>
                    <a:pt x="5" y="3"/>
                    <a:pt x="5" y="1"/>
                  </a:cubicBezTo>
                  <a:cubicBezTo>
                    <a:pt x="4" y="2"/>
                    <a:pt x="3" y="1"/>
                    <a:pt x="2" y="2"/>
                  </a:cubicBezTo>
                  <a:cubicBezTo>
                    <a:pt x="2" y="1"/>
                    <a:pt x="2" y="0"/>
                    <a:pt x="1" y="1"/>
                  </a:cubicBezTo>
                  <a:cubicBezTo>
                    <a:pt x="1" y="2"/>
                    <a:pt x="0" y="1"/>
                    <a:pt x="0" y="2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2" y="3"/>
                    <a:pt x="1" y="5"/>
                    <a:pt x="2" y="5"/>
                  </a:cubicBezTo>
                  <a:cubicBezTo>
                    <a:pt x="2" y="4"/>
                    <a:pt x="4" y="5"/>
                    <a:pt x="4" y="5"/>
                  </a:cubicBezTo>
                  <a:cubicBezTo>
                    <a:pt x="4" y="4"/>
                    <a:pt x="5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2" name="Freeform 90"/>
            <p:cNvSpPr/>
            <p:nvPr/>
          </p:nvSpPr>
          <p:spPr bwMode="auto">
            <a:xfrm>
              <a:off x="4102549" y="5676127"/>
              <a:ext cx="17349" cy="20602"/>
            </a:xfrm>
            <a:custGeom>
              <a:avLst/>
              <a:gdLst>
                <a:gd name="T0" fmla="*/ 1 w 7"/>
                <a:gd name="T1" fmla="*/ 5 h 8"/>
                <a:gd name="T2" fmla="*/ 0 w 7"/>
                <a:gd name="T3" fmla="*/ 6 h 8"/>
                <a:gd name="T4" fmla="*/ 2 w 7"/>
                <a:gd name="T5" fmla="*/ 8 h 8"/>
                <a:gd name="T6" fmla="*/ 3 w 7"/>
                <a:gd name="T7" fmla="*/ 7 h 8"/>
                <a:gd name="T8" fmla="*/ 2 w 7"/>
                <a:gd name="T9" fmla="*/ 4 h 8"/>
                <a:gd name="T10" fmla="*/ 5 w 7"/>
                <a:gd name="T11" fmla="*/ 2 h 8"/>
                <a:gd name="T12" fmla="*/ 7 w 7"/>
                <a:gd name="T13" fmla="*/ 0 h 8"/>
                <a:gd name="T14" fmla="*/ 6 w 7"/>
                <a:gd name="T15" fmla="*/ 0 h 8"/>
                <a:gd name="T16" fmla="*/ 6 w 7"/>
                <a:gd name="T17" fmla="*/ 0 h 8"/>
                <a:gd name="T18" fmla="*/ 2 w 7"/>
                <a:gd name="T19" fmla="*/ 2 h 8"/>
                <a:gd name="T20" fmla="*/ 1 w 7"/>
                <a:gd name="T2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2" y="8"/>
                    <a:pt x="2" y="7"/>
                    <a:pt x="3" y="7"/>
                  </a:cubicBezTo>
                  <a:cubicBezTo>
                    <a:pt x="2" y="6"/>
                    <a:pt x="1" y="6"/>
                    <a:pt x="2" y="4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0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3" name="Freeform 91"/>
            <p:cNvSpPr/>
            <p:nvPr/>
          </p:nvSpPr>
          <p:spPr bwMode="auto">
            <a:xfrm>
              <a:off x="4107971" y="5660947"/>
              <a:ext cx="4337" cy="7590"/>
            </a:xfrm>
            <a:custGeom>
              <a:avLst/>
              <a:gdLst>
                <a:gd name="T0" fmla="*/ 0 w 2"/>
                <a:gd name="T1" fmla="*/ 2 h 3"/>
                <a:gd name="T2" fmla="*/ 2 w 2"/>
                <a:gd name="T3" fmla="*/ 2 h 3"/>
                <a:gd name="T4" fmla="*/ 0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3"/>
                    <a:pt x="1" y="2"/>
                    <a:pt x="2" y="2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4" name="Freeform 92"/>
            <p:cNvSpPr/>
            <p:nvPr/>
          </p:nvSpPr>
          <p:spPr bwMode="auto">
            <a:xfrm>
              <a:off x="4145920" y="5663116"/>
              <a:ext cx="10843" cy="8674"/>
            </a:xfrm>
            <a:custGeom>
              <a:avLst/>
              <a:gdLst>
                <a:gd name="T0" fmla="*/ 2 w 4"/>
                <a:gd name="T1" fmla="*/ 0 h 3"/>
                <a:gd name="T2" fmla="*/ 0 w 4"/>
                <a:gd name="T3" fmla="*/ 1 h 3"/>
                <a:gd name="T4" fmla="*/ 0 w 4"/>
                <a:gd name="T5" fmla="*/ 2 h 3"/>
                <a:gd name="T6" fmla="*/ 4 w 4"/>
                <a:gd name="T7" fmla="*/ 2 h 3"/>
                <a:gd name="T8" fmla="*/ 4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" y="2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5" name="Freeform 93"/>
            <p:cNvSpPr/>
            <p:nvPr/>
          </p:nvSpPr>
          <p:spPr bwMode="auto">
            <a:xfrm>
              <a:off x="3938823" y="5709740"/>
              <a:ext cx="9759" cy="9759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2 h 4"/>
                <a:gd name="T4" fmla="*/ 2 w 4"/>
                <a:gd name="T5" fmla="*/ 3 h 4"/>
                <a:gd name="T6" fmla="*/ 4 w 4"/>
                <a:gd name="T7" fmla="*/ 2 h 4"/>
                <a:gd name="T8" fmla="*/ 3 w 4"/>
                <a:gd name="T9" fmla="*/ 1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1"/>
                    <a:pt x="4" y="4"/>
                    <a:pt x="4" y="2"/>
                  </a:cubicBezTo>
                  <a:cubicBezTo>
                    <a:pt x="3" y="2"/>
                    <a:pt x="4" y="1"/>
                    <a:pt x="3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6" name="Freeform 94"/>
            <p:cNvSpPr/>
            <p:nvPr/>
          </p:nvSpPr>
          <p:spPr bwMode="auto">
            <a:xfrm>
              <a:off x="3954003" y="5812747"/>
              <a:ext cx="4337" cy="4337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2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7" name="Freeform 95"/>
            <p:cNvSpPr/>
            <p:nvPr/>
          </p:nvSpPr>
          <p:spPr bwMode="auto">
            <a:xfrm>
              <a:off x="3930148" y="5804073"/>
              <a:ext cx="23854" cy="13011"/>
            </a:xfrm>
            <a:custGeom>
              <a:avLst/>
              <a:gdLst>
                <a:gd name="T0" fmla="*/ 6 w 9"/>
                <a:gd name="T1" fmla="*/ 4 h 5"/>
                <a:gd name="T2" fmla="*/ 7 w 9"/>
                <a:gd name="T3" fmla="*/ 5 h 5"/>
                <a:gd name="T4" fmla="*/ 9 w 9"/>
                <a:gd name="T5" fmla="*/ 4 h 5"/>
                <a:gd name="T6" fmla="*/ 6 w 9"/>
                <a:gd name="T7" fmla="*/ 2 h 5"/>
                <a:gd name="T8" fmla="*/ 5 w 9"/>
                <a:gd name="T9" fmla="*/ 1 h 5"/>
                <a:gd name="T10" fmla="*/ 4 w 9"/>
                <a:gd name="T11" fmla="*/ 0 h 5"/>
                <a:gd name="T12" fmla="*/ 1 w 9"/>
                <a:gd name="T13" fmla="*/ 0 h 5"/>
                <a:gd name="T14" fmla="*/ 0 w 9"/>
                <a:gd name="T15" fmla="*/ 2 h 5"/>
                <a:gd name="T16" fmla="*/ 2 w 9"/>
                <a:gd name="T17" fmla="*/ 1 h 5"/>
                <a:gd name="T18" fmla="*/ 4 w 9"/>
                <a:gd name="T19" fmla="*/ 3 h 5"/>
                <a:gd name="T20" fmla="*/ 6 w 9"/>
                <a:gd name="T21" fmla="*/ 3 h 5"/>
                <a:gd name="T22" fmla="*/ 6 w 9"/>
                <a:gd name="T2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5">
                  <a:moveTo>
                    <a:pt x="6" y="4"/>
                  </a:moveTo>
                  <a:cubicBezTo>
                    <a:pt x="7" y="4"/>
                    <a:pt x="7" y="4"/>
                    <a:pt x="7" y="5"/>
                  </a:cubicBezTo>
                  <a:cubicBezTo>
                    <a:pt x="7" y="4"/>
                    <a:pt x="8" y="4"/>
                    <a:pt x="9" y="4"/>
                  </a:cubicBezTo>
                  <a:cubicBezTo>
                    <a:pt x="9" y="2"/>
                    <a:pt x="7" y="2"/>
                    <a:pt x="6" y="2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5" y="3"/>
                    <a:pt x="6" y="2"/>
                    <a:pt x="6" y="3"/>
                  </a:cubicBezTo>
                  <a:cubicBezTo>
                    <a:pt x="5" y="3"/>
                    <a:pt x="6" y="3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8" name="Freeform 96"/>
            <p:cNvSpPr/>
            <p:nvPr/>
          </p:nvSpPr>
          <p:spPr bwMode="auto">
            <a:xfrm>
              <a:off x="3938823" y="5812747"/>
              <a:ext cx="4337" cy="4337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2 w 2"/>
                <a:gd name="T5" fmla="*/ 1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1"/>
                    <a:pt x="1" y="2"/>
                    <a:pt x="2" y="1"/>
                  </a:cubicBezTo>
                  <a:cubicBezTo>
                    <a:pt x="2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9" name="Freeform 97"/>
            <p:cNvSpPr/>
            <p:nvPr/>
          </p:nvSpPr>
          <p:spPr bwMode="auto">
            <a:xfrm>
              <a:off x="3938823" y="5801904"/>
              <a:ext cx="2169" cy="216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0" name="Freeform 98"/>
            <p:cNvSpPr/>
            <p:nvPr/>
          </p:nvSpPr>
          <p:spPr bwMode="auto">
            <a:xfrm>
              <a:off x="3943160" y="5801904"/>
              <a:ext cx="3253" cy="216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1" name="Freeform 99"/>
            <p:cNvSpPr/>
            <p:nvPr/>
          </p:nvSpPr>
          <p:spPr bwMode="auto">
            <a:xfrm>
              <a:off x="3946412" y="5804073"/>
              <a:ext cx="2169" cy="325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2" name="Freeform 100"/>
            <p:cNvSpPr/>
            <p:nvPr/>
          </p:nvSpPr>
          <p:spPr bwMode="auto">
            <a:xfrm>
              <a:off x="3948581" y="5807325"/>
              <a:ext cx="2169" cy="216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3" name="Freeform 101"/>
            <p:cNvSpPr/>
            <p:nvPr/>
          </p:nvSpPr>
          <p:spPr bwMode="auto">
            <a:xfrm>
              <a:off x="4222905" y="5848528"/>
              <a:ext cx="15180" cy="15180"/>
            </a:xfrm>
            <a:custGeom>
              <a:avLst/>
              <a:gdLst>
                <a:gd name="T0" fmla="*/ 4 w 6"/>
                <a:gd name="T1" fmla="*/ 6 h 6"/>
                <a:gd name="T2" fmla="*/ 6 w 6"/>
                <a:gd name="T3" fmla="*/ 1 h 6"/>
                <a:gd name="T4" fmla="*/ 4 w 6"/>
                <a:gd name="T5" fmla="*/ 0 h 6"/>
                <a:gd name="T6" fmla="*/ 4 w 6"/>
                <a:gd name="T7" fmla="*/ 0 h 6"/>
                <a:gd name="T8" fmla="*/ 3 w 6"/>
                <a:gd name="T9" fmla="*/ 0 h 6"/>
                <a:gd name="T10" fmla="*/ 2 w 6"/>
                <a:gd name="T11" fmla="*/ 1 h 6"/>
                <a:gd name="T12" fmla="*/ 1 w 6"/>
                <a:gd name="T13" fmla="*/ 1 h 6"/>
                <a:gd name="T14" fmla="*/ 0 w 6"/>
                <a:gd name="T15" fmla="*/ 2 h 6"/>
                <a:gd name="T16" fmla="*/ 1 w 6"/>
                <a:gd name="T17" fmla="*/ 2 h 6"/>
                <a:gd name="T18" fmla="*/ 3 w 6"/>
                <a:gd name="T19" fmla="*/ 4 h 6"/>
                <a:gd name="T20" fmla="*/ 4 w 6"/>
                <a:gd name="T21" fmla="*/ 5 h 6"/>
                <a:gd name="T22" fmla="*/ 4 w 6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5" y="5"/>
                    <a:pt x="5" y="3"/>
                    <a:pt x="6" y="1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1"/>
                    <a:pt x="1" y="2"/>
                  </a:cubicBezTo>
                  <a:cubicBezTo>
                    <a:pt x="2" y="2"/>
                    <a:pt x="3" y="3"/>
                    <a:pt x="3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4" name="Freeform 102"/>
            <p:cNvSpPr/>
            <p:nvPr/>
          </p:nvSpPr>
          <p:spPr bwMode="auto">
            <a:xfrm>
              <a:off x="3950749" y="56815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5" name="Freeform 103"/>
            <p:cNvSpPr/>
            <p:nvPr/>
          </p:nvSpPr>
          <p:spPr bwMode="auto">
            <a:xfrm>
              <a:off x="4200135" y="5771544"/>
              <a:ext cx="4337" cy="433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1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1" y="2"/>
                    <a:pt x="2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6" name="Freeform 104"/>
            <p:cNvSpPr/>
            <p:nvPr/>
          </p:nvSpPr>
          <p:spPr bwMode="auto">
            <a:xfrm>
              <a:off x="4168691" y="5686970"/>
              <a:ext cx="3253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7" name="Freeform 105"/>
            <p:cNvSpPr/>
            <p:nvPr/>
          </p:nvSpPr>
          <p:spPr bwMode="auto">
            <a:xfrm>
              <a:off x="4171943" y="56869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8" name="Freeform 106"/>
            <p:cNvSpPr/>
            <p:nvPr/>
          </p:nvSpPr>
          <p:spPr bwMode="auto">
            <a:xfrm>
              <a:off x="4130741" y="5696728"/>
              <a:ext cx="2169" cy="325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9" name="Freeform 107"/>
            <p:cNvSpPr/>
            <p:nvPr/>
          </p:nvSpPr>
          <p:spPr bwMode="auto">
            <a:xfrm>
              <a:off x="3894367" y="579648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0" name="Freeform 108"/>
            <p:cNvSpPr/>
            <p:nvPr/>
          </p:nvSpPr>
          <p:spPr bwMode="auto">
            <a:xfrm>
              <a:off x="4051588" y="5763954"/>
              <a:ext cx="2169" cy="216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1" name="Freeform 109"/>
            <p:cNvSpPr/>
            <p:nvPr/>
          </p:nvSpPr>
          <p:spPr bwMode="auto">
            <a:xfrm>
              <a:off x="4053757" y="5707571"/>
              <a:ext cx="15180" cy="30360"/>
            </a:xfrm>
            <a:custGeom>
              <a:avLst/>
              <a:gdLst>
                <a:gd name="T0" fmla="*/ 6 w 6"/>
                <a:gd name="T1" fmla="*/ 0 h 12"/>
                <a:gd name="T2" fmla="*/ 3 w 6"/>
                <a:gd name="T3" fmla="*/ 6 h 12"/>
                <a:gd name="T4" fmla="*/ 4 w 6"/>
                <a:gd name="T5" fmla="*/ 7 h 12"/>
                <a:gd name="T6" fmla="*/ 2 w 6"/>
                <a:gd name="T7" fmla="*/ 11 h 12"/>
                <a:gd name="T8" fmla="*/ 0 w 6"/>
                <a:gd name="T9" fmla="*/ 8 h 12"/>
                <a:gd name="T10" fmla="*/ 0 w 6"/>
                <a:gd name="T11" fmla="*/ 11 h 12"/>
                <a:gd name="T12" fmla="*/ 0 w 6"/>
                <a:gd name="T13" fmla="*/ 12 h 12"/>
                <a:gd name="T14" fmla="*/ 1 w 6"/>
                <a:gd name="T15" fmla="*/ 12 h 12"/>
                <a:gd name="T16" fmla="*/ 3 w 6"/>
                <a:gd name="T17" fmla="*/ 11 h 12"/>
                <a:gd name="T18" fmla="*/ 4 w 6"/>
                <a:gd name="T19" fmla="*/ 11 h 12"/>
                <a:gd name="T20" fmla="*/ 5 w 6"/>
                <a:gd name="T21" fmla="*/ 8 h 12"/>
                <a:gd name="T22" fmla="*/ 6 w 6"/>
                <a:gd name="T23" fmla="*/ 9 h 12"/>
                <a:gd name="T24" fmla="*/ 6 w 6"/>
                <a:gd name="T25" fmla="*/ 6 h 12"/>
                <a:gd name="T26" fmla="*/ 4 w 6"/>
                <a:gd name="T27" fmla="*/ 5 h 12"/>
                <a:gd name="T28" fmla="*/ 6 w 6"/>
                <a:gd name="T29" fmla="*/ 1 h 12"/>
                <a:gd name="T30" fmla="*/ 6 w 6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cubicBezTo>
                    <a:pt x="5" y="2"/>
                    <a:pt x="3" y="3"/>
                    <a:pt x="3" y="6"/>
                  </a:cubicBezTo>
                  <a:cubicBezTo>
                    <a:pt x="3" y="6"/>
                    <a:pt x="4" y="7"/>
                    <a:pt x="4" y="7"/>
                  </a:cubicBezTo>
                  <a:cubicBezTo>
                    <a:pt x="3" y="8"/>
                    <a:pt x="3" y="10"/>
                    <a:pt x="2" y="11"/>
                  </a:cubicBezTo>
                  <a:cubicBezTo>
                    <a:pt x="0" y="12"/>
                    <a:pt x="1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2" y="12"/>
                    <a:pt x="2" y="11"/>
                    <a:pt x="3" y="11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5" y="10"/>
                    <a:pt x="5" y="8"/>
                    <a:pt x="5" y="8"/>
                  </a:cubicBezTo>
                  <a:cubicBezTo>
                    <a:pt x="6" y="7"/>
                    <a:pt x="6" y="9"/>
                    <a:pt x="6" y="9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6" y="6"/>
                    <a:pt x="5" y="5"/>
                    <a:pt x="4" y="5"/>
                  </a:cubicBezTo>
                  <a:cubicBezTo>
                    <a:pt x="4" y="2"/>
                    <a:pt x="6" y="3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2" name="Freeform 110"/>
            <p:cNvSpPr/>
            <p:nvPr/>
          </p:nvSpPr>
          <p:spPr bwMode="auto">
            <a:xfrm>
              <a:off x="3971351" y="57400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3" name="Freeform 111"/>
            <p:cNvSpPr/>
            <p:nvPr/>
          </p:nvSpPr>
          <p:spPr bwMode="auto">
            <a:xfrm>
              <a:off x="4187123" y="5809494"/>
              <a:ext cx="5422" cy="7590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2 h 3"/>
                <a:gd name="T4" fmla="*/ 2 w 2"/>
                <a:gd name="T5" fmla="*/ 3 h 3"/>
                <a:gd name="T6" fmla="*/ 2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1"/>
                    <a:pt x="2" y="2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4" name="Freeform 112"/>
            <p:cNvSpPr/>
            <p:nvPr/>
          </p:nvSpPr>
          <p:spPr bwMode="auto">
            <a:xfrm>
              <a:off x="4081948" y="5704318"/>
              <a:ext cx="7590" cy="7590"/>
            </a:xfrm>
            <a:custGeom>
              <a:avLst/>
              <a:gdLst>
                <a:gd name="T0" fmla="*/ 0 w 3"/>
                <a:gd name="T1" fmla="*/ 0 h 3"/>
                <a:gd name="T2" fmla="*/ 2 w 3"/>
                <a:gd name="T3" fmla="*/ 3 h 3"/>
                <a:gd name="T4" fmla="*/ 2 w 3"/>
                <a:gd name="T5" fmla="*/ 2 h 3"/>
                <a:gd name="T6" fmla="*/ 3 w 3"/>
                <a:gd name="T7" fmla="*/ 1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1"/>
                    <a:pt x="0" y="3"/>
                    <a:pt x="2" y="3"/>
                  </a:cubicBezTo>
                  <a:cubicBezTo>
                    <a:pt x="2" y="3"/>
                    <a:pt x="1" y="2"/>
                    <a:pt x="2" y="2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5" name="Freeform 113"/>
            <p:cNvSpPr/>
            <p:nvPr/>
          </p:nvSpPr>
          <p:spPr bwMode="auto">
            <a:xfrm>
              <a:off x="4076526" y="56967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6" name="Freeform 114"/>
            <p:cNvSpPr/>
            <p:nvPr/>
          </p:nvSpPr>
          <p:spPr bwMode="auto">
            <a:xfrm>
              <a:off x="4087369" y="5796482"/>
              <a:ext cx="0" cy="325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7" name="Freeform 115"/>
            <p:cNvSpPr/>
            <p:nvPr/>
          </p:nvSpPr>
          <p:spPr bwMode="auto">
            <a:xfrm>
              <a:off x="4087369" y="5709740"/>
              <a:ext cx="2169" cy="216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8" name="Freeform 116"/>
            <p:cNvSpPr/>
            <p:nvPr/>
          </p:nvSpPr>
          <p:spPr bwMode="auto">
            <a:xfrm>
              <a:off x="4128572" y="5694560"/>
              <a:ext cx="2169" cy="216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9" name="Freeform 117"/>
            <p:cNvSpPr/>
            <p:nvPr/>
          </p:nvSpPr>
          <p:spPr bwMode="auto">
            <a:xfrm>
              <a:off x="4072189" y="5722751"/>
              <a:ext cx="2169" cy="216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0" name="Freeform 118"/>
            <p:cNvSpPr/>
            <p:nvPr/>
          </p:nvSpPr>
          <p:spPr bwMode="auto">
            <a:xfrm>
              <a:off x="4171943" y="5683717"/>
              <a:ext cx="2169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1" name="Freeform 119"/>
            <p:cNvSpPr/>
            <p:nvPr/>
          </p:nvSpPr>
          <p:spPr bwMode="auto">
            <a:xfrm>
              <a:off x="4012554" y="5655525"/>
              <a:ext cx="10843" cy="5422"/>
            </a:xfrm>
            <a:custGeom>
              <a:avLst/>
              <a:gdLst>
                <a:gd name="T0" fmla="*/ 4 w 4"/>
                <a:gd name="T1" fmla="*/ 1 h 2"/>
                <a:gd name="T2" fmla="*/ 0 w 4"/>
                <a:gd name="T3" fmla="*/ 2 h 2"/>
                <a:gd name="T4" fmla="*/ 3 w 4"/>
                <a:gd name="T5" fmla="*/ 2 h 2"/>
                <a:gd name="T6" fmla="*/ 4 w 4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2" name="Freeform 120"/>
            <p:cNvSpPr/>
            <p:nvPr/>
          </p:nvSpPr>
          <p:spPr bwMode="auto">
            <a:xfrm>
              <a:off x="4017975" y="5686970"/>
              <a:ext cx="2169" cy="4337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3" name="Freeform 121"/>
            <p:cNvSpPr/>
            <p:nvPr/>
          </p:nvSpPr>
          <p:spPr bwMode="auto">
            <a:xfrm>
              <a:off x="3892198" y="5792145"/>
              <a:ext cx="2169" cy="4337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2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4" name="Freeform 122"/>
            <p:cNvSpPr/>
            <p:nvPr/>
          </p:nvSpPr>
          <p:spPr bwMode="auto">
            <a:xfrm>
              <a:off x="3892198" y="5788893"/>
              <a:ext cx="0" cy="3253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4403552" y="1589498"/>
            <a:ext cx="329990" cy="282944"/>
            <a:chOff x="5964264" y="5437584"/>
            <a:chExt cx="532384" cy="456484"/>
          </a:xfrm>
          <a:solidFill>
            <a:srgbClr val="0070C0"/>
          </a:solidFill>
        </p:grpSpPr>
        <p:sp>
          <p:nvSpPr>
            <p:cNvPr id="86" name="Freeform 212"/>
            <p:cNvSpPr>
              <a:spLocks noEditPoints="1"/>
            </p:cNvSpPr>
            <p:nvPr/>
          </p:nvSpPr>
          <p:spPr bwMode="auto">
            <a:xfrm>
              <a:off x="6141003" y="5437584"/>
              <a:ext cx="355645" cy="315527"/>
            </a:xfrm>
            <a:custGeom>
              <a:avLst/>
              <a:gdLst>
                <a:gd name="T0" fmla="*/ 8 w 139"/>
                <a:gd name="T1" fmla="*/ 123 h 123"/>
                <a:gd name="T2" fmla="*/ 20 w 139"/>
                <a:gd name="T3" fmla="*/ 90 h 123"/>
                <a:gd name="T4" fmla="*/ 0 w 139"/>
                <a:gd name="T5" fmla="*/ 53 h 123"/>
                <a:gd name="T6" fmla="*/ 69 w 139"/>
                <a:gd name="T7" fmla="*/ 0 h 123"/>
                <a:gd name="T8" fmla="*/ 139 w 139"/>
                <a:gd name="T9" fmla="*/ 53 h 123"/>
                <a:gd name="T10" fmla="*/ 69 w 139"/>
                <a:gd name="T11" fmla="*/ 106 h 123"/>
                <a:gd name="T12" fmla="*/ 45 w 139"/>
                <a:gd name="T13" fmla="*/ 103 h 123"/>
                <a:gd name="T14" fmla="*/ 22 w 139"/>
                <a:gd name="T15" fmla="*/ 115 h 123"/>
                <a:gd name="T16" fmla="*/ 8 w 139"/>
                <a:gd name="T17" fmla="*/ 123 h 123"/>
                <a:gd name="T18" fmla="*/ 69 w 139"/>
                <a:gd name="T19" fmla="*/ 12 h 123"/>
                <a:gd name="T20" fmla="*/ 12 w 139"/>
                <a:gd name="T21" fmla="*/ 53 h 123"/>
                <a:gd name="T22" fmla="*/ 30 w 139"/>
                <a:gd name="T23" fmla="*/ 83 h 123"/>
                <a:gd name="T24" fmla="*/ 34 w 139"/>
                <a:gd name="T25" fmla="*/ 85 h 123"/>
                <a:gd name="T26" fmla="*/ 30 w 139"/>
                <a:gd name="T27" fmla="*/ 97 h 123"/>
                <a:gd name="T28" fmla="*/ 45 w 139"/>
                <a:gd name="T29" fmla="*/ 91 h 123"/>
                <a:gd name="T30" fmla="*/ 46 w 139"/>
                <a:gd name="T31" fmla="*/ 91 h 123"/>
                <a:gd name="T32" fmla="*/ 47 w 139"/>
                <a:gd name="T33" fmla="*/ 91 h 123"/>
                <a:gd name="T34" fmla="*/ 69 w 139"/>
                <a:gd name="T35" fmla="*/ 94 h 123"/>
                <a:gd name="T36" fmla="*/ 127 w 139"/>
                <a:gd name="T37" fmla="*/ 53 h 123"/>
                <a:gd name="T38" fmla="*/ 69 w 139"/>
                <a:gd name="T39" fmla="*/ 1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" h="123">
                  <a:moveTo>
                    <a:pt x="8" y="123"/>
                  </a:moveTo>
                  <a:cubicBezTo>
                    <a:pt x="20" y="90"/>
                    <a:pt x="20" y="90"/>
                    <a:pt x="20" y="90"/>
                  </a:cubicBezTo>
                  <a:cubicBezTo>
                    <a:pt x="7" y="80"/>
                    <a:pt x="0" y="67"/>
                    <a:pt x="0" y="53"/>
                  </a:cubicBezTo>
                  <a:cubicBezTo>
                    <a:pt x="0" y="24"/>
                    <a:pt x="31" y="0"/>
                    <a:pt x="69" y="0"/>
                  </a:cubicBezTo>
                  <a:cubicBezTo>
                    <a:pt x="108" y="0"/>
                    <a:pt x="139" y="24"/>
                    <a:pt x="139" y="53"/>
                  </a:cubicBezTo>
                  <a:cubicBezTo>
                    <a:pt x="139" y="82"/>
                    <a:pt x="108" y="106"/>
                    <a:pt x="69" y="106"/>
                  </a:cubicBezTo>
                  <a:cubicBezTo>
                    <a:pt x="61" y="106"/>
                    <a:pt x="53" y="105"/>
                    <a:pt x="45" y="103"/>
                  </a:cubicBezTo>
                  <a:cubicBezTo>
                    <a:pt x="42" y="104"/>
                    <a:pt x="31" y="110"/>
                    <a:pt x="22" y="115"/>
                  </a:cubicBezTo>
                  <a:cubicBezTo>
                    <a:pt x="8" y="123"/>
                    <a:pt x="8" y="123"/>
                    <a:pt x="8" y="123"/>
                  </a:cubicBezTo>
                  <a:close/>
                  <a:moveTo>
                    <a:pt x="69" y="12"/>
                  </a:moveTo>
                  <a:cubicBezTo>
                    <a:pt x="38" y="12"/>
                    <a:pt x="12" y="30"/>
                    <a:pt x="12" y="53"/>
                  </a:cubicBezTo>
                  <a:cubicBezTo>
                    <a:pt x="12" y="64"/>
                    <a:pt x="18" y="75"/>
                    <a:pt x="30" y="83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42" y="91"/>
                    <a:pt x="44" y="91"/>
                    <a:pt x="45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7" y="91"/>
                    <a:pt x="47" y="91"/>
                    <a:pt x="47" y="91"/>
                  </a:cubicBezTo>
                  <a:cubicBezTo>
                    <a:pt x="54" y="93"/>
                    <a:pt x="62" y="94"/>
                    <a:pt x="69" y="94"/>
                  </a:cubicBezTo>
                  <a:cubicBezTo>
                    <a:pt x="101" y="94"/>
                    <a:pt x="127" y="76"/>
                    <a:pt x="127" y="53"/>
                  </a:cubicBezTo>
                  <a:cubicBezTo>
                    <a:pt x="127" y="30"/>
                    <a:pt x="101" y="12"/>
                    <a:pt x="6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7" name="Freeform 213"/>
            <p:cNvSpPr/>
            <p:nvPr/>
          </p:nvSpPr>
          <p:spPr bwMode="auto">
            <a:xfrm>
              <a:off x="6238588" y="5529748"/>
              <a:ext cx="169148" cy="16265"/>
            </a:xfrm>
            <a:custGeom>
              <a:avLst/>
              <a:gdLst>
                <a:gd name="T0" fmla="*/ 156 w 156"/>
                <a:gd name="T1" fmla="*/ 15 h 15"/>
                <a:gd name="T2" fmla="*/ 0 w 156"/>
                <a:gd name="T3" fmla="*/ 15 h 15"/>
                <a:gd name="T4" fmla="*/ 0 w 156"/>
                <a:gd name="T5" fmla="*/ 0 h 15"/>
                <a:gd name="T6" fmla="*/ 156 w 156"/>
                <a:gd name="T7" fmla="*/ 0 h 15"/>
                <a:gd name="T8" fmla="*/ 156 w 156"/>
                <a:gd name="T9" fmla="*/ 15 h 15"/>
                <a:gd name="T10" fmla="*/ 156 w 156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5">
                  <a:moveTo>
                    <a:pt x="156" y="15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"/>
                  </a:lnTo>
                  <a:lnTo>
                    <a:pt x="15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8" name="Freeform 214"/>
            <p:cNvSpPr/>
            <p:nvPr/>
          </p:nvSpPr>
          <p:spPr bwMode="auto">
            <a:xfrm>
              <a:off x="6238588" y="5561192"/>
              <a:ext cx="169148" cy="15180"/>
            </a:xfrm>
            <a:custGeom>
              <a:avLst/>
              <a:gdLst>
                <a:gd name="T0" fmla="*/ 156 w 156"/>
                <a:gd name="T1" fmla="*/ 14 h 14"/>
                <a:gd name="T2" fmla="*/ 0 w 156"/>
                <a:gd name="T3" fmla="*/ 14 h 14"/>
                <a:gd name="T4" fmla="*/ 0 w 156"/>
                <a:gd name="T5" fmla="*/ 0 h 14"/>
                <a:gd name="T6" fmla="*/ 156 w 156"/>
                <a:gd name="T7" fmla="*/ 0 h 14"/>
                <a:gd name="T8" fmla="*/ 156 w 156"/>
                <a:gd name="T9" fmla="*/ 14 h 14"/>
                <a:gd name="T10" fmla="*/ 156 w 156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4">
                  <a:moveTo>
                    <a:pt x="156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4"/>
                  </a:lnTo>
                  <a:lnTo>
                    <a:pt x="15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9" name="Freeform 215"/>
            <p:cNvSpPr/>
            <p:nvPr/>
          </p:nvSpPr>
          <p:spPr bwMode="auto">
            <a:xfrm>
              <a:off x="6238588" y="5591552"/>
              <a:ext cx="169148" cy="18433"/>
            </a:xfrm>
            <a:custGeom>
              <a:avLst/>
              <a:gdLst>
                <a:gd name="T0" fmla="*/ 156 w 156"/>
                <a:gd name="T1" fmla="*/ 17 h 17"/>
                <a:gd name="T2" fmla="*/ 0 w 156"/>
                <a:gd name="T3" fmla="*/ 17 h 17"/>
                <a:gd name="T4" fmla="*/ 0 w 156"/>
                <a:gd name="T5" fmla="*/ 0 h 17"/>
                <a:gd name="T6" fmla="*/ 156 w 156"/>
                <a:gd name="T7" fmla="*/ 0 h 17"/>
                <a:gd name="T8" fmla="*/ 156 w 156"/>
                <a:gd name="T9" fmla="*/ 17 h 17"/>
                <a:gd name="T10" fmla="*/ 156 w 156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7">
                  <a:moveTo>
                    <a:pt x="156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7"/>
                  </a:lnTo>
                  <a:lnTo>
                    <a:pt x="156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90" name="Freeform 216"/>
            <p:cNvSpPr/>
            <p:nvPr/>
          </p:nvSpPr>
          <p:spPr bwMode="auto">
            <a:xfrm>
              <a:off x="5964264" y="5622997"/>
              <a:ext cx="250470" cy="271071"/>
            </a:xfrm>
            <a:custGeom>
              <a:avLst/>
              <a:gdLst>
                <a:gd name="T0" fmla="*/ 92 w 98"/>
                <a:gd name="T1" fmla="*/ 73 h 106"/>
                <a:gd name="T2" fmla="*/ 61 w 98"/>
                <a:gd name="T3" fmla="*/ 64 h 106"/>
                <a:gd name="T4" fmla="*/ 62 w 98"/>
                <a:gd name="T5" fmla="*/ 57 h 106"/>
                <a:gd name="T6" fmla="*/ 66 w 98"/>
                <a:gd name="T7" fmla="*/ 51 h 106"/>
                <a:gd name="T8" fmla="*/ 67 w 98"/>
                <a:gd name="T9" fmla="*/ 44 h 106"/>
                <a:gd name="T10" fmla="*/ 69 w 98"/>
                <a:gd name="T11" fmla="*/ 45 h 106"/>
                <a:gd name="T12" fmla="*/ 71 w 98"/>
                <a:gd name="T13" fmla="*/ 43 h 106"/>
                <a:gd name="T14" fmla="*/ 72 w 98"/>
                <a:gd name="T15" fmla="*/ 32 h 106"/>
                <a:gd name="T16" fmla="*/ 70 w 98"/>
                <a:gd name="T17" fmla="*/ 29 h 106"/>
                <a:gd name="T18" fmla="*/ 69 w 98"/>
                <a:gd name="T19" fmla="*/ 30 h 106"/>
                <a:gd name="T20" fmla="*/ 70 w 98"/>
                <a:gd name="T21" fmla="*/ 23 h 106"/>
                <a:gd name="T22" fmla="*/ 66 w 98"/>
                <a:gd name="T23" fmla="*/ 8 h 106"/>
                <a:gd name="T24" fmla="*/ 32 w 98"/>
                <a:gd name="T25" fmla="*/ 8 h 106"/>
                <a:gd name="T26" fmla="*/ 28 w 98"/>
                <a:gd name="T27" fmla="*/ 23 h 106"/>
                <a:gd name="T28" fmla="*/ 29 w 98"/>
                <a:gd name="T29" fmla="*/ 30 h 106"/>
                <a:gd name="T30" fmla="*/ 28 w 98"/>
                <a:gd name="T31" fmla="*/ 29 h 106"/>
                <a:gd name="T32" fmla="*/ 26 w 98"/>
                <a:gd name="T33" fmla="*/ 32 h 106"/>
                <a:gd name="T34" fmla="*/ 27 w 98"/>
                <a:gd name="T35" fmla="*/ 43 h 106"/>
                <a:gd name="T36" fmla="*/ 29 w 98"/>
                <a:gd name="T37" fmla="*/ 45 h 106"/>
                <a:gd name="T38" fmla="*/ 31 w 98"/>
                <a:gd name="T39" fmla="*/ 44 h 106"/>
                <a:gd name="T40" fmla="*/ 31 w 98"/>
                <a:gd name="T41" fmla="*/ 51 h 106"/>
                <a:gd name="T42" fmla="*/ 36 w 98"/>
                <a:gd name="T43" fmla="*/ 57 h 106"/>
                <a:gd name="T44" fmla="*/ 37 w 98"/>
                <a:gd name="T45" fmla="*/ 64 h 106"/>
                <a:gd name="T46" fmla="*/ 5 w 98"/>
                <a:gd name="T47" fmla="*/ 73 h 106"/>
                <a:gd name="T48" fmla="*/ 0 w 98"/>
                <a:gd name="T49" fmla="*/ 83 h 106"/>
                <a:gd name="T50" fmla="*/ 1 w 98"/>
                <a:gd name="T51" fmla="*/ 94 h 106"/>
                <a:gd name="T52" fmla="*/ 8 w 98"/>
                <a:gd name="T53" fmla="*/ 102 h 106"/>
                <a:gd name="T54" fmla="*/ 90 w 98"/>
                <a:gd name="T55" fmla="*/ 102 h 106"/>
                <a:gd name="T56" fmla="*/ 96 w 98"/>
                <a:gd name="T57" fmla="*/ 94 h 106"/>
                <a:gd name="T58" fmla="*/ 98 w 98"/>
                <a:gd name="T59" fmla="*/ 83 h 106"/>
                <a:gd name="T60" fmla="*/ 92 w 98"/>
                <a:gd name="T61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6">
                  <a:moveTo>
                    <a:pt x="92" y="73"/>
                  </a:moveTo>
                  <a:cubicBezTo>
                    <a:pt x="82" y="69"/>
                    <a:pt x="72" y="66"/>
                    <a:pt x="61" y="64"/>
                  </a:cubicBezTo>
                  <a:cubicBezTo>
                    <a:pt x="61" y="62"/>
                    <a:pt x="62" y="59"/>
                    <a:pt x="62" y="57"/>
                  </a:cubicBezTo>
                  <a:cubicBezTo>
                    <a:pt x="65" y="55"/>
                    <a:pt x="66" y="53"/>
                    <a:pt x="66" y="51"/>
                  </a:cubicBezTo>
                  <a:cubicBezTo>
                    <a:pt x="67" y="49"/>
                    <a:pt x="67" y="46"/>
                    <a:pt x="67" y="44"/>
                  </a:cubicBezTo>
                  <a:cubicBezTo>
                    <a:pt x="68" y="44"/>
                    <a:pt x="68" y="44"/>
                    <a:pt x="69" y="45"/>
                  </a:cubicBezTo>
                  <a:cubicBezTo>
                    <a:pt x="70" y="45"/>
                    <a:pt x="71" y="44"/>
                    <a:pt x="71" y="43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1"/>
                    <a:pt x="71" y="30"/>
                    <a:pt x="70" y="29"/>
                  </a:cubicBezTo>
                  <a:cubicBezTo>
                    <a:pt x="70" y="29"/>
                    <a:pt x="69" y="29"/>
                    <a:pt x="69" y="30"/>
                  </a:cubicBezTo>
                  <a:cubicBezTo>
                    <a:pt x="69" y="28"/>
                    <a:pt x="69" y="25"/>
                    <a:pt x="70" y="23"/>
                  </a:cubicBezTo>
                  <a:cubicBezTo>
                    <a:pt x="70" y="20"/>
                    <a:pt x="71" y="13"/>
                    <a:pt x="66" y="8"/>
                  </a:cubicBezTo>
                  <a:cubicBezTo>
                    <a:pt x="58" y="0"/>
                    <a:pt x="40" y="0"/>
                    <a:pt x="32" y="8"/>
                  </a:cubicBezTo>
                  <a:cubicBezTo>
                    <a:pt x="27" y="13"/>
                    <a:pt x="28" y="20"/>
                    <a:pt x="28" y="23"/>
                  </a:cubicBezTo>
                  <a:cubicBezTo>
                    <a:pt x="28" y="25"/>
                    <a:pt x="29" y="28"/>
                    <a:pt x="29" y="30"/>
                  </a:cubicBezTo>
                  <a:cubicBezTo>
                    <a:pt x="29" y="29"/>
                    <a:pt x="28" y="29"/>
                    <a:pt x="28" y="29"/>
                  </a:cubicBezTo>
                  <a:cubicBezTo>
                    <a:pt x="27" y="30"/>
                    <a:pt x="26" y="31"/>
                    <a:pt x="26" y="32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4"/>
                    <a:pt x="28" y="45"/>
                    <a:pt x="29" y="45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1" y="46"/>
                    <a:pt x="31" y="49"/>
                    <a:pt x="31" y="51"/>
                  </a:cubicBezTo>
                  <a:cubicBezTo>
                    <a:pt x="32" y="53"/>
                    <a:pt x="33" y="55"/>
                    <a:pt x="36" y="57"/>
                  </a:cubicBezTo>
                  <a:cubicBezTo>
                    <a:pt x="36" y="59"/>
                    <a:pt x="36" y="62"/>
                    <a:pt x="37" y="64"/>
                  </a:cubicBezTo>
                  <a:cubicBezTo>
                    <a:pt x="26" y="66"/>
                    <a:pt x="15" y="69"/>
                    <a:pt x="5" y="73"/>
                  </a:cubicBezTo>
                  <a:cubicBezTo>
                    <a:pt x="2" y="75"/>
                    <a:pt x="0" y="80"/>
                    <a:pt x="0" y="83"/>
                  </a:cubicBezTo>
                  <a:cubicBezTo>
                    <a:pt x="1" y="87"/>
                    <a:pt x="1" y="91"/>
                    <a:pt x="1" y="94"/>
                  </a:cubicBezTo>
                  <a:cubicBezTo>
                    <a:pt x="2" y="98"/>
                    <a:pt x="5" y="101"/>
                    <a:pt x="8" y="102"/>
                  </a:cubicBezTo>
                  <a:cubicBezTo>
                    <a:pt x="35" y="106"/>
                    <a:pt x="63" y="106"/>
                    <a:pt x="90" y="102"/>
                  </a:cubicBezTo>
                  <a:cubicBezTo>
                    <a:pt x="93" y="101"/>
                    <a:pt x="96" y="98"/>
                    <a:pt x="96" y="94"/>
                  </a:cubicBezTo>
                  <a:cubicBezTo>
                    <a:pt x="97" y="91"/>
                    <a:pt x="97" y="87"/>
                    <a:pt x="98" y="83"/>
                  </a:cubicBezTo>
                  <a:cubicBezTo>
                    <a:pt x="98" y="80"/>
                    <a:pt x="96" y="75"/>
                    <a:pt x="92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797340" y="1598571"/>
            <a:ext cx="266815" cy="264799"/>
            <a:chOff x="7078908" y="5461438"/>
            <a:chExt cx="430461" cy="427208"/>
          </a:xfrm>
          <a:solidFill>
            <a:srgbClr val="0070C0"/>
          </a:solidFill>
        </p:grpSpPr>
        <p:sp>
          <p:nvSpPr>
            <p:cNvPr id="92" name="Freeform 236"/>
            <p:cNvSpPr/>
            <p:nvPr/>
          </p:nvSpPr>
          <p:spPr bwMode="auto">
            <a:xfrm>
              <a:off x="7078908" y="5461438"/>
              <a:ext cx="418534" cy="417450"/>
            </a:xfrm>
            <a:custGeom>
              <a:avLst/>
              <a:gdLst>
                <a:gd name="T0" fmla="*/ 84 w 163"/>
                <a:gd name="T1" fmla="*/ 129 h 163"/>
                <a:gd name="T2" fmla="*/ 46 w 163"/>
                <a:gd name="T3" fmla="*/ 50 h 163"/>
                <a:gd name="T4" fmla="*/ 81 w 163"/>
                <a:gd name="T5" fmla="*/ 34 h 163"/>
                <a:gd name="T6" fmla="*/ 127 w 163"/>
                <a:gd name="T7" fmla="*/ 89 h 163"/>
                <a:gd name="T8" fmla="*/ 147 w 163"/>
                <a:gd name="T9" fmla="*/ 94 h 163"/>
                <a:gd name="T10" fmla="*/ 162 w 163"/>
                <a:gd name="T11" fmla="*/ 86 h 163"/>
                <a:gd name="T12" fmla="*/ 162 w 163"/>
                <a:gd name="T13" fmla="*/ 70 h 163"/>
                <a:gd name="T14" fmla="*/ 144 w 163"/>
                <a:gd name="T15" fmla="*/ 59 h 163"/>
                <a:gd name="T16" fmla="*/ 154 w 163"/>
                <a:gd name="T17" fmla="*/ 45 h 163"/>
                <a:gd name="T18" fmla="*/ 145 w 163"/>
                <a:gd name="T19" fmla="*/ 32 h 163"/>
                <a:gd name="T20" fmla="*/ 125 w 163"/>
                <a:gd name="T21" fmla="*/ 30 h 163"/>
                <a:gd name="T22" fmla="*/ 126 w 163"/>
                <a:gd name="T23" fmla="*/ 13 h 163"/>
                <a:gd name="T24" fmla="*/ 112 w 163"/>
                <a:gd name="T25" fmla="*/ 6 h 163"/>
                <a:gd name="T26" fmla="*/ 93 w 163"/>
                <a:gd name="T27" fmla="*/ 15 h 163"/>
                <a:gd name="T28" fmla="*/ 86 w 163"/>
                <a:gd name="T29" fmla="*/ 0 h 163"/>
                <a:gd name="T30" fmla="*/ 70 w 163"/>
                <a:gd name="T31" fmla="*/ 1 h 163"/>
                <a:gd name="T32" fmla="*/ 58 w 163"/>
                <a:gd name="T33" fmla="*/ 18 h 163"/>
                <a:gd name="T34" fmla="*/ 44 w 163"/>
                <a:gd name="T35" fmla="*/ 9 h 163"/>
                <a:gd name="T36" fmla="*/ 31 w 163"/>
                <a:gd name="T37" fmla="*/ 17 h 163"/>
                <a:gd name="T38" fmla="*/ 31 w 163"/>
                <a:gd name="T39" fmla="*/ 36 h 163"/>
                <a:gd name="T40" fmla="*/ 15 w 163"/>
                <a:gd name="T41" fmla="*/ 33 h 163"/>
                <a:gd name="T42" fmla="*/ 8 w 163"/>
                <a:gd name="T43" fmla="*/ 47 h 163"/>
                <a:gd name="T44" fmla="*/ 18 w 163"/>
                <a:gd name="T45" fmla="*/ 59 h 163"/>
                <a:gd name="T46" fmla="*/ 0 w 163"/>
                <a:gd name="T47" fmla="*/ 73 h 163"/>
                <a:gd name="T48" fmla="*/ 0 w 163"/>
                <a:gd name="T49" fmla="*/ 88 h 163"/>
                <a:gd name="T50" fmla="*/ 15 w 163"/>
                <a:gd name="T51" fmla="*/ 94 h 163"/>
                <a:gd name="T52" fmla="*/ 6 w 163"/>
                <a:gd name="T53" fmla="*/ 114 h 163"/>
                <a:gd name="T54" fmla="*/ 15 w 163"/>
                <a:gd name="T55" fmla="*/ 128 h 163"/>
                <a:gd name="T56" fmla="*/ 30 w 163"/>
                <a:gd name="T57" fmla="*/ 125 h 163"/>
                <a:gd name="T58" fmla="*/ 33 w 163"/>
                <a:gd name="T59" fmla="*/ 148 h 163"/>
                <a:gd name="T60" fmla="*/ 47 w 163"/>
                <a:gd name="T61" fmla="*/ 155 h 163"/>
                <a:gd name="T62" fmla="*/ 59 w 163"/>
                <a:gd name="T63" fmla="*/ 145 h 163"/>
                <a:gd name="T64" fmla="*/ 72 w 163"/>
                <a:gd name="T65" fmla="*/ 163 h 163"/>
                <a:gd name="T66" fmla="*/ 88 w 163"/>
                <a:gd name="T67" fmla="*/ 162 h 163"/>
                <a:gd name="T68" fmla="*/ 94 w 163"/>
                <a:gd name="T69" fmla="*/ 148 h 163"/>
                <a:gd name="T70" fmla="*/ 89 w 163"/>
                <a:gd name="T71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93" name="Freeform 237"/>
            <p:cNvSpPr/>
            <p:nvPr/>
          </p:nvSpPr>
          <p:spPr bwMode="auto">
            <a:xfrm>
              <a:off x="7197095" y="5576372"/>
              <a:ext cx="312274" cy="312274"/>
            </a:xfrm>
            <a:custGeom>
              <a:avLst/>
              <a:gdLst>
                <a:gd name="T0" fmla="*/ 122 w 122"/>
                <a:gd name="T1" fmla="*/ 101 h 122"/>
                <a:gd name="T2" fmla="*/ 119 w 122"/>
                <a:gd name="T3" fmla="*/ 94 h 122"/>
                <a:gd name="T4" fmla="*/ 67 w 122"/>
                <a:gd name="T5" fmla="*/ 43 h 122"/>
                <a:gd name="T6" fmla="*/ 58 w 122"/>
                <a:gd name="T7" fmla="*/ 12 h 122"/>
                <a:gd name="T8" fmla="*/ 23 w 122"/>
                <a:gd name="T9" fmla="*/ 5 h 122"/>
                <a:gd name="T10" fmla="*/ 41 w 122"/>
                <a:gd name="T11" fmla="*/ 23 h 122"/>
                <a:gd name="T12" fmla="*/ 41 w 122"/>
                <a:gd name="T13" fmla="*/ 29 h 122"/>
                <a:gd name="T14" fmla="*/ 29 w 122"/>
                <a:gd name="T15" fmla="*/ 41 h 122"/>
                <a:gd name="T16" fmla="*/ 23 w 122"/>
                <a:gd name="T17" fmla="*/ 41 h 122"/>
                <a:gd name="T18" fmla="*/ 5 w 122"/>
                <a:gd name="T19" fmla="*/ 23 h 122"/>
                <a:gd name="T20" fmla="*/ 12 w 122"/>
                <a:gd name="T21" fmla="*/ 58 h 122"/>
                <a:gd name="T22" fmla="*/ 43 w 122"/>
                <a:gd name="T23" fmla="*/ 67 h 122"/>
                <a:gd name="T24" fmla="*/ 94 w 122"/>
                <a:gd name="T25" fmla="*/ 119 h 122"/>
                <a:gd name="T26" fmla="*/ 101 w 122"/>
                <a:gd name="T27" fmla="*/ 122 h 122"/>
                <a:gd name="T28" fmla="*/ 122 w 122"/>
                <a:gd name="T2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</p:grpSp>
      <p:sp>
        <p:nvSpPr>
          <p:cNvPr id="94" name="Freeform 247"/>
          <p:cNvSpPr>
            <a:spLocks noEditPoints="1"/>
          </p:cNvSpPr>
          <p:nvPr/>
        </p:nvSpPr>
        <p:spPr bwMode="auto">
          <a:xfrm>
            <a:off x="2082349" y="3169964"/>
            <a:ext cx="247997" cy="227162"/>
          </a:xfrm>
          <a:custGeom>
            <a:avLst/>
            <a:gdLst>
              <a:gd name="T0" fmla="*/ 139 w 156"/>
              <a:gd name="T1" fmla="*/ 26 h 143"/>
              <a:gd name="T2" fmla="*/ 117 w 156"/>
              <a:gd name="T3" fmla="*/ 26 h 143"/>
              <a:gd name="T4" fmla="*/ 117 w 156"/>
              <a:gd name="T5" fmla="*/ 23 h 143"/>
              <a:gd name="T6" fmla="*/ 94 w 156"/>
              <a:gd name="T7" fmla="*/ 0 h 143"/>
              <a:gd name="T8" fmla="*/ 62 w 156"/>
              <a:gd name="T9" fmla="*/ 0 h 143"/>
              <a:gd name="T10" fmla="*/ 39 w 156"/>
              <a:gd name="T11" fmla="*/ 23 h 143"/>
              <a:gd name="T12" fmla="*/ 39 w 156"/>
              <a:gd name="T13" fmla="*/ 26 h 143"/>
              <a:gd name="T14" fmla="*/ 16 w 156"/>
              <a:gd name="T15" fmla="*/ 26 h 143"/>
              <a:gd name="T16" fmla="*/ 0 w 156"/>
              <a:gd name="T17" fmla="*/ 42 h 143"/>
              <a:gd name="T18" fmla="*/ 0 w 156"/>
              <a:gd name="T19" fmla="*/ 121 h 143"/>
              <a:gd name="T20" fmla="*/ 15 w 156"/>
              <a:gd name="T21" fmla="*/ 137 h 143"/>
              <a:gd name="T22" fmla="*/ 14 w 156"/>
              <a:gd name="T23" fmla="*/ 139 h 143"/>
              <a:gd name="T24" fmla="*/ 19 w 156"/>
              <a:gd name="T25" fmla="*/ 143 h 143"/>
              <a:gd name="T26" fmla="*/ 27 w 156"/>
              <a:gd name="T27" fmla="*/ 143 h 143"/>
              <a:gd name="T28" fmla="*/ 31 w 156"/>
              <a:gd name="T29" fmla="*/ 139 h 143"/>
              <a:gd name="T30" fmla="*/ 31 w 156"/>
              <a:gd name="T31" fmla="*/ 138 h 143"/>
              <a:gd name="T32" fmla="*/ 125 w 156"/>
              <a:gd name="T33" fmla="*/ 138 h 143"/>
              <a:gd name="T34" fmla="*/ 124 w 156"/>
              <a:gd name="T35" fmla="*/ 139 h 143"/>
              <a:gd name="T36" fmla="*/ 129 w 156"/>
              <a:gd name="T37" fmla="*/ 143 h 143"/>
              <a:gd name="T38" fmla="*/ 137 w 156"/>
              <a:gd name="T39" fmla="*/ 143 h 143"/>
              <a:gd name="T40" fmla="*/ 141 w 156"/>
              <a:gd name="T41" fmla="*/ 139 h 143"/>
              <a:gd name="T42" fmla="*/ 141 w 156"/>
              <a:gd name="T43" fmla="*/ 137 h 143"/>
              <a:gd name="T44" fmla="*/ 156 w 156"/>
              <a:gd name="T45" fmla="*/ 121 h 143"/>
              <a:gd name="T46" fmla="*/ 156 w 156"/>
              <a:gd name="T47" fmla="*/ 42 h 143"/>
              <a:gd name="T48" fmla="*/ 139 w 156"/>
              <a:gd name="T49" fmla="*/ 26 h 143"/>
              <a:gd name="T50" fmla="*/ 126 w 156"/>
              <a:gd name="T51" fmla="*/ 31 h 143"/>
              <a:gd name="T52" fmla="*/ 134 w 156"/>
              <a:gd name="T53" fmla="*/ 31 h 143"/>
              <a:gd name="T54" fmla="*/ 134 w 156"/>
              <a:gd name="T55" fmla="*/ 130 h 143"/>
              <a:gd name="T56" fmla="*/ 126 w 156"/>
              <a:gd name="T57" fmla="*/ 130 h 143"/>
              <a:gd name="T58" fmla="*/ 126 w 156"/>
              <a:gd name="T59" fmla="*/ 31 h 143"/>
              <a:gd name="T60" fmla="*/ 52 w 156"/>
              <a:gd name="T61" fmla="*/ 23 h 143"/>
              <a:gd name="T62" fmla="*/ 62 w 156"/>
              <a:gd name="T63" fmla="*/ 13 h 143"/>
              <a:gd name="T64" fmla="*/ 94 w 156"/>
              <a:gd name="T65" fmla="*/ 13 h 143"/>
              <a:gd name="T66" fmla="*/ 104 w 156"/>
              <a:gd name="T67" fmla="*/ 23 h 143"/>
              <a:gd name="T68" fmla="*/ 104 w 156"/>
              <a:gd name="T69" fmla="*/ 26 h 143"/>
              <a:gd name="T70" fmla="*/ 52 w 156"/>
              <a:gd name="T71" fmla="*/ 26 h 143"/>
              <a:gd name="T72" fmla="*/ 52 w 156"/>
              <a:gd name="T73" fmla="*/ 23 h 143"/>
              <a:gd name="T74" fmla="*/ 22 w 156"/>
              <a:gd name="T75" fmla="*/ 31 h 143"/>
              <a:gd name="T76" fmla="*/ 30 w 156"/>
              <a:gd name="T77" fmla="*/ 31 h 143"/>
              <a:gd name="T78" fmla="*/ 30 w 156"/>
              <a:gd name="T79" fmla="*/ 130 h 143"/>
              <a:gd name="T80" fmla="*/ 22 w 156"/>
              <a:gd name="T81" fmla="*/ 130 h 143"/>
              <a:gd name="T82" fmla="*/ 22 w 156"/>
              <a:gd name="T83" fmla="*/ 3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6" h="143">
                <a:moveTo>
                  <a:pt x="139" y="26"/>
                </a:moveTo>
                <a:cubicBezTo>
                  <a:pt x="117" y="26"/>
                  <a:pt x="117" y="26"/>
                  <a:pt x="117" y="26"/>
                </a:cubicBezTo>
                <a:cubicBezTo>
                  <a:pt x="117" y="23"/>
                  <a:pt x="117" y="23"/>
                  <a:pt x="117" y="23"/>
                </a:cubicBezTo>
                <a:cubicBezTo>
                  <a:pt x="117" y="10"/>
                  <a:pt x="106" y="0"/>
                  <a:pt x="94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49" y="0"/>
                  <a:pt x="39" y="10"/>
                  <a:pt x="39" y="23"/>
                </a:cubicBezTo>
                <a:cubicBezTo>
                  <a:pt x="39" y="26"/>
                  <a:pt x="39" y="26"/>
                  <a:pt x="39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7" y="26"/>
                  <a:pt x="0" y="33"/>
                  <a:pt x="0" y="42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0"/>
                  <a:pt x="6" y="137"/>
                  <a:pt x="15" y="137"/>
                </a:cubicBezTo>
                <a:cubicBezTo>
                  <a:pt x="14" y="138"/>
                  <a:pt x="14" y="138"/>
                  <a:pt x="14" y="139"/>
                </a:cubicBezTo>
                <a:cubicBezTo>
                  <a:pt x="14" y="141"/>
                  <a:pt x="16" y="143"/>
                  <a:pt x="19" y="143"/>
                </a:cubicBezTo>
                <a:cubicBezTo>
                  <a:pt x="27" y="143"/>
                  <a:pt x="27" y="143"/>
                  <a:pt x="27" y="143"/>
                </a:cubicBezTo>
                <a:cubicBezTo>
                  <a:pt x="29" y="143"/>
                  <a:pt x="31" y="141"/>
                  <a:pt x="31" y="139"/>
                </a:cubicBezTo>
                <a:cubicBezTo>
                  <a:pt x="31" y="138"/>
                  <a:pt x="31" y="138"/>
                  <a:pt x="31" y="138"/>
                </a:cubicBezTo>
                <a:cubicBezTo>
                  <a:pt x="125" y="138"/>
                  <a:pt x="125" y="138"/>
                  <a:pt x="125" y="138"/>
                </a:cubicBezTo>
                <a:cubicBezTo>
                  <a:pt x="125" y="138"/>
                  <a:pt x="124" y="138"/>
                  <a:pt x="124" y="139"/>
                </a:cubicBezTo>
                <a:cubicBezTo>
                  <a:pt x="124" y="141"/>
                  <a:pt x="127" y="143"/>
                  <a:pt x="129" y="143"/>
                </a:cubicBezTo>
                <a:cubicBezTo>
                  <a:pt x="137" y="143"/>
                  <a:pt x="137" y="143"/>
                  <a:pt x="137" y="143"/>
                </a:cubicBezTo>
                <a:cubicBezTo>
                  <a:pt x="139" y="143"/>
                  <a:pt x="141" y="141"/>
                  <a:pt x="141" y="139"/>
                </a:cubicBezTo>
                <a:cubicBezTo>
                  <a:pt x="141" y="138"/>
                  <a:pt x="141" y="138"/>
                  <a:pt x="141" y="137"/>
                </a:cubicBezTo>
                <a:cubicBezTo>
                  <a:pt x="149" y="137"/>
                  <a:pt x="156" y="130"/>
                  <a:pt x="156" y="121"/>
                </a:cubicBezTo>
                <a:cubicBezTo>
                  <a:pt x="156" y="42"/>
                  <a:pt x="156" y="42"/>
                  <a:pt x="156" y="42"/>
                </a:cubicBezTo>
                <a:cubicBezTo>
                  <a:pt x="156" y="33"/>
                  <a:pt x="148" y="26"/>
                  <a:pt x="139" y="26"/>
                </a:cubicBezTo>
                <a:close/>
                <a:moveTo>
                  <a:pt x="126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4" y="130"/>
                  <a:pt x="134" y="130"/>
                  <a:pt x="134" y="130"/>
                </a:cubicBezTo>
                <a:cubicBezTo>
                  <a:pt x="126" y="130"/>
                  <a:pt x="126" y="130"/>
                  <a:pt x="126" y="130"/>
                </a:cubicBezTo>
                <a:lnTo>
                  <a:pt x="126" y="31"/>
                </a:lnTo>
                <a:close/>
                <a:moveTo>
                  <a:pt x="52" y="23"/>
                </a:moveTo>
                <a:cubicBezTo>
                  <a:pt x="52" y="17"/>
                  <a:pt x="56" y="13"/>
                  <a:pt x="62" y="13"/>
                </a:cubicBezTo>
                <a:cubicBezTo>
                  <a:pt x="94" y="13"/>
                  <a:pt x="94" y="13"/>
                  <a:pt x="94" y="13"/>
                </a:cubicBezTo>
                <a:cubicBezTo>
                  <a:pt x="99" y="13"/>
                  <a:pt x="104" y="17"/>
                  <a:pt x="104" y="23"/>
                </a:cubicBezTo>
                <a:cubicBezTo>
                  <a:pt x="104" y="26"/>
                  <a:pt x="104" y="26"/>
                  <a:pt x="104" y="26"/>
                </a:cubicBezTo>
                <a:cubicBezTo>
                  <a:pt x="52" y="26"/>
                  <a:pt x="52" y="26"/>
                  <a:pt x="52" y="26"/>
                </a:cubicBezTo>
                <a:lnTo>
                  <a:pt x="52" y="23"/>
                </a:lnTo>
                <a:close/>
                <a:moveTo>
                  <a:pt x="22" y="31"/>
                </a:moveTo>
                <a:cubicBezTo>
                  <a:pt x="30" y="31"/>
                  <a:pt x="30" y="31"/>
                  <a:pt x="30" y="31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22" y="130"/>
                  <a:pt x="22" y="130"/>
                  <a:pt x="22" y="130"/>
                </a:cubicBezTo>
                <a:lnTo>
                  <a:pt x="22" y="3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rgbClr val="000000"/>
              </a:solidFill>
              <a:latin typeface="+mn-ea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4414641" y="3118885"/>
            <a:ext cx="307812" cy="329318"/>
            <a:chOff x="4895160" y="5416983"/>
            <a:chExt cx="496602" cy="531299"/>
          </a:xfrm>
          <a:solidFill>
            <a:srgbClr val="0070C0"/>
          </a:solidFill>
        </p:grpSpPr>
        <p:sp>
          <p:nvSpPr>
            <p:cNvPr id="96" name="Freeform 836"/>
            <p:cNvSpPr/>
            <p:nvPr/>
          </p:nvSpPr>
          <p:spPr bwMode="auto">
            <a:xfrm>
              <a:off x="5135871" y="5416983"/>
              <a:ext cx="28191" cy="74816"/>
            </a:xfrm>
            <a:custGeom>
              <a:avLst/>
              <a:gdLst>
                <a:gd name="T0" fmla="*/ 6 w 11"/>
                <a:gd name="T1" fmla="*/ 29 h 29"/>
                <a:gd name="T2" fmla="*/ 0 w 11"/>
                <a:gd name="T3" fmla="*/ 24 h 29"/>
                <a:gd name="T4" fmla="*/ 0 w 11"/>
                <a:gd name="T5" fmla="*/ 6 h 29"/>
                <a:gd name="T6" fmla="*/ 6 w 11"/>
                <a:gd name="T7" fmla="*/ 0 h 29"/>
                <a:gd name="T8" fmla="*/ 11 w 11"/>
                <a:gd name="T9" fmla="*/ 6 h 29"/>
                <a:gd name="T10" fmla="*/ 11 w 11"/>
                <a:gd name="T11" fmla="*/ 24 h 29"/>
                <a:gd name="T12" fmla="*/ 6 w 11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9">
                  <a:moveTo>
                    <a:pt x="6" y="29"/>
                  </a:moveTo>
                  <a:cubicBezTo>
                    <a:pt x="3" y="29"/>
                    <a:pt x="0" y="27"/>
                    <a:pt x="0" y="2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7"/>
                    <a:pt x="9" y="29"/>
                    <a:pt x="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97" name="Freeform 837"/>
            <p:cNvSpPr/>
            <p:nvPr/>
          </p:nvSpPr>
          <p:spPr bwMode="auto">
            <a:xfrm>
              <a:off x="5015516" y="5443006"/>
              <a:ext cx="56383" cy="71563"/>
            </a:xfrm>
            <a:custGeom>
              <a:avLst/>
              <a:gdLst>
                <a:gd name="T0" fmla="*/ 16 w 22"/>
                <a:gd name="T1" fmla="*/ 28 h 28"/>
                <a:gd name="T2" fmla="*/ 11 w 22"/>
                <a:gd name="T3" fmla="*/ 25 h 28"/>
                <a:gd name="T4" fmla="*/ 2 w 22"/>
                <a:gd name="T5" fmla="*/ 10 h 28"/>
                <a:gd name="T6" fmla="*/ 4 w 22"/>
                <a:gd name="T7" fmla="*/ 2 h 28"/>
                <a:gd name="T8" fmla="*/ 11 w 22"/>
                <a:gd name="T9" fmla="*/ 4 h 28"/>
                <a:gd name="T10" fmla="*/ 20 w 22"/>
                <a:gd name="T11" fmla="*/ 19 h 28"/>
                <a:gd name="T12" fmla="*/ 18 w 22"/>
                <a:gd name="T13" fmla="*/ 27 h 28"/>
                <a:gd name="T14" fmla="*/ 16 w 22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16" y="28"/>
                  </a:moveTo>
                  <a:cubicBezTo>
                    <a:pt x="14" y="28"/>
                    <a:pt x="12" y="27"/>
                    <a:pt x="11" y="2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0" y="1"/>
                    <a:pt x="11" y="4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2" y="22"/>
                    <a:pt x="21" y="26"/>
                    <a:pt x="18" y="27"/>
                  </a:cubicBezTo>
                  <a:cubicBezTo>
                    <a:pt x="17" y="28"/>
                    <a:pt x="17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98" name="Freeform 838"/>
            <p:cNvSpPr/>
            <p:nvPr/>
          </p:nvSpPr>
          <p:spPr bwMode="auto">
            <a:xfrm>
              <a:off x="4927689" y="5527580"/>
              <a:ext cx="72647" cy="54214"/>
            </a:xfrm>
            <a:custGeom>
              <a:avLst/>
              <a:gdLst>
                <a:gd name="T0" fmla="*/ 22 w 28"/>
                <a:gd name="T1" fmla="*/ 21 h 21"/>
                <a:gd name="T2" fmla="*/ 19 w 28"/>
                <a:gd name="T3" fmla="*/ 20 h 21"/>
                <a:gd name="T4" fmla="*/ 3 w 28"/>
                <a:gd name="T5" fmla="*/ 11 h 21"/>
                <a:gd name="T6" fmla="*/ 1 w 28"/>
                <a:gd name="T7" fmla="*/ 3 h 21"/>
                <a:gd name="T8" fmla="*/ 9 w 28"/>
                <a:gd name="T9" fmla="*/ 1 h 21"/>
                <a:gd name="T10" fmla="*/ 24 w 28"/>
                <a:gd name="T11" fmla="*/ 10 h 21"/>
                <a:gd name="T12" fmla="*/ 26 w 28"/>
                <a:gd name="T13" fmla="*/ 18 h 21"/>
                <a:gd name="T14" fmla="*/ 22 w 2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22" y="21"/>
                  </a:moveTo>
                  <a:cubicBezTo>
                    <a:pt x="21" y="21"/>
                    <a:pt x="20" y="20"/>
                    <a:pt x="19" y="2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6"/>
                    <a:pt x="1" y="3"/>
                  </a:cubicBezTo>
                  <a:cubicBezTo>
                    <a:pt x="3" y="1"/>
                    <a:pt x="6" y="0"/>
                    <a:pt x="9" y="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7" y="12"/>
                    <a:pt x="28" y="15"/>
                    <a:pt x="26" y="18"/>
                  </a:cubicBezTo>
                  <a:cubicBezTo>
                    <a:pt x="25" y="20"/>
                    <a:pt x="24" y="21"/>
                    <a:pt x="2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99" name="Freeform 839"/>
            <p:cNvSpPr/>
            <p:nvPr/>
          </p:nvSpPr>
          <p:spPr bwMode="auto">
            <a:xfrm>
              <a:off x="4895160" y="5645766"/>
              <a:ext cx="73731" cy="28191"/>
            </a:xfrm>
            <a:custGeom>
              <a:avLst/>
              <a:gdLst>
                <a:gd name="T0" fmla="*/ 23 w 29"/>
                <a:gd name="T1" fmla="*/ 11 h 11"/>
                <a:gd name="T2" fmla="*/ 6 w 29"/>
                <a:gd name="T3" fmla="*/ 11 h 11"/>
                <a:gd name="T4" fmla="*/ 0 w 29"/>
                <a:gd name="T5" fmla="*/ 5 h 11"/>
                <a:gd name="T6" fmla="*/ 6 w 29"/>
                <a:gd name="T7" fmla="*/ 0 h 11"/>
                <a:gd name="T8" fmla="*/ 23 w 29"/>
                <a:gd name="T9" fmla="*/ 0 h 11"/>
                <a:gd name="T10" fmla="*/ 29 w 29"/>
                <a:gd name="T11" fmla="*/ 5 h 11"/>
                <a:gd name="T12" fmla="*/ 23 w 2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23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29" y="2"/>
                    <a:pt x="29" y="5"/>
                  </a:cubicBezTo>
                  <a:cubicBezTo>
                    <a:pt x="29" y="8"/>
                    <a:pt x="27" y="11"/>
                    <a:pt x="2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0" name="Freeform 840"/>
            <p:cNvSpPr/>
            <p:nvPr/>
          </p:nvSpPr>
          <p:spPr bwMode="auto">
            <a:xfrm>
              <a:off x="4920099" y="5737931"/>
              <a:ext cx="71563" cy="54214"/>
            </a:xfrm>
            <a:custGeom>
              <a:avLst/>
              <a:gdLst>
                <a:gd name="T0" fmla="*/ 6 w 28"/>
                <a:gd name="T1" fmla="*/ 21 h 21"/>
                <a:gd name="T2" fmla="*/ 2 w 28"/>
                <a:gd name="T3" fmla="*/ 18 h 21"/>
                <a:gd name="T4" fmla="*/ 4 w 28"/>
                <a:gd name="T5" fmla="*/ 11 h 21"/>
                <a:gd name="T6" fmla="*/ 19 w 28"/>
                <a:gd name="T7" fmla="*/ 2 h 21"/>
                <a:gd name="T8" fmla="*/ 27 w 28"/>
                <a:gd name="T9" fmla="*/ 4 h 21"/>
                <a:gd name="T10" fmla="*/ 25 w 28"/>
                <a:gd name="T11" fmla="*/ 11 h 21"/>
                <a:gd name="T12" fmla="*/ 9 w 28"/>
                <a:gd name="T13" fmla="*/ 20 h 21"/>
                <a:gd name="T14" fmla="*/ 6 w 2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6" y="21"/>
                  </a:moveTo>
                  <a:cubicBezTo>
                    <a:pt x="4" y="21"/>
                    <a:pt x="3" y="20"/>
                    <a:pt x="2" y="18"/>
                  </a:cubicBezTo>
                  <a:cubicBezTo>
                    <a:pt x="0" y="16"/>
                    <a:pt x="1" y="12"/>
                    <a:pt x="4" y="1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0"/>
                    <a:pt x="25" y="1"/>
                    <a:pt x="27" y="4"/>
                  </a:cubicBezTo>
                  <a:cubicBezTo>
                    <a:pt x="28" y="6"/>
                    <a:pt x="27" y="10"/>
                    <a:pt x="25" y="1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7" y="21"/>
                    <a:pt x="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1" name="Freeform 841"/>
            <p:cNvSpPr/>
            <p:nvPr/>
          </p:nvSpPr>
          <p:spPr bwMode="auto">
            <a:xfrm>
              <a:off x="5286587" y="5750942"/>
              <a:ext cx="72647" cy="53130"/>
            </a:xfrm>
            <a:custGeom>
              <a:avLst/>
              <a:gdLst>
                <a:gd name="T0" fmla="*/ 21 w 28"/>
                <a:gd name="T1" fmla="*/ 21 h 21"/>
                <a:gd name="T2" fmla="*/ 19 w 28"/>
                <a:gd name="T3" fmla="*/ 20 h 21"/>
                <a:gd name="T4" fmla="*/ 3 w 28"/>
                <a:gd name="T5" fmla="*/ 11 h 21"/>
                <a:gd name="T6" fmla="*/ 1 w 28"/>
                <a:gd name="T7" fmla="*/ 4 h 21"/>
                <a:gd name="T8" fmla="*/ 9 w 28"/>
                <a:gd name="T9" fmla="*/ 2 h 21"/>
                <a:gd name="T10" fmla="*/ 24 w 28"/>
                <a:gd name="T11" fmla="*/ 11 h 21"/>
                <a:gd name="T12" fmla="*/ 26 w 28"/>
                <a:gd name="T13" fmla="*/ 18 h 21"/>
                <a:gd name="T14" fmla="*/ 21 w 2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21" y="21"/>
                  </a:moveTo>
                  <a:cubicBezTo>
                    <a:pt x="21" y="21"/>
                    <a:pt x="20" y="21"/>
                    <a:pt x="19" y="2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1" y="4"/>
                  </a:cubicBezTo>
                  <a:cubicBezTo>
                    <a:pt x="3" y="1"/>
                    <a:pt x="6" y="0"/>
                    <a:pt x="9" y="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7" y="12"/>
                    <a:pt x="28" y="15"/>
                    <a:pt x="26" y="18"/>
                  </a:cubicBezTo>
                  <a:cubicBezTo>
                    <a:pt x="25" y="20"/>
                    <a:pt x="23" y="21"/>
                    <a:pt x="2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2" name="Freeform 842"/>
            <p:cNvSpPr/>
            <p:nvPr/>
          </p:nvSpPr>
          <p:spPr bwMode="auto">
            <a:xfrm>
              <a:off x="5318031" y="5660946"/>
              <a:ext cx="73731" cy="28191"/>
            </a:xfrm>
            <a:custGeom>
              <a:avLst/>
              <a:gdLst>
                <a:gd name="T0" fmla="*/ 23 w 29"/>
                <a:gd name="T1" fmla="*/ 11 h 11"/>
                <a:gd name="T2" fmla="*/ 5 w 29"/>
                <a:gd name="T3" fmla="*/ 11 h 11"/>
                <a:gd name="T4" fmla="*/ 0 w 29"/>
                <a:gd name="T5" fmla="*/ 5 h 11"/>
                <a:gd name="T6" fmla="*/ 5 w 29"/>
                <a:gd name="T7" fmla="*/ 0 h 11"/>
                <a:gd name="T8" fmla="*/ 23 w 29"/>
                <a:gd name="T9" fmla="*/ 0 h 11"/>
                <a:gd name="T10" fmla="*/ 29 w 29"/>
                <a:gd name="T11" fmla="*/ 5 h 11"/>
                <a:gd name="T12" fmla="*/ 23 w 2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23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9" y="2"/>
                    <a:pt x="29" y="5"/>
                  </a:cubicBezTo>
                  <a:cubicBezTo>
                    <a:pt x="29" y="8"/>
                    <a:pt x="26" y="11"/>
                    <a:pt x="2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3" name="Freeform 843"/>
            <p:cNvSpPr/>
            <p:nvPr/>
          </p:nvSpPr>
          <p:spPr bwMode="auto">
            <a:xfrm>
              <a:off x="5292008" y="5540591"/>
              <a:ext cx="74816" cy="54214"/>
            </a:xfrm>
            <a:custGeom>
              <a:avLst/>
              <a:gdLst>
                <a:gd name="T0" fmla="*/ 7 w 29"/>
                <a:gd name="T1" fmla="*/ 21 h 21"/>
                <a:gd name="T2" fmla="*/ 2 w 29"/>
                <a:gd name="T3" fmla="*/ 18 h 21"/>
                <a:gd name="T4" fmla="*/ 4 w 29"/>
                <a:gd name="T5" fmla="*/ 10 h 21"/>
                <a:gd name="T6" fmla="*/ 20 w 29"/>
                <a:gd name="T7" fmla="*/ 1 h 21"/>
                <a:gd name="T8" fmla="*/ 27 w 29"/>
                <a:gd name="T9" fmla="*/ 3 h 21"/>
                <a:gd name="T10" fmla="*/ 25 w 29"/>
                <a:gd name="T11" fmla="*/ 11 h 21"/>
                <a:gd name="T12" fmla="*/ 10 w 29"/>
                <a:gd name="T13" fmla="*/ 20 h 21"/>
                <a:gd name="T14" fmla="*/ 7 w 29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1">
                  <a:moveTo>
                    <a:pt x="7" y="21"/>
                  </a:moveTo>
                  <a:cubicBezTo>
                    <a:pt x="5" y="21"/>
                    <a:pt x="3" y="20"/>
                    <a:pt x="2" y="18"/>
                  </a:cubicBezTo>
                  <a:cubicBezTo>
                    <a:pt x="0" y="15"/>
                    <a:pt x="1" y="12"/>
                    <a:pt x="4" y="1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2" y="0"/>
                    <a:pt x="26" y="1"/>
                    <a:pt x="27" y="3"/>
                  </a:cubicBezTo>
                  <a:cubicBezTo>
                    <a:pt x="29" y="6"/>
                    <a:pt x="28" y="9"/>
                    <a:pt x="25" y="1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8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4" name="Freeform 844"/>
            <p:cNvSpPr/>
            <p:nvPr/>
          </p:nvSpPr>
          <p:spPr bwMode="auto">
            <a:xfrm>
              <a:off x="5228036" y="5450595"/>
              <a:ext cx="54214" cy="71563"/>
            </a:xfrm>
            <a:custGeom>
              <a:avLst/>
              <a:gdLst>
                <a:gd name="T0" fmla="*/ 6 w 21"/>
                <a:gd name="T1" fmla="*/ 28 h 28"/>
                <a:gd name="T2" fmla="*/ 3 w 21"/>
                <a:gd name="T3" fmla="*/ 27 h 28"/>
                <a:gd name="T4" fmla="*/ 1 w 21"/>
                <a:gd name="T5" fmla="*/ 19 h 28"/>
                <a:gd name="T6" fmla="*/ 10 w 21"/>
                <a:gd name="T7" fmla="*/ 4 h 28"/>
                <a:gd name="T8" fmla="*/ 18 w 21"/>
                <a:gd name="T9" fmla="*/ 2 h 28"/>
                <a:gd name="T10" fmla="*/ 20 w 21"/>
                <a:gd name="T11" fmla="*/ 9 h 28"/>
                <a:gd name="T12" fmla="*/ 11 w 21"/>
                <a:gd name="T13" fmla="*/ 25 h 28"/>
                <a:gd name="T14" fmla="*/ 6 w 21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8">
                  <a:moveTo>
                    <a:pt x="6" y="28"/>
                  </a:moveTo>
                  <a:cubicBezTo>
                    <a:pt x="5" y="28"/>
                    <a:pt x="4" y="27"/>
                    <a:pt x="3" y="27"/>
                  </a:cubicBezTo>
                  <a:cubicBezTo>
                    <a:pt x="1" y="25"/>
                    <a:pt x="0" y="22"/>
                    <a:pt x="1" y="19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1"/>
                    <a:pt x="15" y="0"/>
                    <a:pt x="18" y="2"/>
                  </a:cubicBezTo>
                  <a:cubicBezTo>
                    <a:pt x="20" y="3"/>
                    <a:pt x="21" y="7"/>
                    <a:pt x="20" y="9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7"/>
                    <a:pt x="8" y="28"/>
                    <a:pt x="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5" name="Freeform 845"/>
            <p:cNvSpPr>
              <a:spLocks noEditPoints="1"/>
            </p:cNvSpPr>
            <p:nvPr/>
          </p:nvSpPr>
          <p:spPr bwMode="auto">
            <a:xfrm>
              <a:off x="5010094" y="5535169"/>
              <a:ext cx="264565" cy="320948"/>
            </a:xfrm>
            <a:custGeom>
              <a:avLst/>
              <a:gdLst>
                <a:gd name="T0" fmla="*/ 52 w 103"/>
                <a:gd name="T1" fmla="*/ 0 h 125"/>
                <a:gd name="T2" fmla="*/ 0 w 103"/>
                <a:gd name="T3" fmla="*/ 57 h 125"/>
                <a:gd name="T4" fmla="*/ 24 w 103"/>
                <a:gd name="T5" fmla="*/ 125 h 125"/>
                <a:gd name="T6" fmla="*/ 55 w 103"/>
                <a:gd name="T7" fmla="*/ 125 h 125"/>
                <a:gd name="T8" fmla="*/ 82 w 103"/>
                <a:gd name="T9" fmla="*/ 103 h 125"/>
                <a:gd name="T10" fmla="*/ 103 w 103"/>
                <a:gd name="T11" fmla="*/ 52 h 125"/>
                <a:gd name="T12" fmla="*/ 45 w 103"/>
                <a:gd name="T13" fmla="*/ 92 h 125"/>
                <a:gd name="T14" fmla="*/ 35 w 103"/>
                <a:gd name="T15" fmla="*/ 71 h 125"/>
                <a:gd name="T16" fmla="*/ 42 w 103"/>
                <a:gd name="T17" fmla="*/ 68 h 125"/>
                <a:gd name="T18" fmla="*/ 56 w 103"/>
                <a:gd name="T19" fmla="*/ 67 h 125"/>
                <a:gd name="T20" fmla="*/ 62 w 103"/>
                <a:gd name="T21" fmla="*/ 72 h 125"/>
                <a:gd name="T22" fmla="*/ 65 w 103"/>
                <a:gd name="T23" fmla="*/ 71 h 125"/>
                <a:gd name="T24" fmla="*/ 55 w 103"/>
                <a:gd name="T25" fmla="*/ 92 h 125"/>
                <a:gd name="T26" fmla="*/ 45 w 103"/>
                <a:gd name="T27" fmla="*/ 117 h 125"/>
                <a:gd name="T28" fmla="*/ 43 w 103"/>
                <a:gd name="T29" fmla="*/ 56 h 125"/>
                <a:gd name="T30" fmla="*/ 44 w 103"/>
                <a:gd name="T31" fmla="*/ 57 h 125"/>
                <a:gd name="T32" fmla="*/ 42 w 103"/>
                <a:gd name="T33" fmla="*/ 56 h 125"/>
                <a:gd name="T34" fmla="*/ 58 w 103"/>
                <a:gd name="T35" fmla="*/ 54 h 125"/>
                <a:gd name="T36" fmla="*/ 59 w 103"/>
                <a:gd name="T37" fmla="*/ 55 h 125"/>
                <a:gd name="T38" fmla="*/ 57 w 103"/>
                <a:gd name="T39" fmla="*/ 55 h 125"/>
                <a:gd name="T40" fmla="*/ 93 w 103"/>
                <a:gd name="T41" fmla="*/ 60 h 125"/>
                <a:gd name="T42" fmla="*/ 75 w 103"/>
                <a:gd name="T43" fmla="*/ 97 h 125"/>
                <a:gd name="T44" fmla="*/ 61 w 103"/>
                <a:gd name="T45" fmla="*/ 117 h 125"/>
                <a:gd name="T46" fmla="*/ 73 w 103"/>
                <a:gd name="T47" fmla="*/ 70 h 125"/>
                <a:gd name="T48" fmla="*/ 67 w 103"/>
                <a:gd name="T49" fmla="*/ 67 h 125"/>
                <a:gd name="T50" fmla="*/ 59 w 103"/>
                <a:gd name="T51" fmla="*/ 67 h 125"/>
                <a:gd name="T52" fmla="*/ 58 w 103"/>
                <a:gd name="T53" fmla="*/ 65 h 125"/>
                <a:gd name="T54" fmla="*/ 58 w 103"/>
                <a:gd name="T55" fmla="*/ 51 h 125"/>
                <a:gd name="T56" fmla="*/ 55 w 103"/>
                <a:gd name="T57" fmla="*/ 64 h 125"/>
                <a:gd name="T58" fmla="*/ 44 w 103"/>
                <a:gd name="T59" fmla="*/ 65 h 125"/>
                <a:gd name="T60" fmla="*/ 44 w 103"/>
                <a:gd name="T61" fmla="*/ 53 h 125"/>
                <a:gd name="T62" fmla="*/ 39 w 103"/>
                <a:gd name="T63" fmla="*/ 63 h 125"/>
                <a:gd name="T64" fmla="*/ 36 w 103"/>
                <a:gd name="T65" fmla="*/ 67 h 125"/>
                <a:gd name="T66" fmla="*/ 33 w 103"/>
                <a:gd name="T67" fmla="*/ 67 h 125"/>
                <a:gd name="T68" fmla="*/ 29 w 103"/>
                <a:gd name="T69" fmla="*/ 65 h 125"/>
                <a:gd name="T70" fmla="*/ 29 w 103"/>
                <a:gd name="T71" fmla="*/ 66 h 125"/>
                <a:gd name="T72" fmla="*/ 29 w 103"/>
                <a:gd name="T73" fmla="*/ 66 h 125"/>
                <a:gd name="T74" fmla="*/ 39 w 103"/>
                <a:gd name="T75" fmla="*/ 93 h 125"/>
                <a:gd name="T76" fmla="*/ 33 w 103"/>
                <a:gd name="T77" fmla="*/ 117 h 125"/>
                <a:gd name="T78" fmla="*/ 9 w 103"/>
                <a:gd name="T79" fmla="*/ 60 h 125"/>
                <a:gd name="T80" fmla="*/ 9 w 103"/>
                <a:gd name="T81" fmla="*/ 54 h 125"/>
                <a:gd name="T82" fmla="*/ 52 w 103"/>
                <a:gd name="T83" fmla="*/ 9 h 125"/>
                <a:gd name="T84" fmla="*/ 94 w 103"/>
                <a:gd name="T85" fmla="*/ 5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" h="125">
                  <a:moveTo>
                    <a:pt x="103" y="52"/>
                  </a:moveTo>
                  <a:cubicBezTo>
                    <a:pt x="103" y="23"/>
                    <a:pt x="80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54"/>
                    <a:pt x="0" y="55"/>
                    <a:pt x="0" y="57"/>
                  </a:cubicBezTo>
                  <a:cubicBezTo>
                    <a:pt x="0" y="58"/>
                    <a:pt x="1" y="78"/>
                    <a:pt x="21" y="103"/>
                  </a:cubicBezTo>
                  <a:cubicBezTo>
                    <a:pt x="26" y="110"/>
                    <a:pt x="24" y="125"/>
                    <a:pt x="24" y="125"/>
                  </a:cubicBezTo>
                  <a:cubicBezTo>
                    <a:pt x="32" y="125"/>
                    <a:pt x="40" y="125"/>
                    <a:pt x="48" y="125"/>
                  </a:cubicBezTo>
                  <a:cubicBezTo>
                    <a:pt x="50" y="125"/>
                    <a:pt x="53" y="125"/>
                    <a:pt x="55" y="125"/>
                  </a:cubicBezTo>
                  <a:cubicBezTo>
                    <a:pt x="63" y="125"/>
                    <a:pt x="71" y="125"/>
                    <a:pt x="79" y="125"/>
                  </a:cubicBezTo>
                  <a:cubicBezTo>
                    <a:pt x="79" y="125"/>
                    <a:pt x="77" y="110"/>
                    <a:pt x="82" y="103"/>
                  </a:cubicBezTo>
                  <a:cubicBezTo>
                    <a:pt x="102" y="78"/>
                    <a:pt x="103" y="58"/>
                    <a:pt x="103" y="57"/>
                  </a:cubicBezTo>
                  <a:cubicBezTo>
                    <a:pt x="103" y="55"/>
                    <a:pt x="103" y="54"/>
                    <a:pt x="103" y="52"/>
                  </a:cubicBezTo>
                  <a:close/>
                  <a:moveTo>
                    <a:pt x="45" y="117"/>
                  </a:moveTo>
                  <a:cubicBezTo>
                    <a:pt x="45" y="92"/>
                    <a:pt x="45" y="92"/>
                    <a:pt x="45" y="92"/>
                  </a:cubicBezTo>
                  <a:cubicBezTo>
                    <a:pt x="45" y="91"/>
                    <a:pt x="45" y="91"/>
                    <a:pt x="45" y="90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6" y="71"/>
                    <a:pt x="36" y="71"/>
                    <a:pt x="37" y="70"/>
                  </a:cubicBezTo>
                  <a:cubicBezTo>
                    <a:pt x="39" y="70"/>
                    <a:pt x="40" y="69"/>
                    <a:pt x="42" y="68"/>
                  </a:cubicBezTo>
                  <a:cubicBezTo>
                    <a:pt x="43" y="70"/>
                    <a:pt x="45" y="71"/>
                    <a:pt x="47" y="71"/>
                  </a:cubicBezTo>
                  <a:cubicBezTo>
                    <a:pt x="50" y="72"/>
                    <a:pt x="53" y="70"/>
                    <a:pt x="56" y="67"/>
                  </a:cubicBezTo>
                  <a:cubicBezTo>
                    <a:pt x="56" y="68"/>
                    <a:pt x="57" y="68"/>
                    <a:pt x="57" y="68"/>
                  </a:cubicBezTo>
                  <a:cubicBezTo>
                    <a:pt x="58" y="71"/>
                    <a:pt x="60" y="72"/>
                    <a:pt x="62" y="72"/>
                  </a:cubicBezTo>
                  <a:cubicBezTo>
                    <a:pt x="62" y="72"/>
                    <a:pt x="63" y="72"/>
                    <a:pt x="63" y="72"/>
                  </a:cubicBezTo>
                  <a:cubicBezTo>
                    <a:pt x="63" y="72"/>
                    <a:pt x="64" y="71"/>
                    <a:pt x="65" y="71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55" y="91"/>
                    <a:pt x="55" y="91"/>
                    <a:pt x="55" y="92"/>
                  </a:cubicBezTo>
                  <a:cubicBezTo>
                    <a:pt x="55" y="117"/>
                    <a:pt x="55" y="117"/>
                    <a:pt x="55" y="117"/>
                  </a:cubicBezTo>
                  <a:lnTo>
                    <a:pt x="45" y="117"/>
                  </a:lnTo>
                  <a:close/>
                  <a:moveTo>
                    <a:pt x="42" y="56"/>
                  </a:moveTo>
                  <a:cubicBezTo>
                    <a:pt x="42" y="56"/>
                    <a:pt x="43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4" y="56"/>
                    <a:pt x="44" y="57"/>
                    <a:pt x="44" y="57"/>
                  </a:cubicBezTo>
                  <a:cubicBezTo>
                    <a:pt x="44" y="59"/>
                    <a:pt x="44" y="60"/>
                    <a:pt x="42" y="62"/>
                  </a:cubicBezTo>
                  <a:cubicBezTo>
                    <a:pt x="41" y="59"/>
                    <a:pt x="42" y="57"/>
                    <a:pt x="42" y="56"/>
                  </a:cubicBezTo>
                  <a:close/>
                  <a:moveTo>
                    <a:pt x="57" y="55"/>
                  </a:move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9" y="54"/>
                    <a:pt x="59" y="55"/>
                    <a:pt x="59" y="55"/>
                  </a:cubicBezTo>
                  <a:cubicBezTo>
                    <a:pt x="59" y="55"/>
                    <a:pt x="59" y="58"/>
                    <a:pt x="57" y="61"/>
                  </a:cubicBezTo>
                  <a:cubicBezTo>
                    <a:pt x="57" y="59"/>
                    <a:pt x="57" y="56"/>
                    <a:pt x="57" y="55"/>
                  </a:cubicBezTo>
                  <a:close/>
                  <a:moveTo>
                    <a:pt x="94" y="54"/>
                  </a:moveTo>
                  <a:cubicBezTo>
                    <a:pt x="93" y="60"/>
                    <a:pt x="93" y="60"/>
                    <a:pt x="93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3" y="66"/>
                    <a:pt x="89" y="80"/>
                    <a:pt x="75" y="97"/>
                  </a:cubicBezTo>
                  <a:cubicBezTo>
                    <a:pt x="71" y="103"/>
                    <a:pt x="70" y="110"/>
                    <a:pt x="70" y="117"/>
                  </a:cubicBezTo>
                  <a:cubicBezTo>
                    <a:pt x="61" y="117"/>
                    <a:pt x="61" y="117"/>
                    <a:pt x="61" y="117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73" y="68"/>
                    <a:pt x="73" y="66"/>
                    <a:pt x="71" y="65"/>
                  </a:cubicBezTo>
                  <a:cubicBezTo>
                    <a:pt x="70" y="65"/>
                    <a:pt x="68" y="65"/>
                    <a:pt x="67" y="67"/>
                  </a:cubicBezTo>
                  <a:cubicBezTo>
                    <a:pt x="66" y="67"/>
                    <a:pt x="64" y="68"/>
                    <a:pt x="62" y="68"/>
                  </a:cubicBezTo>
                  <a:cubicBezTo>
                    <a:pt x="61" y="69"/>
                    <a:pt x="60" y="68"/>
                    <a:pt x="59" y="67"/>
                  </a:cubicBezTo>
                  <a:cubicBezTo>
                    <a:pt x="59" y="66"/>
                    <a:pt x="59" y="65"/>
                    <a:pt x="58" y="6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61" y="61"/>
                    <a:pt x="63" y="56"/>
                    <a:pt x="61" y="53"/>
                  </a:cubicBezTo>
                  <a:cubicBezTo>
                    <a:pt x="61" y="52"/>
                    <a:pt x="60" y="51"/>
                    <a:pt x="58" y="51"/>
                  </a:cubicBezTo>
                  <a:cubicBezTo>
                    <a:pt x="56" y="51"/>
                    <a:pt x="55" y="52"/>
                    <a:pt x="54" y="54"/>
                  </a:cubicBezTo>
                  <a:cubicBezTo>
                    <a:pt x="53" y="56"/>
                    <a:pt x="53" y="61"/>
                    <a:pt x="55" y="64"/>
                  </a:cubicBezTo>
                  <a:cubicBezTo>
                    <a:pt x="53" y="66"/>
                    <a:pt x="50" y="68"/>
                    <a:pt x="48" y="68"/>
                  </a:cubicBezTo>
                  <a:cubicBezTo>
                    <a:pt x="46" y="68"/>
                    <a:pt x="45" y="67"/>
                    <a:pt x="44" y="65"/>
                  </a:cubicBezTo>
                  <a:cubicBezTo>
                    <a:pt x="46" y="63"/>
                    <a:pt x="47" y="60"/>
                    <a:pt x="47" y="57"/>
                  </a:cubicBezTo>
                  <a:cubicBezTo>
                    <a:pt x="47" y="55"/>
                    <a:pt x="46" y="53"/>
                    <a:pt x="44" y="53"/>
                  </a:cubicBezTo>
                  <a:cubicBezTo>
                    <a:pt x="42" y="52"/>
                    <a:pt x="41" y="53"/>
                    <a:pt x="40" y="54"/>
                  </a:cubicBezTo>
                  <a:cubicBezTo>
                    <a:pt x="38" y="56"/>
                    <a:pt x="38" y="60"/>
                    <a:pt x="39" y="63"/>
                  </a:cubicBezTo>
                  <a:cubicBezTo>
                    <a:pt x="40" y="64"/>
                    <a:pt x="40" y="64"/>
                    <a:pt x="40" y="65"/>
                  </a:cubicBezTo>
                  <a:cubicBezTo>
                    <a:pt x="39" y="66"/>
                    <a:pt x="38" y="67"/>
                    <a:pt x="36" y="67"/>
                  </a:cubicBezTo>
                  <a:cubicBezTo>
                    <a:pt x="35" y="68"/>
                    <a:pt x="34" y="68"/>
                    <a:pt x="34" y="68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3" y="66"/>
                    <a:pt x="31" y="65"/>
                    <a:pt x="30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7" y="67"/>
                    <a:pt x="27" y="68"/>
                    <a:pt x="28" y="70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0"/>
                    <a:pt x="32" y="103"/>
                    <a:pt x="28" y="97"/>
                  </a:cubicBezTo>
                  <a:cubicBezTo>
                    <a:pt x="14" y="80"/>
                    <a:pt x="10" y="66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3"/>
                    <a:pt x="9" y="53"/>
                    <a:pt x="9" y="52"/>
                  </a:cubicBezTo>
                  <a:cubicBezTo>
                    <a:pt x="9" y="28"/>
                    <a:pt x="28" y="9"/>
                    <a:pt x="52" y="9"/>
                  </a:cubicBezTo>
                  <a:cubicBezTo>
                    <a:pt x="75" y="9"/>
                    <a:pt x="94" y="28"/>
                    <a:pt x="94" y="52"/>
                  </a:cubicBezTo>
                  <a:cubicBezTo>
                    <a:pt x="94" y="53"/>
                    <a:pt x="94" y="53"/>
                    <a:pt x="9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6" name="Freeform 846"/>
            <p:cNvSpPr/>
            <p:nvPr/>
          </p:nvSpPr>
          <p:spPr bwMode="auto">
            <a:xfrm>
              <a:off x="5071899" y="5869129"/>
              <a:ext cx="140957" cy="79153"/>
            </a:xfrm>
            <a:custGeom>
              <a:avLst/>
              <a:gdLst>
                <a:gd name="T0" fmla="*/ 0 w 55"/>
                <a:gd name="T1" fmla="*/ 4 h 31"/>
                <a:gd name="T2" fmla="*/ 3 w 55"/>
                <a:gd name="T3" fmla="*/ 4 h 31"/>
                <a:gd name="T4" fmla="*/ 3 w 55"/>
                <a:gd name="T5" fmla="*/ 8 h 31"/>
                <a:gd name="T6" fmla="*/ 0 w 55"/>
                <a:gd name="T7" fmla="*/ 8 h 31"/>
                <a:gd name="T8" fmla="*/ 0 w 55"/>
                <a:gd name="T9" fmla="*/ 12 h 31"/>
                <a:gd name="T10" fmla="*/ 3 w 55"/>
                <a:gd name="T11" fmla="*/ 12 h 31"/>
                <a:gd name="T12" fmla="*/ 3 w 55"/>
                <a:gd name="T13" fmla="*/ 16 h 31"/>
                <a:gd name="T14" fmla="*/ 0 w 55"/>
                <a:gd name="T15" fmla="*/ 16 h 31"/>
                <a:gd name="T16" fmla="*/ 12 w 55"/>
                <a:gd name="T17" fmla="*/ 26 h 31"/>
                <a:gd name="T18" fmla="*/ 19 w 55"/>
                <a:gd name="T19" fmla="*/ 31 h 31"/>
                <a:gd name="T20" fmla="*/ 36 w 55"/>
                <a:gd name="T21" fmla="*/ 31 h 31"/>
                <a:gd name="T22" fmla="*/ 43 w 55"/>
                <a:gd name="T23" fmla="*/ 26 h 31"/>
                <a:gd name="T24" fmla="*/ 55 w 55"/>
                <a:gd name="T25" fmla="*/ 16 h 31"/>
                <a:gd name="T26" fmla="*/ 53 w 55"/>
                <a:gd name="T27" fmla="*/ 16 h 31"/>
                <a:gd name="T28" fmla="*/ 53 w 55"/>
                <a:gd name="T29" fmla="*/ 12 h 31"/>
                <a:gd name="T30" fmla="*/ 55 w 55"/>
                <a:gd name="T31" fmla="*/ 12 h 31"/>
                <a:gd name="T32" fmla="*/ 55 w 55"/>
                <a:gd name="T33" fmla="*/ 8 h 31"/>
                <a:gd name="T34" fmla="*/ 53 w 55"/>
                <a:gd name="T35" fmla="*/ 8 h 31"/>
                <a:gd name="T36" fmla="*/ 53 w 55"/>
                <a:gd name="T37" fmla="*/ 4 h 31"/>
                <a:gd name="T38" fmla="*/ 55 w 55"/>
                <a:gd name="T39" fmla="*/ 4 h 31"/>
                <a:gd name="T40" fmla="*/ 55 w 55"/>
                <a:gd name="T41" fmla="*/ 0 h 31"/>
                <a:gd name="T42" fmla="*/ 0 w 55"/>
                <a:gd name="T43" fmla="*/ 0 h 31"/>
                <a:gd name="T44" fmla="*/ 0 w 55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31">
                  <a:moveTo>
                    <a:pt x="0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1"/>
                    <a:pt x="6" y="26"/>
                    <a:pt x="12" y="26"/>
                  </a:cubicBezTo>
                  <a:cubicBezTo>
                    <a:pt x="13" y="29"/>
                    <a:pt x="16" y="31"/>
                    <a:pt x="19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9" y="31"/>
                    <a:pt x="42" y="29"/>
                    <a:pt x="43" y="26"/>
                  </a:cubicBezTo>
                  <a:cubicBezTo>
                    <a:pt x="49" y="26"/>
                    <a:pt x="54" y="21"/>
                    <a:pt x="55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6777513" y="3137368"/>
            <a:ext cx="306468" cy="292354"/>
            <a:chOff x="8145843" y="5425657"/>
            <a:chExt cx="494435" cy="471664"/>
          </a:xfrm>
          <a:solidFill>
            <a:srgbClr val="0070C0"/>
          </a:solidFill>
        </p:grpSpPr>
        <p:sp>
          <p:nvSpPr>
            <p:cNvPr id="108" name="Freeform 850"/>
            <p:cNvSpPr/>
            <p:nvPr/>
          </p:nvSpPr>
          <p:spPr bwMode="auto">
            <a:xfrm>
              <a:off x="8294391" y="5425657"/>
              <a:ext cx="89996" cy="101923"/>
            </a:xfrm>
            <a:custGeom>
              <a:avLst/>
              <a:gdLst>
                <a:gd name="T0" fmla="*/ 9 w 35"/>
                <a:gd name="T1" fmla="*/ 35 h 40"/>
                <a:gd name="T2" fmla="*/ 5 w 35"/>
                <a:gd name="T3" fmla="*/ 13 h 40"/>
                <a:gd name="T4" fmla="*/ 27 w 35"/>
                <a:gd name="T5" fmla="*/ 4 h 40"/>
                <a:gd name="T6" fmla="*/ 30 w 35"/>
                <a:gd name="T7" fmla="*/ 27 h 40"/>
                <a:gd name="T8" fmla="*/ 9 w 35"/>
                <a:gd name="T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0">
                  <a:moveTo>
                    <a:pt x="9" y="35"/>
                  </a:moveTo>
                  <a:cubicBezTo>
                    <a:pt x="2" y="31"/>
                    <a:pt x="0" y="21"/>
                    <a:pt x="5" y="13"/>
                  </a:cubicBezTo>
                  <a:cubicBezTo>
                    <a:pt x="10" y="4"/>
                    <a:pt x="20" y="0"/>
                    <a:pt x="27" y="4"/>
                  </a:cubicBezTo>
                  <a:cubicBezTo>
                    <a:pt x="34" y="8"/>
                    <a:pt x="35" y="19"/>
                    <a:pt x="30" y="27"/>
                  </a:cubicBezTo>
                  <a:cubicBezTo>
                    <a:pt x="25" y="36"/>
                    <a:pt x="16" y="40"/>
                    <a:pt x="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9" name="Freeform 851"/>
            <p:cNvSpPr/>
            <p:nvPr/>
          </p:nvSpPr>
          <p:spPr bwMode="auto">
            <a:xfrm>
              <a:off x="8145843" y="5499388"/>
              <a:ext cx="489012" cy="397933"/>
            </a:xfrm>
            <a:custGeom>
              <a:avLst/>
              <a:gdLst>
                <a:gd name="T0" fmla="*/ 3 w 191"/>
                <a:gd name="T1" fmla="*/ 12 h 155"/>
                <a:gd name="T2" fmla="*/ 4 w 191"/>
                <a:gd name="T3" fmla="*/ 12 h 155"/>
                <a:gd name="T4" fmla="*/ 10 w 191"/>
                <a:gd name="T5" fmla="*/ 10 h 155"/>
                <a:gd name="T6" fmla="*/ 35 w 191"/>
                <a:gd name="T7" fmla="*/ 1 h 155"/>
                <a:gd name="T8" fmla="*/ 58 w 191"/>
                <a:gd name="T9" fmla="*/ 6 h 155"/>
                <a:gd name="T10" fmla="*/ 52 w 191"/>
                <a:gd name="T11" fmla="*/ 9 h 155"/>
                <a:gd name="T12" fmla="*/ 50 w 191"/>
                <a:gd name="T13" fmla="*/ 19 h 155"/>
                <a:gd name="T14" fmla="*/ 60 w 191"/>
                <a:gd name="T15" fmla="*/ 14 h 155"/>
                <a:gd name="T16" fmla="*/ 64 w 191"/>
                <a:gd name="T17" fmla="*/ 7 h 155"/>
                <a:gd name="T18" fmla="*/ 65 w 191"/>
                <a:gd name="T19" fmla="*/ 15 h 155"/>
                <a:gd name="T20" fmla="*/ 53 w 191"/>
                <a:gd name="T21" fmla="*/ 41 h 155"/>
                <a:gd name="T22" fmla="*/ 65 w 191"/>
                <a:gd name="T23" fmla="*/ 20 h 155"/>
                <a:gd name="T24" fmla="*/ 70 w 191"/>
                <a:gd name="T25" fmla="*/ 19 h 155"/>
                <a:gd name="T26" fmla="*/ 75 w 191"/>
                <a:gd name="T27" fmla="*/ 50 h 155"/>
                <a:gd name="T28" fmla="*/ 95 w 191"/>
                <a:gd name="T29" fmla="*/ 63 h 155"/>
                <a:gd name="T30" fmla="*/ 130 w 191"/>
                <a:gd name="T31" fmla="*/ 35 h 155"/>
                <a:gd name="T32" fmla="*/ 191 w 191"/>
                <a:gd name="T33" fmla="*/ 79 h 155"/>
                <a:gd name="T34" fmla="*/ 183 w 191"/>
                <a:gd name="T35" fmla="*/ 81 h 155"/>
                <a:gd name="T36" fmla="*/ 92 w 191"/>
                <a:gd name="T37" fmla="*/ 81 h 155"/>
                <a:gd name="T38" fmla="*/ 77 w 191"/>
                <a:gd name="T39" fmla="*/ 79 h 155"/>
                <a:gd name="T40" fmla="*/ 71 w 191"/>
                <a:gd name="T41" fmla="*/ 71 h 155"/>
                <a:gd name="T42" fmla="*/ 61 w 191"/>
                <a:gd name="T43" fmla="*/ 63 h 155"/>
                <a:gd name="T44" fmla="*/ 61 w 191"/>
                <a:gd name="T45" fmla="*/ 63 h 155"/>
                <a:gd name="T46" fmla="*/ 61 w 191"/>
                <a:gd name="T47" fmla="*/ 63 h 155"/>
                <a:gd name="T48" fmla="*/ 57 w 191"/>
                <a:gd name="T49" fmla="*/ 57 h 155"/>
                <a:gd name="T50" fmla="*/ 57 w 191"/>
                <a:gd name="T51" fmla="*/ 55 h 155"/>
                <a:gd name="T52" fmla="*/ 56 w 191"/>
                <a:gd name="T53" fmla="*/ 50 h 155"/>
                <a:gd name="T54" fmla="*/ 60 w 191"/>
                <a:gd name="T55" fmla="*/ 94 h 155"/>
                <a:gd name="T56" fmla="*/ 46 w 191"/>
                <a:gd name="T57" fmla="*/ 155 h 155"/>
                <a:gd name="T58" fmla="*/ 41 w 191"/>
                <a:gd name="T59" fmla="*/ 105 h 155"/>
                <a:gd name="T60" fmla="*/ 40 w 191"/>
                <a:gd name="T61" fmla="*/ 104 h 155"/>
                <a:gd name="T62" fmla="*/ 32 w 191"/>
                <a:gd name="T63" fmla="*/ 87 h 155"/>
                <a:gd name="T64" fmla="*/ 5 w 191"/>
                <a:gd name="T65" fmla="*/ 152 h 155"/>
                <a:gd name="T66" fmla="*/ 2 w 191"/>
                <a:gd name="T67" fmla="*/ 66 h 155"/>
                <a:gd name="T68" fmla="*/ 15 w 191"/>
                <a:gd name="T69" fmla="*/ 40 h 155"/>
                <a:gd name="T70" fmla="*/ 1 w 191"/>
                <a:gd name="T71" fmla="*/ 29 h 155"/>
                <a:gd name="T72" fmla="*/ 0 w 191"/>
                <a:gd name="T73" fmla="*/ 28 h 155"/>
                <a:gd name="T74" fmla="*/ 3 w 191"/>
                <a:gd name="T75" fmla="*/ 1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155">
                  <a:moveTo>
                    <a:pt x="3" y="1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0"/>
                    <a:pt x="44" y="0"/>
                    <a:pt x="46" y="1"/>
                  </a:cubicBezTo>
                  <a:cubicBezTo>
                    <a:pt x="51" y="2"/>
                    <a:pt x="54" y="4"/>
                    <a:pt x="58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2" y="33"/>
                    <a:pt x="136" y="33"/>
                    <a:pt x="138" y="35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0" y="80"/>
                    <a:pt x="189" y="81"/>
                    <a:pt x="187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79" y="81"/>
                    <a:pt x="78" y="80"/>
                    <a:pt x="77" y="79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53" y="50"/>
                    <a:pt x="59" y="59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4" y="56"/>
                    <a:pt x="51" y="63"/>
                    <a:pt x="49" y="71"/>
                  </a:cubicBezTo>
                  <a:cubicBezTo>
                    <a:pt x="51" y="76"/>
                    <a:pt x="55" y="85"/>
                    <a:pt x="60" y="94"/>
                  </a:cubicBezTo>
                  <a:cubicBezTo>
                    <a:pt x="65" y="120"/>
                    <a:pt x="64" y="137"/>
                    <a:pt x="65" y="154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1" y="106"/>
                    <a:pt x="28" y="136"/>
                    <a:pt x="25" y="154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8" y="124"/>
                    <a:pt x="10" y="98"/>
                    <a:pt x="11" y="70"/>
                  </a:cubicBezTo>
                  <a:cubicBezTo>
                    <a:pt x="8" y="69"/>
                    <a:pt x="5" y="67"/>
                    <a:pt x="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6" y="57"/>
                    <a:pt x="11" y="49"/>
                    <a:pt x="15" y="4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3" y="8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10" name="Freeform 852"/>
            <p:cNvSpPr>
              <a:spLocks noEditPoints="1"/>
            </p:cNvSpPr>
            <p:nvPr/>
          </p:nvSpPr>
          <p:spPr bwMode="auto">
            <a:xfrm>
              <a:off x="8337762" y="5711908"/>
              <a:ext cx="302516" cy="176739"/>
            </a:xfrm>
            <a:custGeom>
              <a:avLst/>
              <a:gdLst>
                <a:gd name="T0" fmla="*/ 63 w 118"/>
                <a:gd name="T1" fmla="*/ 46 h 69"/>
                <a:gd name="T2" fmla="*/ 118 w 118"/>
                <a:gd name="T3" fmla="*/ 0 h 69"/>
                <a:gd name="T4" fmla="*/ 118 w 118"/>
                <a:gd name="T5" fmla="*/ 63 h 69"/>
                <a:gd name="T6" fmla="*/ 112 w 118"/>
                <a:gd name="T7" fmla="*/ 69 h 69"/>
                <a:gd name="T8" fmla="*/ 5 w 118"/>
                <a:gd name="T9" fmla="*/ 69 h 69"/>
                <a:gd name="T10" fmla="*/ 0 w 118"/>
                <a:gd name="T11" fmla="*/ 63 h 69"/>
                <a:gd name="T12" fmla="*/ 0 w 118"/>
                <a:gd name="T13" fmla="*/ 0 h 69"/>
                <a:gd name="T14" fmla="*/ 55 w 118"/>
                <a:gd name="T15" fmla="*/ 46 h 69"/>
                <a:gd name="T16" fmla="*/ 63 w 118"/>
                <a:gd name="T17" fmla="*/ 46 h 69"/>
                <a:gd name="T18" fmla="*/ 84 w 118"/>
                <a:gd name="T19" fmla="*/ 39 h 69"/>
                <a:gd name="T20" fmla="*/ 110 w 118"/>
                <a:gd name="T21" fmla="*/ 64 h 69"/>
                <a:gd name="T22" fmla="*/ 111 w 118"/>
                <a:gd name="T23" fmla="*/ 64 h 69"/>
                <a:gd name="T24" fmla="*/ 113 w 118"/>
                <a:gd name="T25" fmla="*/ 64 h 69"/>
                <a:gd name="T26" fmla="*/ 113 w 118"/>
                <a:gd name="T27" fmla="*/ 61 h 69"/>
                <a:gd name="T28" fmla="*/ 87 w 118"/>
                <a:gd name="T29" fmla="*/ 36 h 69"/>
                <a:gd name="T30" fmla="*/ 84 w 118"/>
                <a:gd name="T31" fmla="*/ 37 h 69"/>
                <a:gd name="T32" fmla="*/ 84 w 118"/>
                <a:gd name="T33" fmla="*/ 39 h 69"/>
                <a:gd name="T34" fmla="*/ 34 w 118"/>
                <a:gd name="T35" fmla="*/ 37 h 69"/>
                <a:gd name="T36" fmla="*/ 31 w 118"/>
                <a:gd name="T37" fmla="*/ 36 h 69"/>
                <a:gd name="T38" fmla="*/ 5 w 118"/>
                <a:gd name="T39" fmla="*/ 61 h 69"/>
                <a:gd name="T40" fmla="*/ 5 w 118"/>
                <a:gd name="T41" fmla="*/ 64 h 69"/>
                <a:gd name="T42" fmla="*/ 6 w 118"/>
                <a:gd name="T43" fmla="*/ 64 h 69"/>
                <a:gd name="T44" fmla="*/ 8 w 118"/>
                <a:gd name="T45" fmla="*/ 64 h 69"/>
                <a:gd name="T46" fmla="*/ 34 w 118"/>
                <a:gd name="T47" fmla="*/ 39 h 69"/>
                <a:gd name="T48" fmla="*/ 34 w 118"/>
                <a:gd name="T49" fmla="*/ 3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69">
                  <a:moveTo>
                    <a:pt x="63" y="46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6"/>
                    <a:pt x="116" y="69"/>
                    <a:pt x="112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2" y="69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7" y="47"/>
                    <a:pt x="61" y="47"/>
                    <a:pt x="63" y="46"/>
                  </a:cubicBezTo>
                  <a:close/>
                  <a:moveTo>
                    <a:pt x="84" y="39"/>
                  </a:moveTo>
                  <a:cubicBezTo>
                    <a:pt x="110" y="64"/>
                    <a:pt x="110" y="64"/>
                    <a:pt x="110" y="64"/>
                  </a:cubicBezTo>
                  <a:cubicBezTo>
                    <a:pt x="110" y="64"/>
                    <a:pt x="111" y="64"/>
                    <a:pt x="111" y="64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6"/>
                    <a:pt x="85" y="36"/>
                    <a:pt x="84" y="37"/>
                  </a:cubicBezTo>
                  <a:cubicBezTo>
                    <a:pt x="84" y="37"/>
                    <a:pt x="84" y="38"/>
                    <a:pt x="84" y="39"/>
                  </a:cubicBezTo>
                  <a:close/>
                  <a:moveTo>
                    <a:pt x="34" y="37"/>
                  </a:moveTo>
                  <a:cubicBezTo>
                    <a:pt x="33" y="36"/>
                    <a:pt x="32" y="36"/>
                    <a:pt x="31" y="3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62"/>
                    <a:pt x="4" y="63"/>
                    <a:pt x="5" y="64"/>
                  </a:cubicBezTo>
                  <a:cubicBezTo>
                    <a:pt x="5" y="64"/>
                    <a:pt x="6" y="64"/>
                    <a:pt x="6" y="64"/>
                  </a:cubicBezTo>
                  <a:cubicBezTo>
                    <a:pt x="7" y="64"/>
                    <a:pt x="7" y="64"/>
                    <a:pt x="8" y="6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8"/>
                    <a:pt x="34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11" name="Freeform 853"/>
            <p:cNvSpPr/>
            <p:nvPr/>
          </p:nvSpPr>
          <p:spPr bwMode="auto">
            <a:xfrm>
              <a:off x="8414746" y="5709740"/>
              <a:ext cx="169148" cy="43371"/>
            </a:xfrm>
            <a:custGeom>
              <a:avLst/>
              <a:gdLst>
                <a:gd name="T0" fmla="*/ 4 w 66"/>
                <a:gd name="T1" fmla="*/ 1 h 17"/>
                <a:gd name="T2" fmla="*/ 63 w 66"/>
                <a:gd name="T3" fmla="*/ 11 h 17"/>
                <a:gd name="T4" fmla="*/ 66 w 66"/>
                <a:gd name="T5" fmla="*/ 15 h 17"/>
                <a:gd name="T6" fmla="*/ 62 w 66"/>
                <a:gd name="T7" fmla="*/ 17 h 17"/>
                <a:gd name="T8" fmla="*/ 62 w 66"/>
                <a:gd name="T9" fmla="*/ 17 h 17"/>
                <a:gd name="T10" fmla="*/ 2 w 66"/>
                <a:gd name="T11" fmla="*/ 7 h 17"/>
                <a:gd name="T12" fmla="*/ 0 w 66"/>
                <a:gd name="T13" fmla="*/ 3 h 17"/>
                <a:gd name="T14" fmla="*/ 4 w 66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7">
                  <a:moveTo>
                    <a:pt x="4" y="1"/>
                  </a:moveTo>
                  <a:cubicBezTo>
                    <a:pt x="63" y="11"/>
                    <a:pt x="63" y="11"/>
                    <a:pt x="63" y="11"/>
                  </a:cubicBezTo>
                  <a:cubicBezTo>
                    <a:pt x="65" y="11"/>
                    <a:pt x="66" y="13"/>
                    <a:pt x="66" y="15"/>
                  </a:cubicBezTo>
                  <a:cubicBezTo>
                    <a:pt x="65" y="16"/>
                    <a:pt x="64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2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12" name="Freeform 854"/>
            <p:cNvSpPr/>
            <p:nvPr/>
          </p:nvSpPr>
          <p:spPr bwMode="auto">
            <a:xfrm>
              <a:off x="8407156" y="5743352"/>
              <a:ext cx="135536" cy="35782"/>
            </a:xfrm>
            <a:custGeom>
              <a:avLst/>
              <a:gdLst>
                <a:gd name="T0" fmla="*/ 1 w 53"/>
                <a:gd name="T1" fmla="*/ 3 h 14"/>
                <a:gd name="T2" fmla="*/ 4 w 53"/>
                <a:gd name="T3" fmla="*/ 0 h 14"/>
                <a:gd name="T4" fmla="*/ 50 w 53"/>
                <a:gd name="T5" fmla="*/ 8 h 14"/>
                <a:gd name="T6" fmla="*/ 53 w 53"/>
                <a:gd name="T7" fmla="*/ 12 h 14"/>
                <a:gd name="T8" fmla="*/ 50 w 53"/>
                <a:gd name="T9" fmla="*/ 14 h 14"/>
                <a:gd name="T10" fmla="*/ 49 w 53"/>
                <a:gd name="T11" fmla="*/ 14 h 14"/>
                <a:gd name="T12" fmla="*/ 3 w 53"/>
                <a:gd name="T13" fmla="*/ 7 h 14"/>
                <a:gd name="T14" fmla="*/ 1 w 53"/>
                <a:gd name="T1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4">
                  <a:moveTo>
                    <a:pt x="1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3" y="10"/>
                    <a:pt x="53" y="12"/>
                  </a:cubicBezTo>
                  <a:cubicBezTo>
                    <a:pt x="53" y="13"/>
                    <a:pt x="51" y="14"/>
                    <a:pt x="50" y="14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13" name="Freeform 855"/>
            <p:cNvSpPr/>
            <p:nvPr/>
          </p:nvSpPr>
          <p:spPr bwMode="auto">
            <a:xfrm>
              <a:off x="8450527" y="5784555"/>
              <a:ext cx="61805" cy="22770"/>
            </a:xfrm>
            <a:custGeom>
              <a:avLst/>
              <a:gdLst>
                <a:gd name="T0" fmla="*/ 21 w 24"/>
                <a:gd name="T1" fmla="*/ 3 h 9"/>
                <a:gd name="T2" fmla="*/ 24 w 24"/>
                <a:gd name="T3" fmla="*/ 6 h 9"/>
                <a:gd name="T4" fmla="*/ 21 w 24"/>
                <a:gd name="T5" fmla="*/ 9 h 9"/>
                <a:gd name="T6" fmla="*/ 20 w 24"/>
                <a:gd name="T7" fmla="*/ 9 h 9"/>
                <a:gd name="T8" fmla="*/ 3 w 24"/>
                <a:gd name="T9" fmla="*/ 6 h 9"/>
                <a:gd name="T10" fmla="*/ 0 w 24"/>
                <a:gd name="T11" fmla="*/ 3 h 9"/>
                <a:gd name="T12" fmla="*/ 4 w 24"/>
                <a:gd name="T13" fmla="*/ 0 h 9"/>
                <a:gd name="T14" fmla="*/ 21 w 24"/>
                <a:gd name="T1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21" y="3"/>
                  </a:moveTo>
                  <a:cubicBezTo>
                    <a:pt x="23" y="3"/>
                    <a:pt x="24" y="5"/>
                    <a:pt x="24" y="6"/>
                  </a:cubicBezTo>
                  <a:cubicBezTo>
                    <a:pt x="24" y="8"/>
                    <a:pt x="22" y="9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lnTo>
                    <a:pt x="2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</p:grpSp>
      <p:sp>
        <p:nvSpPr>
          <p:cNvPr id="114" name="文本框 117"/>
          <p:cNvSpPr txBox="1"/>
          <p:nvPr/>
        </p:nvSpPr>
        <p:spPr>
          <a:xfrm>
            <a:off x="1405352" y="1832282"/>
            <a:ext cx="1593215" cy="7607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202</a:t>
            </a:r>
            <a:r>
              <a:rPr lang="en-US" altLang="zh-CN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5</a:t>
            </a: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年度通过“济宁公路”政务微信平台共公开政务信息</a:t>
            </a: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209</a:t>
            </a: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条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15" name="文本框 119"/>
          <p:cNvSpPr txBox="1"/>
          <p:nvPr/>
        </p:nvSpPr>
        <p:spPr>
          <a:xfrm>
            <a:off x="1405352" y="3384857"/>
            <a:ext cx="1593215" cy="5302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安排专人做好及时受理、按时答复工作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16" name="文本框 120"/>
          <p:cNvSpPr txBox="1"/>
          <p:nvPr/>
        </p:nvSpPr>
        <p:spPr>
          <a:xfrm>
            <a:off x="3776442" y="1832282"/>
            <a:ext cx="1593215" cy="7607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明确专人负责日常信息公开发布及网站维护工作，保障了信息公开工作开展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17" name="文本框 121"/>
          <p:cNvSpPr txBox="1"/>
          <p:nvPr/>
        </p:nvSpPr>
        <p:spPr>
          <a:xfrm>
            <a:off x="3776442" y="3318182"/>
            <a:ext cx="1593215" cy="7607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制定了《政府信息公开申请表》《受理回执和办理结果告知单》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18" name="文本框 122"/>
          <p:cNvSpPr txBox="1"/>
          <p:nvPr/>
        </p:nvSpPr>
        <p:spPr>
          <a:xfrm>
            <a:off x="6129752" y="1832282"/>
            <a:ext cx="1593215" cy="7607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便捷信息公开流程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根据《条例》科学编制政务信息公开目录公开指南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文本框 123"/>
          <p:cNvSpPr txBox="1"/>
          <p:nvPr/>
        </p:nvSpPr>
        <p:spPr>
          <a:xfrm>
            <a:off x="6129752" y="3313737"/>
            <a:ext cx="1593215" cy="7607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群众既可从官网查阅和下载政务信息，也可以在网上在线咨询。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ransition spd="slow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7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599"/>
                                </p:stCondLst>
                                <p:childTnLst>
                                  <p:par>
                                    <p:cTn id="67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9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8550"/>
                                </p:stCondLst>
                                <p:childTnLst>
                                  <p:par>
                                    <p:cTn id="77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0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9850"/>
                                </p:stCondLst>
                                <p:childTnLst>
                                  <p:par>
                                    <p:cTn id="87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9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0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11700"/>
                                </p:stCondLst>
                                <p:childTnLst>
                                  <p:par>
                                    <p:cTn id="97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94" grpId="0" animBg="1"/>
          <p:bldP spid="114" grpId="0"/>
          <p:bldP spid="115" grpId="0"/>
          <p:bldP spid="116" grpId="0"/>
          <p:bldP spid="117" grpId="0"/>
          <p:bldP spid="118" grpId="0"/>
          <p:bldP spid="11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7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599"/>
                                </p:stCondLst>
                                <p:childTnLst>
                                  <p:par>
                                    <p:cTn id="67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8550"/>
                                </p:stCondLst>
                                <p:childTnLst>
                                  <p:par>
                                    <p:cTn id="77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9850"/>
                                </p:stCondLst>
                                <p:childTnLst>
                                  <p:par>
                                    <p:cTn id="87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11700"/>
                                </p:stCondLst>
                                <p:childTnLst>
                                  <p:par>
                                    <p:cTn id="97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94" grpId="0" animBg="1"/>
          <p:bldP spid="114" grpId="0"/>
          <p:bldP spid="115" grpId="0"/>
          <p:bldP spid="116" grpId="0"/>
          <p:bldP spid="117" grpId="0"/>
          <p:bldP spid="118" grpId="0"/>
          <p:bldP spid="119" grpId="0"/>
        </p:bldLst>
      </p:timing>
    </mc:Fallback>
  </mc:AlternateContent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1287</Words>
  <Application>WPS 演示</Application>
  <PresentationFormat>全屏显示(16:9)</PresentationFormat>
  <Paragraphs>117</Paragraphs>
  <Slides>11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Calibri</vt:lpstr>
      <vt:lpstr>Impact</vt:lpstr>
      <vt:lpstr>ITC Avant Garde Std Bk</vt:lpstr>
      <vt:lpstr>Century Gothic</vt:lpstr>
      <vt:lpstr>Arial Unicode MS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582db33fc1b47</dc:title>
  <dc:creator/>
  <cp:lastModifiedBy>吕启明</cp:lastModifiedBy>
  <cp:revision>8</cp:revision>
  <dcterms:created xsi:type="dcterms:W3CDTF">2016-11-17T12:07:00Z</dcterms:created>
  <dcterms:modified xsi:type="dcterms:W3CDTF">2026-01-29T01:01:49Z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2052-11.8.6.8556</vt:lpwstr>
  </property>
</Properties>
</file>