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3"/>
    <p:sldId id="264" r:id="rId4"/>
    <p:sldId id="265" r:id="rId5"/>
    <p:sldId id="261" r:id="rId6"/>
    <p:sldId id="260" r:id="rId7"/>
    <p:sldId id="257" r:id="rId8"/>
    <p:sldId id="266" r:id="rId9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2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188085" y="1423035"/>
            <a:ext cx="7037070" cy="4215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zh-CN" sz="5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方正大标宋简体" charset="0"/>
              </a:rPr>
              <a:t>2020年政府信息公开工作年度报告</a:t>
            </a:r>
            <a:endParaRPr lang="zh-CN" sz="54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</a:endParaRPr>
          </a:p>
          <a:p>
            <a:pPr algn="ctr"/>
            <a:endParaRPr lang="zh-CN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  <a:p>
            <a:pPr algn="ctr"/>
            <a:endParaRPr lang="zh-CN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  <a:p>
            <a:pPr algn="ctr"/>
            <a:endParaRPr lang="zh-CN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  <a:p>
            <a:pPr algn="ctr"/>
            <a:endParaRPr lang="zh-CN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  <a:p>
            <a:pPr algn="ctr"/>
            <a:endParaRPr lang="zh-CN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  <a:p>
            <a:pPr algn="ctr"/>
            <a:endParaRPr lang="zh-CN" sz="20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  <a:p>
            <a:pPr algn="ctr"/>
            <a:r>
              <a:rPr lang="zh-CN" sz="20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方正大标宋简体" charset="0"/>
                <a:sym typeface="+mn-ea"/>
              </a:rPr>
              <a:t>济宁市地震监测中心</a:t>
            </a:r>
            <a:endParaRPr lang="zh-CN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</a:endParaRPr>
          </a:p>
          <a:p>
            <a:pPr algn="ctr"/>
            <a:endParaRPr lang="zh-CN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方正大标宋简体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32080" y="548640"/>
            <a:ext cx="8879205" cy="58159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2400" b="1">
                <a:ea typeface="黑体" panose="02010609060101010101" charset="-122"/>
              </a:rPr>
              <a:t>一、总体情况</a:t>
            </a:r>
            <a:endParaRPr lang="zh-CN" sz="2400" b="1">
              <a:ea typeface="黑体" panose="02010609060101010101" charset="-122"/>
            </a:endParaRPr>
          </a:p>
          <a:p>
            <a:pPr indent="406400"/>
            <a:r>
              <a:rPr lang="en-US" sz="2400" b="1">
                <a:latin typeface="黑体" panose="02010609060101010101" charset="-122"/>
              </a:rPr>
              <a:t> </a:t>
            </a:r>
            <a:r>
              <a:rPr lang="zh-CN" sz="2400" b="1">
                <a:cs typeface="仿宋_GB2312" charset="0"/>
              </a:rPr>
              <a:t></a:t>
            </a:r>
            <a:r>
              <a:rPr lang="en-US" altLang="zh-CN" sz="2400" b="1">
                <a:cs typeface="仿宋_GB2312" charset="0"/>
              </a:rPr>
              <a:t>      </a:t>
            </a:r>
            <a:r>
              <a:rPr lang="en-US" altLang="zh-CN" sz="2000" b="1">
                <a:cs typeface="仿宋_GB2312" charset="0"/>
              </a:rPr>
              <a:t> </a:t>
            </a:r>
            <a:r>
              <a:rPr lang="zh-CN" sz="2000" b="1">
                <a:cs typeface="仿宋_GB2312" charset="0"/>
              </a:rPr>
              <a:t>根据《中华人民共和国政府信息公开条例》（以下简称《条例》）要求，本报告包括概述，主动公开政府信息情况，依申请公开政府信息和不予公开政府信息情况，政府信息公开的收费及减免情况，因政府信息公开申请行政复议、提起行政诉讼的情况，政府信息公开工作存在的主要问题及改进情况等。报告中所列数据的统计期限自2020年1月1日至2020年12月31日。 2020年济宁市地震监测中心认真贯彻实施《信息公开条例》，按照市政府信息公开工作的统一部署和要求狠抓落实，成立了信息公开领导小组，积极做好政府信息公开工作，并制定了济宁市地震监测中心政府信息公开指南及公开目录，确定信息公开的具体内容。 坚持“公开为原则、不公开为例外”的原则，推进政府信息公开工作规范化有序开展。建立健全各项信息公开制度，确保符合国家法律政策规定、公开内容真实有效，积极将应公开的信息在最短的时间内予以公开，及时更新和充实网上信息。</a:t>
            </a:r>
            <a:endParaRPr lang="zh-CN" sz="2000" b="1">
              <a:cs typeface="仿宋_GB2312" charset="0"/>
            </a:endParaRPr>
          </a:p>
          <a:p>
            <a:pPr indent="406400"/>
            <a:r>
              <a:rPr lang="zh-CN" altLang="en-US" sz="2000" b="1">
                <a:cs typeface="仿宋_GB2312" charset="0"/>
              </a:rPr>
              <a:t> 2020年，济宁市地震监测中心及时更新政策文件、规划计划、业务工作、人事工作等政府信息公开内容，并将日常工作中涉及政府信息公开的内容添加到公开内容中。全年主动公开政府信息35件。通过新闻媒体等途径，主动公开相关政务信息情况。2020年未收到建议提案。</a:t>
            </a:r>
            <a:endParaRPr lang="zh-CN" altLang="en-US" sz="2000" b="1">
              <a:cs typeface="仿宋_GB231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5560" y="44768"/>
            <a:ext cx="5080000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266700"/>
            <a:r>
              <a:rPr lang="zh-CN" sz="1200" b="1">
                <a:ea typeface="宋体" panose="02010600030101010101" pitchFamily="2" charset="-122"/>
              </a:rPr>
              <a:t>二、</a:t>
            </a:r>
            <a:r>
              <a:rPr lang="zh-CN" sz="1600" b="1">
                <a:ea typeface="黑体" panose="02010609060101010101" charset="-122"/>
              </a:rPr>
              <a:t>主动公开政府信息情况</a:t>
            </a:r>
            <a:endParaRPr lang="zh-CN" altLang="en-US" b="1"/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598805" y="523240"/>
          <a:ext cx="7747000" cy="6179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2910"/>
                <a:gridCol w="1783715"/>
                <a:gridCol w="5715"/>
                <a:gridCol w="1203325"/>
                <a:gridCol w="1791335"/>
              </a:tblGrid>
              <a:tr h="312420">
                <a:tc gridSpan="5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第二十条第（一）项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765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信息内容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本年新制作数量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本年新公开数量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对外公开总数量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0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规章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规范性文件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3055">
                <a:tc gridSpan="5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第二十条第（五）项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信息内容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上一年项目数量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本年增/减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处理决定数量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行政许可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4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其他对外管理服务事项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0350">
                <a:tc gridSpan="5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第二十条第（六）项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信息内容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上一年项目数量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本年增/减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处理决定数量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行政处罚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16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行政强制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9720">
                <a:tc gridSpan="5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第二十条第（八）项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44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信息内容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上一年项目数量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本年增/减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517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行政事业性收费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 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00355">
                <a:tc gridSpan="5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第二十条第（九）项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03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信息内容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采购项目数量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采购总金额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390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政府集中采购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23215" y="332423"/>
            <a:ext cx="5080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sz="2000" b="1">
                <a:ea typeface="黑体" panose="02010609060101010101" charset="-122"/>
              </a:rPr>
              <a:t>三、收到和处理政府信息</a:t>
            </a:r>
            <a:endParaRPr lang="zh-CN" sz="2000" b="1">
              <a:ea typeface="黑体" panose="02010609060101010101" charset="-122"/>
            </a:endParaRPr>
          </a:p>
          <a:p>
            <a:pPr algn="l"/>
            <a:r>
              <a:rPr lang="zh-CN" sz="2000" b="1">
                <a:ea typeface="黑体" panose="02010609060101010101" charset="-122"/>
              </a:rPr>
              <a:t>公开申请情况</a:t>
            </a:r>
            <a:endParaRPr lang="zh-CN" altLang="en-US" sz="2000" b="1">
              <a:ea typeface="黑体" panose="02010609060101010101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3708400" y="116840"/>
          <a:ext cx="5274945" cy="6635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8310"/>
                <a:gridCol w="601345"/>
                <a:gridCol w="1110615"/>
                <a:gridCol w="462280"/>
                <a:gridCol w="435610"/>
                <a:gridCol w="436245"/>
                <a:gridCol w="462915"/>
                <a:gridCol w="539750"/>
                <a:gridCol w="415290"/>
                <a:gridCol w="362585"/>
              </a:tblGrid>
              <a:tr h="0">
                <a:tc rowSpan="3" gridSpan="3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（本列数据的勾稽关系为：第一项加第二项之和，等于第三项加第四项之和）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申请人情况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1" hMerge="1">
                  <a:tcPr/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自然人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法人或其他组织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总计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商业企业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科研机构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社会公益组织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法律服务机构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86690">
                <a:tc gridSpan="3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一、本年新收政府信息公开申请数量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055">
                <a:tc gridSpan="3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二、上年结转政府信息公开申请数量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0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三、本年度办理结果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（一）予以公开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7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（二）部分公开（区分处理的，只计这一情形，不计其他情形）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69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（三）不予公开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1.属于国家秘密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38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2.其他法律行政法规禁止公开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3.危及“三安全一稳定”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4.保护第三方合法权益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03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5.属于三类内部事务信息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6.属于四类过程性信息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7.属于行政执法案卷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03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8.属于行政查询事项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7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（四）无法提供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1.本机关不掌握相关政府信息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7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2.没有现成信息需要另行制作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03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3.补正后申请内容仍不明确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03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5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（五）不予处理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1.信访举报投诉类申请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05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2.重复申请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3.要求提供公开出版物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03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4.无正当理由大量反复申请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09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5.要求行政机关确认或重新出具已获取信息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（六）其他处理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（七）总计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四、结转下年度继续办理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467995" y="405130"/>
            <a:ext cx="681926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2400" b="1">
                <a:ea typeface="黑体" panose="02010609060101010101" charset="-122"/>
              </a:rPr>
              <a:t>四、政府信息公开行政复议、行政诉讼情况</a:t>
            </a:r>
            <a:r>
              <a:rPr lang="en-US" sz="2400" b="1">
                <a:latin typeface="黑体" panose="02010609060101010101" charset="-122"/>
              </a:rPr>
              <a:t> </a:t>
            </a:r>
            <a:endParaRPr lang="en-US" altLang="en-US" sz="2400" b="1">
              <a:latin typeface="黑体" panose="02010609060101010101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899795" y="1701165"/>
          <a:ext cx="6872605" cy="205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8470"/>
                <a:gridCol w="456565"/>
                <a:gridCol w="458470"/>
                <a:gridCol w="456565"/>
                <a:gridCol w="499745"/>
                <a:gridCol w="417195"/>
                <a:gridCol w="458470"/>
                <a:gridCol w="457835"/>
                <a:gridCol w="458470"/>
                <a:gridCol w="458470"/>
                <a:gridCol w="458470"/>
                <a:gridCol w="458470"/>
                <a:gridCol w="458470"/>
                <a:gridCol w="458470"/>
                <a:gridCol w="458470"/>
              </a:tblGrid>
              <a:tr h="293370">
                <a:tc grid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行政复议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行政诉讼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92735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结果维持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结果纠正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其他结果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尚未审结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总计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未经复议直接起诉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复议后起诉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728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结果维持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结果纠正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其他结果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尚未审结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总计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结果维持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结果纠正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其他结果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尚未审结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总计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3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200" b="1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07950" y="332740"/>
            <a:ext cx="8739505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2400" b="1">
                <a:ea typeface="黑体" panose="02010609060101010101" charset="-122"/>
              </a:rPr>
              <a:t>五、存在的主要问题及改进情况</a:t>
            </a:r>
            <a:endParaRPr lang="zh-CN" sz="2400" b="1">
              <a:ea typeface="黑体" panose="02010609060101010101" charset="-122"/>
            </a:endParaRPr>
          </a:p>
          <a:p>
            <a:pPr indent="406400"/>
            <a:r>
              <a:rPr lang="zh-CN" sz="2400" b="1">
                <a:cs typeface="仿宋_GB2312" charset="0"/>
              </a:rPr>
              <a:t></a:t>
            </a:r>
            <a:r>
              <a:rPr lang="en-US" altLang="zh-CN" sz="2400" b="1">
                <a:cs typeface="仿宋_GB2312" charset="0"/>
              </a:rPr>
              <a:t>       </a:t>
            </a:r>
            <a:r>
              <a:rPr lang="zh-CN" sz="2400" b="1">
                <a:cs typeface="仿宋_GB2312" charset="0"/>
              </a:rPr>
              <a:t>2020年，政府信息公开工作取得了一定的工作成效，但仍存在一些不容忽视的问题，主要表现在：一是人员调整，新到岗工作人员对政府信息的相关要求、规定不熟悉，工作水平亟待提高；二是日常性报送的政务信息类型单一，数量少，信息的采用率不高。  针对存在的问题，下一年度市地震监测中心将加大信息上报，建立一支相对稳定、务实高效的信息队伍。加强部门间的衔接与协调，确保高效、有序推进市地震监测中心政务信息公开工作。</a:t>
            </a:r>
            <a:endParaRPr lang="zh-CN" altLang="en-US" sz="2400" b="1">
              <a:cs typeface="仿宋_GB231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1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11505" y="332740"/>
            <a:ext cx="642747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4000">
                <a:ea typeface="黑体" panose="02010609060101010101" charset="-122"/>
              </a:rPr>
              <a:t>六、其他需要报告的事项</a:t>
            </a:r>
            <a:r>
              <a:rPr lang="zh-CN" sz="4000">
                <a:cs typeface="仿宋_GB2312" charset="0"/>
              </a:rPr>
              <a:t></a:t>
            </a:r>
            <a:r>
              <a:rPr lang="en-US" altLang="zh-CN" sz="4000">
                <a:cs typeface="仿宋_GB2312" charset="0"/>
              </a:rPr>
              <a:t>       </a:t>
            </a:r>
            <a:endParaRPr lang="en-US" altLang="zh-CN" sz="4000">
              <a:cs typeface="仿宋_GB2312" charset="0"/>
            </a:endParaRPr>
          </a:p>
          <a:p>
            <a:pPr indent="406400"/>
            <a:r>
              <a:rPr lang="zh-CN" sz="4000">
                <a:cs typeface="仿宋_GB2312" charset="0"/>
              </a:rPr>
              <a:t>无。</a:t>
            </a:r>
            <a:endParaRPr lang="zh-CN" altLang="en-US" sz="4000">
              <a:cs typeface="仿宋_GB2312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4f441e2c-4231-4fab-a24c-b32378a3ae82}"/>
  <p:tag name="TABLE_ENDDRAG_ORIGIN_RECT" val="609*486"/>
  <p:tag name="TABLE_ENDDRAG_RECT" val="47*41*610*486"/>
</p:tagLst>
</file>

<file path=ppt/tags/tag2.xml><?xml version="1.0" encoding="utf-8"?>
<p:tagLst xmlns:p="http://schemas.openxmlformats.org/presentationml/2006/main">
  <p:tag name="KSO_WM_UNIT_TABLE_BEAUTIFY" val="smartTable{b69ee3fa-3ef3-41c8-ba0b-f21327f3e496}"/>
  <p:tag name="TABLE_ENDDRAG_ORIGIN_RECT" val="415*522"/>
  <p:tag name="TABLE_ENDDRAG_RECT" val="292*9*415*522"/>
</p:tagLst>
</file>

<file path=ppt/tags/tag3.xml><?xml version="1.0" encoding="utf-8"?>
<p:tagLst xmlns:p="http://schemas.openxmlformats.org/presentationml/2006/main">
  <p:tag name="KSO_WM_UNIT_TABLE_BEAUTIFY" val="smartTable{8bec0b48-b851-46dd-9a5b-5e411e2ae66e}"/>
  <p:tag name="TABLE_ENDDRAG_ORIGIN_RECT" val="541*161"/>
  <p:tag name="TABLE_ENDDRAG_RECT" val="36*94*541*161"/>
</p:tagLst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2806</Words>
  <Application>WPS 演示</Application>
  <PresentationFormat/>
  <Paragraphs>851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Arial Unicode MS</vt:lpstr>
      <vt:lpstr>Calibri</vt:lpstr>
      <vt:lpstr>方正大标宋简体</vt:lpstr>
      <vt:lpstr>黑体</vt:lpstr>
      <vt:lpstr>仿宋_GB2312</vt:lpstr>
      <vt:lpstr>仿宋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豌豆公主</cp:lastModifiedBy>
  <cp:revision>1</cp:revision>
  <dcterms:created xsi:type="dcterms:W3CDTF">2021-05-19T12:01:51Z</dcterms:created>
  <dcterms:modified xsi:type="dcterms:W3CDTF">2021-05-19T12:01:51Z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9E50DB65C53E4B9684053BD016E433EE</vt:lpwstr>
  </property>
</Properties>
</file>