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311" r:id="rId7"/>
    <p:sldId id="265" r:id="rId8"/>
    <p:sldId id="269" r:id="rId9"/>
    <p:sldId id="312" r:id="rId10"/>
    <p:sldId id="314" r:id="rId11"/>
    <p:sldId id="315" r:id="rId12"/>
    <p:sldId id="274" r:id="rId13"/>
    <p:sldId id="279" r:id="rId14"/>
    <p:sldId id="317" r:id="rId15"/>
    <p:sldId id="280" r:id="rId16"/>
    <p:sldId id="319" r:id="rId17"/>
    <p:sldId id="320" r:id="rId18"/>
    <p:sldId id="322" r:id="rId19"/>
    <p:sldId id="323" r:id="rId20"/>
    <p:sldId id="326" r:id="rId21"/>
    <p:sldId id="325" r:id="rId22"/>
    <p:sldId id="321" r:id="rId23"/>
    <p:sldId id="295"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50" autoAdjust="0"/>
    <p:restoredTop sz="97098" autoAdjust="0"/>
  </p:normalViewPr>
  <p:slideViewPr>
    <p:cSldViewPr snapToGrid="0">
      <p:cViewPr>
        <p:scale>
          <a:sx n="87" d="100"/>
          <a:sy n="87" d="100"/>
        </p:scale>
        <p:origin x="-1566" y="-600"/>
      </p:cViewPr>
      <p:guideLst>
        <p:guide orient="horz" pos="2134"/>
        <p:guide pos="3902"/>
      </p:guideLst>
    </p:cSldViewPr>
  </p:slideViewPr>
  <p:notesTextViewPr>
    <p:cViewPr>
      <p:scale>
        <a:sx n="1" d="1"/>
        <a:sy n="1" d="1"/>
      </p:scale>
      <p:origin x="0" y="0"/>
    </p:cViewPr>
  </p:notesTextViewPr>
  <p:sorterViewPr>
    <p:cViewPr>
      <p:scale>
        <a:sx n="65" d="100"/>
        <a:sy n="6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24.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A46B1-DA48-464B-A65A-9C1D3ACBE17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D8573-C050-414D-B7DA-B0B352714B6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 </a:t>
            </a:r>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6D8573-C050-414D-B7DA-B0B352714B6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82388" y="203761"/>
            <a:ext cx="10515600" cy="549275"/>
          </a:xfrm>
        </p:spPr>
        <p:txBody>
          <a:bodyPr>
            <a:normAutofit/>
          </a:bodyPr>
          <a:lstStyle>
            <a:lvl1pPr>
              <a:defRPr sz="3200" b="1">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userDrawn="1"/>
        </p:nvSpPr>
        <p:spPr>
          <a:xfrm>
            <a:off x="0" y="770965"/>
            <a:ext cx="12192000" cy="5968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6.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7" Type="http://schemas.openxmlformats.org/officeDocument/2006/relationships/notesSlide" Target="../notesSlides/notesSlide5.xml"/><Relationship Id="rId16" Type="http://schemas.openxmlformats.org/officeDocument/2006/relationships/slideLayout" Target="../slideLayouts/slideLayout6.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image" Target="../media/image8.png"/><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bwMode="auto">
          <a:xfrm>
            <a:off x="3400835" y="3797269"/>
            <a:ext cx="5853236" cy="430887"/>
          </a:xfrm>
          <a:prstGeom prst="flowChartAlternateProcess">
            <a:avLst/>
          </a:prstGeom>
          <a:noFill/>
          <a:ln w="9525" cap="flat" cmpd="sng" algn="ctr">
            <a:solidFill>
              <a:schemeClr val="bg1"/>
            </a:solidFill>
            <a:prstDash val="solid"/>
            <a:round/>
            <a:headEnd type="none" w="med" len="med"/>
            <a:tailEnd type="none" w="med" len="med"/>
          </a:ln>
          <a:effectLst/>
        </p:spPr>
        <p:txBody>
          <a:bodyPr vert="horz" wrap="square" lIns="91419" tIns="45709" rIns="91419" bIns="45709" numCol="1" rtlCol="0" anchor="t" anchorCtr="0" compatLnSpc="1"/>
          <a:lstStyle/>
          <a:p>
            <a:pPr algn="ctr" defTabSz="913765" fontAlgn="base">
              <a:spcBef>
                <a:spcPct val="0"/>
              </a:spcBef>
              <a:spcAft>
                <a:spcPct val="0"/>
              </a:spcAft>
            </a:pPr>
            <a:endParaRPr lang="zh-CN" altLang="en-US">
              <a:solidFill>
                <a:schemeClr val="bg1"/>
              </a:solidFill>
              <a:latin typeface="Arial" panose="020B0604020202020204" pitchFamily="34" charset="0"/>
              <a:ea typeface="宋体" panose="02010600030101010101" pitchFamily="2" charset="-122"/>
            </a:endParaRPr>
          </a:p>
        </p:txBody>
      </p:sp>
      <p:sp>
        <p:nvSpPr>
          <p:cNvPr id="3" name="Rectangle 3"/>
          <p:cNvSpPr txBox="1">
            <a:spLocks noChangeArrowheads="1"/>
          </p:cNvSpPr>
          <p:nvPr/>
        </p:nvSpPr>
        <p:spPr bwMode="auto">
          <a:xfrm>
            <a:off x="1557896" y="2647467"/>
            <a:ext cx="9540384"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sz="5400" b="1" dirty="0" smtClean="0">
                <a:latin typeface="微软雅黑" panose="020B0503020204020204" pitchFamily="34" charset="-122"/>
                <a:ea typeface="微软雅黑" panose="020B0503020204020204" pitchFamily="34" charset="-122"/>
              </a:rPr>
              <a:t>济宁市退役军人事务局</a:t>
            </a:r>
            <a:endParaRPr sz="5400" b="1" dirty="0" smtClean="0">
              <a:latin typeface="微软雅黑" panose="020B0503020204020204" pitchFamily="34" charset="-122"/>
              <a:ea typeface="微软雅黑" panose="020B0503020204020204" pitchFamily="34" charset="-122"/>
            </a:endParaRPr>
          </a:p>
        </p:txBody>
      </p:sp>
      <p:sp>
        <p:nvSpPr>
          <p:cNvPr id="5" name="TextBox 5"/>
          <p:cNvSpPr txBox="1"/>
          <p:nvPr/>
        </p:nvSpPr>
        <p:spPr>
          <a:xfrm>
            <a:off x="3441700" y="3797300"/>
            <a:ext cx="5811520" cy="429895"/>
          </a:xfrm>
          <a:prstGeom prst="rect">
            <a:avLst/>
          </a:prstGeom>
          <a:noFill/>
          <a:ln>
            <a:noFill/>
          </a:ln>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2021年政府信息公开工作年度报告</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6" name="Rectangle 3"/>
          <p:cNvSpPr txBox="1">
            <a:spLocks noChangeArrowheads="1"/>
          </p:cNvSpPr>
          <p:nvPr/>
        </p:nvSpPr>
        <p:spPr bwMode="auto">
          <a:xfrm>
            <a:off x="1557261" y="769929"/>
            <a:ext cx="9540384"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11500" b="1" dirty="0" smtClean="0">
                <a:latin typeface="Impact" panose="020B0806030902050204" pitchFamily="34" charset="0"/>
              </a:rPr>
              <a:t>2022</a:t>
            </a:r>
            <a:endParaRPr lang="zh-CN" altLang="en-US" sz="11500" b="1" dirty="0">
              <a:latin typeface="Impact" panose="020B0806030902050204" pitchFamily="34" charset="0"/>
            </a:endParaRPr>
          </a:p>
        </p:txBody>
      </p:sp>
      <p:pic>
        <p:nvPicPr>
          <p:cNvPr id="8" name="Epic Score - Stand Your Ground">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cstate="print"/>
          <a:stretch>
            <a:fillRect/>
          </a:stretch>
        </p:blipFill>
        <p:spPr>
          <a:xfrm>
            <a:off x="8775892" y="-33909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
                                        </p:tgtEl>
                                        <p:attrNameLst>
                                          <p:attrName>ppt_y</p:attrName>
                                        </p:attrNameLst>
                                      </p:cBhvr>
                                      <p:tavLst>
                                        <p:tav tm="0">
                                          <p:val>
                                            <p:strVal val="#ppt_y"/>
                                          </p:val>
                                        </p:tav>
                                        <p:tav tm="100000">
                                          <p:val>
                                            <p:strVal val="#ppt_y"/>
                                          </p:val>
                                        </p:tav>
                                      </p:tavLst>
                                    </p:anim>
                                    <p:anim calcmode="lin" valueType="num">
                                      <p:cBhvr>
                                        <p:cTn id="1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
                                        </p:tgtEl>
                                      </p:cBhvr>
                                    </p:animEffect>
                                  </p:childTnLst>
                                </p:cTn>
                              </p:par>
                            </p:childTnLst>
                          </p:cTn>
                        </p:par>
                        <p:par>
                          <p:cTn id="15" fill="hold">
                            <p:stCondLst>
                              <p:cond delay="949"/>
                            </p:stCondLst>
                            <p:childTnLst>
                              <p:par>
                                <p:cTn id="16" presetID="16" presetClass="entr" presetSubtype="2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par>
                          <p:cTn id="19" fill="hold">
                            <p:stCondLst>
                              <p:cond delay="1449"/>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par>
                          <p:cTn id="27" fill="hold">
                            <p:stCondLst>
                              <p:cond delay="2099"/>
                            </p:stCondLst>
                            <p:childTnLst>
                              <p:par>
                                <p:cTn id="28" presetID="16" presetClass="entr" presetSubtype="21"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31" repeatCount="indefinite" fill="hold" display="0">
                  <p:stCondLst>
                    <p:cond delay="indefinite"/>
                  </p:stCondLst>
                  <p:endCondLst>
                    <p:cond evt="onStopAudio" delay="0">
                      <p:tgtEl>
                        <p:sldTgt/>
                      </p:tgtEl>
                    </p:cond>
                  </p:endCondLst>
                </p:cTn>
                <p:tgtEl>
                  <p:spTgt spid="8"/>
                </p:tgtEl>
              </p:cMediaNode>
            </p:audio>
          </p:childTnLst>
        </p:cTn>
      </p:par>
    </p:tnLst>
    <p:bldLst>
      <p:bldP spid="2" grpId="0" bldLvl="0" animBg="1"/>
      <p:bldP spid="3"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fontScale="90000"/>
          </a:bodyPr>
          <a:lstStyle/>
          <a:p>
            <a:r>
              <a:rPr lang="zh-CN" altLang="en-US" dirty="0"/>
              <a:t>二、主动公开政府信息情况</a:t>
            </a:r>
            <a:endParaRPr lang="zh-CN" altLang="en-US" dirty="0"/>
          </a:p>
        </p:txBody>
      </p:sp>
      <p:graphicFrame>
        <p:nvGraphicFramePr>
          <p:cNvPr id="4" name="表格 3"/>
          <p:cNvGraphicFramePr/>
          <p:nvPr>
            <p:custDataLst>
              <p:tags r:id="rId1"/>
            </p:custDataLst>
          </p:nvPr>
        </p:nvGraphicFramePr>
        <p:xfrm>
          <a:off x="1203960" y="1253490"/>
          <a:ext cx="9784715" cy="4853940"/>
        </p:xfrm>
        <a:graphic>
          <a:graphicData uri="http://schemas.openxmlformats.org/drawingml/2006/table">
            <a:tbl>
              <a:tblPr firstRow="1" bandRow="1">
                <a:tableStyleId>{5940675A-B579-460E-94D1-54222C63F5DA}</a:tableStyleId>
              </a:tblPr>
              <a:tblGrid>
                <a:gridCol w="2715260"/>
                <a:gridCol w="2379980"/>
                <a:gridCol w="2472690"/>
                <a:gridCol w="2216785"/>
              </a:tblGrid>
              <a:tr h="346710">
                <a:tc gridSpan="4">
                  <a:txBody>
                    <a:bodyPr/>
                    <a:p>
                      <a:pPr indent="0" algn="ctr">
                        <a:buNone/>
                      </a:pPr>
                      <a:r>
                        <a:rPr lang="en-US" sz="1200" b="1">
                          <a:solidFill>
                            <a:srgbClr val="FFFFFF"/>
                          </a:solidFill>
                          <a:latin typeface="Times New Roman" panose="02020603050405020304" pitchFamily="18" charset="0"/>
                          <a:cs typeface="Times New Roman" panose="02020603050405020304" pitchFamily="18" charset="0"/>
                        </a:rPr>
                        <a:t>第二十条第（一）项</a:t>
                      </a:r>
                      <a:endParaRPr lang="en-US" altLang="en-US" sz="1200" b="1">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0175C2"/>
                    </a:solidFill>
                  </a:tcPr>
                </a:tc>
                <a:tc hMerge="1">
                  <a:tcP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c hMerge="1">
                  <a:tcP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c hMerge="1">
                  <a:tcPr>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r>
              <a:tr h="346710">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信息内容</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本年制发件数</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本年废止件数</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现行有效件数</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r>
              <a:tr h="346710">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规章</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0</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0</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0</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r>
              <a:tr h="346710">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行政规范性文件</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0</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0</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2</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r>
              <a:tr h="346710">
                <a:tc gridSpan="4">
                  <a:txBody>
                    <a:bodyPr/>
                    <a:p>
                      <a:pPr indent="0" algn="ctr">
                        <a:buNone/>
                      </a:pPr>
                      <a:r>
                        <a:rPr lang="en-US" sz="1200" b="1">
                          <a:solidFill>
                            <a:srgbClr val="FFFFFF"/>
                          </a:solidFill>
                          <a:latin typeface="Times New Roman" panose="02020603050405020304" pitchFamily="18" charset="0"/>
                          <a:cs typeface="Times New Roman" panose="02020603050405020304" pitchFamily="18" charset="0"/>
                        </a:rPr>
                        <a:t>第二十条第（五）项</a:t>
                      </a:r>
                      <a:endParaRPr lang="en-US" altLang="en-US" sz="1200" b="1">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0175C2"/>
                    </a:solidFill>
                  </a:tcPr>
                </a:tc>
                <a:tc hMerge="1">
                  <a:tcP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c hMerge="1">
                  <a:tcP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c hMerge="1">
                  <a:tcPr>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r>
              <a:tr h="346710">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信息内容</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本年处理决定数量</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hMerge="1">
                  <a:tcP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c hMerge="1">
                  <a:tcPr>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r>
              <a:tr h="346710">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行政许可</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0</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hMerge="1">
                  <a:tcP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c hMerge="1">
                  <a:tcPr>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r>
              <a:tr h="346710">
                <a:tc gridSpan="4">
                  <a:txBody>
                    <a:bodyPr/>
                    <a:p>
                      <a:pPr indent="0" algn="ctr">
                        <a:buNone/>
                      </a:pPr>
                      <a:r>
                        <a:rPr lang="en-US" sz="1200" b="1">
                          <a:solidFill>
                            <a:srgbClr val="FFFFFF"/>
                          </a:solidFill>
                          <a:latin typeface="Times New Roman" panose="02020603050405020304" pitchFamily="18" charset="0"/>
                          <a:cs typeface="Times New Roman" panose="02020603050405020304" pitchFamily="18" charset="0"/>
                        </a:rPr>
                        <a:t>第二十条第（六）项</a:t>
                      </a:r>
                      <a:endParaRPr lang="en-US" altLang="en-US" sz="1200" b="1">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0175C2"/>
                    </a:solidFill>
                  </a:tcPr>
                </a:tc>
                <a:tc hMerge="1">
                  <a:tcP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c hMerge="1">
                  <a:tcP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c hMerge="1">
                  <a:tcPr>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r>
              <a:tr h="346710">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信息内容</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本年处理决定数量</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hMerge="1">
                  <a:tcP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c hMerge="1">
                  <a:tcPr>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r>
              <a:tr h="346710">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行政处罚</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0</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hMerge="1">
                  <a:tcP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c hMerge="1">
                  <a:tcPr>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r>
              <a:tr h="346710">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行政强制</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0</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hMerge="1">
                  <a:tcP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c hMerge="1">
                  <a:tcPr>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r>
              <a:tr h="346710">
                <a:tc gridSpan="4">
                  <a:txBody>
                    <a:bodyPr/>
                    <a:p>
                      <a:pPr indent="0" algn="ctr">
                        <a:buNone/>
                      </a:pPr>
                      <a:r>
                        <a:rPr lang="en-US" sz="1200" b="1">
                          <a:solidFill>
                            <a:srgbClr val="FFFFFF"/>
                          </a:solidFill>
                          <a:latin typeface="Times New Roman" panose="02020603050405020304" pitchFamily="18" charset="0"/>
                          <a:cs typeface="Times New Roman" panose="02020603050405020304" pitchFamily="18" charset="0"/>
                        </a:rPr>
                        <a:t>第二十条第（八）项</a:t>
                      </a:r>
                      <a:endParaRPr lang="en-US" altLang="en-US" sz="1200" b="1">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0175C2"/>
                    </a:solidFill>
                  </a:tcPr>
                </a:tc>
                <a:tc hMerge="1">
                  <a:tcP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c hMerge="1">
                  <a:tcP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c hMerge="1">
                  <a:tcPr>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r>
              <a:tr h="346710">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信息内容</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本年收费金额（单位：万元）</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hMerge="1">
                  <a:tcP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c hMerge="1">
                  <a:tcPr>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r>
              <a:tr h="346710">
                <a:tc>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行政事业性收费</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solidFill>
                            <a:srgbClr val="000000"/>
                          </a:solidFill>
                          <a:latin typeface="Times New Roman" panose="02020603050405020304" pitchFamily="18" charset="0"/>
                          <a:cs typeface="Times New Roman" panose="02020603050405020304" pitchFamily="18" charset="0"/>
                        </a:rPr>
                        <a:t>0</a:t>
                      </a:r>
                      <a:endParaRPr lang="en-US" altLang="en-US" sz="1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cap="flat" cmpd="sng">
                      <a:solidFill>
                        <a:srgbClr val="0175C2"/>
                      </a:solidFill>
                      <a:prstDash val="solid"/>
                      <a:headEnd type="none" w="med" len="med"/>
                      <a:tailEnd type="none" w="med" len="med"/>
                    </a:lnL>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lnTlToBr>
                      <a:noFill/>
                    </a:lnTlToBr>
                    <a:lnBlToTr>
                      <a:noFill/>
                    </a:lnBlToTr>
                    <a:solidFill>
                      <a:srgbClr val="FFFFFF"/>
                    </a:solidFill>
                  </a:tcPr>
                </a:tc>
                <a:tc hMerge="1">
                  <a:tcP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c hMerge="1">
                  <a:tcPr>
                    <a:lnR w="12700" cap="flat" cmpd="sng">
                      <a:solidFill>
                        <a:srgbClr val="0175C2"/>
                      </a:solidFill>
                      <a:prstDash val="solid"/>
                      <a:headEnd type="none" w="med" len="med"/>
                      <a:tailEnd type="none" w="med" len="med"/>
                    </a:lnR>
                    <a:lnT w="12700" cap="flat" cmpd="sng">
                      <a:solidFill>
                        <a:srgbClr val="0175C2"/>
                      </a:solidFill>
                      <a:prstDash val="solid"/>
                      <a:headEnd type="none" w="med" len="med"/>
                      <a:tailEnd type="none" w="med" len="med"/>
                    </a:lnT>
                    <a:lnB w="12700" cap="flat" cmpd="sng">
                      <a:solidFill>
                        <a:srgbClr val="0175C2"/>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a:t>三、收到和处理政府信息公开申请情况</a:t>
            </a:r>
            <a:endParaRPr lang="zh-CN" altLang="en-US" dirty="0"/>
          </a:p>
        </p:txBody>
      </p:sp>
      <p:graphicFrame>
        <p:nvGraphicFramePr>
          <p:cNvPr id="2" name="表格 1"/>
          <p:cNvGraphicFramePr/>
          <p:nvPr>
            <p:custDataLst>
              <p:tags r:id="rId1"/>
            </p:custDataLst>
          </p:nvPr>
        </p:nvGraphicFramePr>
        <p:xfrm>
          <a:off x="1286510" y="859155"/>
          <a:ext cx="9872980" cy="5788660"/>
        </p:xfrm>
        <a:graphic>
          <a:graphicData uri="http://schemas.openxmlformats.org/drawingml/2006/table">
            <a:tbl>
              <a:tblPr firstRow="1" bandRow="1">
                <a:tableStyleId>{5940675A-B579-460E-94D1-54222C63F5DA}</a:tableStyleId>
              </a:tblPr>
              <a:tblGrid>
                <a:gridCol w="859155"/>
                <a:gridCol w="1085850"/>
                <a:gridCol w="3194685"/>
                <a:gridCol w="884555"/>
                <a:gridCol w="669290"/>
                <a:gridCol w="661670"/>
                <a:gridCol w="669290"/>
                <a:gridCol w="638175"/>
                <a:gridCol w="628015"/>
                <a:gridCol w="582295"/>
              </a:tblGrid>
              <a:tr h="118110">
                <a:tc rowSpan="3" gridSpan="3">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（本列数据的勾稽关系为：第一项加第二项之和，等于第三项加第四项之和）</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rowSpan="3" hMerge="1">
                  <a:tcPr>
                    <a:lnT w="12700">
                      <a:solidFill>
                        <a:srgbClr val="0070C0"/>
                      </a:solidFill>
                      <a:prstDash val="solid"/>
                    </a:lnT>
                  </a:tcPr>
                </a:tc>
                <a:tc rowSpan="3" hMerge="1">
                  <a:tcPr>
                    <a:lnR w="12700">
                      <a:solidFill>
                        <a:srgbClr val="0070C0"/>
                      </a:solidFill>
                      <a:prstDash val="solid"/>
                    </a:lnR>
                    <a:lnT w="12700">
                      <a:solidFill>
                        <a:srgbClr val="0070C0"/>
                      </a:solidFill>
                      <a:prstDash val="solid"/>
                    </a:lnT>
                  </a:tcPr>
                </a:tc>
                <a:tc gridSpan="7">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申请人情况</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R w="12700">
                      <a:solidFill>
                        <a:srgbClr val="0070C0"/>
                      </a:solidFill>
                      <a:prstDash val="solid"/>
                    </a:lnR>
                    <a:lnT w="12700">
                      <a:solidFill>
                        <a:srgbClr val="0070C0"/>
                      </a:solidFill>
                      <a:prstDash val="solid"/>
                    </a:lnT>
                    <a:lnB w="12700">
                      <a:solidFill>
                        <a:srgbClr val="0070C0"/>
                      </a:solidFill>
                      <a:prstDash val="solid"/>
                    </a:lnB>
                  </a:tcPr>
                </a:tc>
              </a:tr>
              <a:tr h="118110">
                <a:tc vMerge="1" gridSpan="3">
                  <a:tcPr>
                    <a:lnL w="12700">
                      <a:solidFill>
                        <a:srgbClr val="0070C0"/>
                      </a:solidFill>
                      <a:prstDash val="solid"/>
                    </a:lnL>
                  </a:tcPr>
                </a:tc>
                <a:tc vMerge="1" hMerge="1">
                  <a:tcPr/>
                </a:tc>
                <a:tc vMerge="1" hMerge="1">
                  <a:tcPr>
                    <a:lnR w="12700">
                      <a:solidFill>
                        <a:srgbClr val="0070C0"/>
                      </a:solidFill>
                      <a:prstDash val="solid"/>
                    </a:lnR>
                  </a:tcPr>
                </a:tc>
                <a:tc rowSpan="2">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自然人</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gridSpan="5">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法人或其他组织</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R w="12700">
                      <a:solidFill>
                        <a:srgbClr val="0070C0"/>
                      </a:solidFill>
                      <a:prstDash val="solid"/>
                    </a:lnR>
                    <a:lnT w="12700">
                      <a:solidFill>
                        <a:srgbClr val="0070C0"/>
                      </a:solidFill>
                      <a:prstDash val="solid"/>
                    </a:lnT>
                    <a:lnB w="12700">
                      <a:solidFill>
                        <a:srgbClr val="0070C0"/>
                      </a:solidFill>
                      <a:prstDash val="solid"/>
                    </a:lnB>
                  </a:tcPr>
                </a:tc>
                <a:tc rowSpan="2">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总计</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708660">
                <a:tc vMerge="1" gridSpan="3">
                  <a:tcPr>
                    <a:lnL w="12700">
                      <a:solidFill>
                        <a:srgbClr val="0070C0"/>
                      </a:solidFill>
                      <a:prstDash val="solid"/>
                    </a:lnL>
                    <a:lnB w="12700">
                      <a:solidFill>
                        <a:srgbClr val="0070C0"/>
                      </a:solidFill>
                      <a:prstDash val="solid"/>
                    </a:lnB>
                  </a:tcPr>
                </a:tc>
                <a:tc vMerge="1" hMerge="1">
                  <a:tcPr>
                    <a:lnB w="12700">
                      <a:solidFill>
                        <a:srgbClr val="0070C0"/>
                      </a:solidFill>
                      <a:prstDash val="solid"/>
                    </a:lnB>
                  </a:tcPr>
                </a:tc>
                <a:tc vMerge="1" hMerge="1">
                  <a:tcPr>
                    <a:lnR w="12700">
                      <a:solidFill>
                        <a:srgbClr val="0070C0"/>
                      </a:solidFill>
                      <a:prstDash val="solid"/>
                    </a:lnR>
                    <a:lnB w="12700">
                      <a:solidFill>
                        <a:srgbClr val="0070C0"/>
                      </a:solidFill>
                      <a:prstDash val="solid"/>
                    </a:lnB>
                  </a:tcPr>
                </a:tc>
                <a:tc vMerge="1">
                  <a:tcPr>
                    <a:lnL w="12700">
                      <a:solidFill>
                        <a:srgbClr val="0070C0"/>
                      </a:solidFill>
                      <a:prstDash val="solid"/>
                    </a:lnL>
                    <a:lnR w="12700">
                      <a:solidFill>
                        <a:srgbClr val="0070C0"/>
                      </a:solidFill>
                      <a:prstDash val="solid"/>
                    </a:lnR>
                    <a:lnB w="12700">
                      <a:solidFill>
                        <a:srgbClr val="0070C0"/>
                      </a:solidFill>
                      <a:prstDash val="solid"/>
                    </a:lnB>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商业企业</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科研机构</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社会公益组织</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法律服务机构</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其他</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vMerge="1">
                  <a:tcPr>
                    <a:lnL w="12700">
                      <a:solidFill>
                        <a:srgbClr val="0070C0"/>
                      </a:solidFill>
                      <a:prstDash val="solid"/>
                    </a:lnL>
                    <a:lnR w="12700">
                      <a:solidFill>
                        <a:srgbClr val="0070C0"/>
                      </a:solidFill>
                      <a:prstDash val="solid"/>
                    </a:lnR>
                    <a:lnB w="12700">
                      <a:solidFill>
                        <a:srgbClr val="0070C0"/>
                      </a:solidFill>
                      <a:prstDash val="solid"/>
                    </a:lnB>
                  </a:tcPr>
                </a:tc>
              </a:tr>
              <a:tr h="199390">
                <a:tc gridSpan="3">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一、本年新收政府信息公开申请数量</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hMerge="1">
                  <a:tcPr>
                    <a:lnT w="12700">
                      <a:solidFill>
                        <a:srgbClr val="0070C0"/>
                      </a:solidFill>
                      <a:prstDash val="solid"/>
                    </a:lnT>
                    <a:lnB w="12700">
                      <a:solidFill>
                        <a:srgbClr val="0070C0"/>
                      </a:solidFill>
                      <a:prstDash val="solid"/>
                    </a:lnB>
                  </a:tcPr>
                </a:tc>
                <a:tc hMerge="1">
                  <a:tcPr>
                    <a:lnR w="12700">
                      <a:solidFill>
                        <a:srgbClr val="0070C0"/>
                      </a:solidFill>
                      <a:prstDash val="solid"/>
                    </a:lnR>
                    <a:lnT w="12700">
                      <a:solidFill>
                        <a:srgbClr val="0070C0"/>
                      </a:solidFill>
                      <a:prstDash val="solid"/>
                    </a:lnT>
                    <a:lnB w="12700">
                      <a:solidFill>
                        <a:srgbClr val="0070C0"/>
                      </a:solidFill>
                      <a:prstDash val="solid"/>
                    </a:lnB>
                  </a:tcPr>
                </a:tc>
                <a:tc>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27</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 </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 </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 </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 </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 </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27</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r>
              <a:tr h="179705">
                <a:tc gridSpan="3">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二、上年结转政府信息公开申请数量</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hMerge="1">
                  <a:tcPr>
                    <a:lnT w="12700">
                      <a:solidFill>
                        <a:srgbClr val="0070C0"/>
                      </a:solidFill>
                      <a:prstDash val="solid"/>
                    </a:lnT>
                    <a:lnB w="12700">
                      <a:solidFill>
                        <a:srgbClr val="0070C0"/>
                      </a:solidFill>
                      <a:prstDash val="solid"/>
                    </a:lnB>
                  </a:tcPr>
                </a:tc>
                <a:tc hMerge="1">
                  <a:tcPr>
                    <a:lnR w="12700">
                      <a:solidFill>
                        <a:srgbClr val="0070C0"/>
                      </a:solidFill>
                      <a:prstDash val="solid"/>
                    </a:lnR>
                    <a:lnT w="12700">
                      <a:solidFill>
                        <a:srgbClr val="0070C0"/>
                      </a:solidFill>
                      <a:prstDash val="solid"/>
                    </a:lnT>
                    <a:lnB w="12700">
                      <a:solidFill>
                        <a:srgbClr val="0070C0"/>
                      </a:solidFill>
                      <a:prstDash val="solid"/>
                    </a:lnB>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0</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0</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18745">
                <a:tc rowSpan="13">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三、本年度办理结果</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gridSpan="2">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（一）予以公开</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hMerge="1">
                  <a:tcPr>
                    <a:lnR w="12700">
                      <a:solidFill>
                        <a:srgbClr val="0070C0"/>
                      </a:solidFill>
                      <a:prstDash val="solid"/>
                    </a:lnR>
                    <a:lnT w="12700">
                      <a:solidFill>
                        <a:srgbClr val="0070C0"/>
                      </a:solidFill>
                      <a:prstDash val="solid"/>
                    </a:lnT>
                    <a:lnB w="12700">
                      <a:solidFill>
                        <a:srgbClr val="0070C0"/>
                      </a:solidFill>
                      <a:prstDash val="solid"/>
                    </a:lnB>
                  </a:tcPr>
                </a:tc>
                <a:tc>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7</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 </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 </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 </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 </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 </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7</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r>
              <a:tr h="331470">
                <a:tc vMerge="1">
                  <a:tcPr>
                    <a:lnL w="12700">
                      <a:solidFill>
                        <a:srgbClr val="0070C0"/>
                      </a:solidFill>
                      <a:prstDash val="solid"/>
                    </a:lnL>
                    <a:lnR w="12700">
                      <a:solidFill>
                        <a:srgbClr val="0070C0"/>
                      </a:solidFill>
                      <a:prstDash val="solid"/>
                    </a:lnR>
                  </a:tcPr>
                </a:tc>
                <a:tc gridSpan="2">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（二）部分公开（区分处理的，只计这一情形，不计其他情形）</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hMerge="1">
                  <a:tcPr>
                    <a:lnR w="12700">
                      <a:solidFill>
                        <a:srgbClr val="0070C0"/>
                      </a:solidFill>
                      <a:prstDash val="solid"/>
                    </a:lnR>
                    <a:lnT w="12700">
                      <a:solidFill>
                        <a:srgbClr val="0070C0"/>
                      </a:solidFill>
                      <a:prstDash val="solid"/>
                    </a:lnT>
                    <a:lnB w="12700">
                      <a:solidFill>
                        <a:srgbClr val="0070C0"/>
                      </a:solidFill>
                      <a:prstDash val="solid"/>
                    </a:lnB>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7</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7</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61925">
                <a:tc vMerge="1">
                  <a:tcPr>
                    <a:lnL w="12700">
                      <a:solidFill>
                        <a:srgbClr val="0070C0"/>
                      </a:solidFill>
                      <a:prstDash val="solid"/>
                    </a:lnL>
                    <a:lnR w="12700">
                      <a:solidFill>
                        <a:srgbClr val="0070C0"/>
                      </a:solidFill>
                      <a:prstDash val="solid"/>
                    </a:lnR>
                  </a:tcPr>
                </a:tc>
                <a:tc rowSpan="8">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（三）不予公开</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1.属于国家秘密</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1</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1</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61925">
                <a:tc vMerge="1">
                  <a:tcPr>
                    <a:lnL w="12700">
                      <a:solidFill>
                        <a:srgbClr val="0070C0"/>
                      </a:solidFill>
                      <a:prstDash val="solid"/>
                    </a:lnL>
                    <a:lnR w="12700">
                      <a:solidFill>
                        <a:srgbClr val="0070C0"/>
                      </a:solidFill>
                      <a:prstDash val="solid"/>
                    </a:lnR>
                  </a:tcPr>
                </a:tc>
                <a:tc vMerge="1">
                  <a:tcPr>
                    <a:lnL w="12700">
                      <a:solidFill>
                        <a:srgbClr val="0070C0"/>
                      </a:solidFill>
                      <a:prstDash val="solid"/>
                    </a:lnL>
                    <a:lnR w="12700">
                      <a:solidFill>
                        <a:srgbClr val="0070C0"/>
                      </a:solidFill>
                      <a:prstDash val="solid"/>
                    </a:lnR>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2.其他法律行政法规禁止公开</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1</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1</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60655">
                <a:tc vMerge="1">
                  <a:tcPr>
                    <a:lnL w="12700">
                      <a:solidFill>
                        <a:srgbClr val="0070C0"/>
                      </a:solidFill>
                      <a:prstDash val="solid"/>
                    </a:lnL>
                    <a:lnR w="12700">
                      <a:solidFill>
                        <a:srgbClr val="0070C0"/>
                      </a:solidFill>
                      <a:prstDash val="solid"/>
                    </a:lnR>
                  </a:tcPr>
                </a:tc>
                <a:tc vMerge="1">
                  <a:tcPr>
                    <a:lnL w="12700">
                      <a:solidFill>
                        <a:srgbClr val="0070C0"/>
                      </a:solidFill>
                      <a:prstDash val="solid"/>
                    </a:lnL>
                    <a:lnR w="12700">
                      <a:solidFill>
                        <a:srgbClr val="0070C0"/>
                      </a:solidFill>
                      <a:prstDash val="solid"/>
                    </a:lnR>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3.危及“三安全一稳定”</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61925">
                <a:tc vMerge="1">
                  <a:tcPr>
                    <a:lnL w="12700">
                      <a:solidFill>
                        <a:srgbClr val="0070C0"/>
                      </a:solidFill>
                      <a:prstDash val="solid"/>
                    </a:lnL>
                    <a:lnR w="12700">
                      <a:solidFill>
                        <a:srgbClr val="0070C0"/>
                      </a:solidFill>
                      <a:prstDash val="solid"/>
                    </a:lnR>
                  </a:tcPr>
                </a:tc>
                <a:tc vMerge="1">
                  <a:tcPr>
                    <a:lnL w="12700">
                      <a:solidFill>
                        <a:srgbClr val="0070C0"/>
                      </a:solidFill>
                      <a:prstDash val="solid"/>
                    </a:lnL>
                    <a:lnR w="12700">
                      <a:solidFill>
                        <a:srgbClr val="0070C0"/>
                      </a:solidFill>
                      <a:prstDash val="solid"/>
                    </a:lnR>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4.保护第三方合法权益</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61290">
                <a:tc vMerge="1">
                  <a:tcPr>
                    <a:lnL w="12700">
                      <a:solidFill>
                        <a:srgbClr val="0070C0"/>
                      </a:solidFill>
                      <a:prstDash val="solid"/>
                    </a:lnL>
                    <a:lnR w="12700">
                      <a:solidFill>
                        <a:srgbClr val="0070C0"/>
                      </a:solidFill>
                      <a:prstDash val="solid"/>
                    </a:lnR>
                  </a:tcPr>
                </a:tc>
                <a:tc vMerge="1">
                  <a:tcPr>
                    <a:lnL w="12700">
                      <a:solidFill>
                        <a:srgbClr val="0070C0"/>
                      </a:solidFill>
                      <a:prstDash val="solid"/>
                    </a:lnL>
                    <a:lnR w="12700">
                      <a:solidFill>
                        <a:srgbClr val="0070C0"/>
                      </a:solidFill>
                      <a:prstDash val="solid"/>
                    </a:lnR>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5.属于三类内部事务信息</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1</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1</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61290">
                <a:tc vMerge="1">
                  <a:tcPr>
                    <a:lnL w="12700">
                      <a:solidFill>
                        <a:srgbClr val="0070C0"/>
                      </a:solidFill>
                      <a:prstDash val="solid"/>
                    </a:lnL>
                    <a:lnR w="12700">
                      <a:solidFill>
                        <a:srgbClr val="0070C0"/>
                      </a:solidFill>
                      <a:prstDash val="solid"/>
                    </a:lnR>
                  </a:tcPr>
                </a:tc>
                <a:tc vMerge="1">
                  <a:tcPr>
                    <a:lnL w="12700">
                      <a:solidFill>
                        <a:srgbClr val="0070C0"/>
                      </a:solidFill>
                      <a:prstDash val="solid"/>
                    </a:lnL>
                    <a:lnR w="12700">
                      <a:solidFill>
                        <a:srgbClr val="0070C0"/>
                      </a:solidFill>
                      <a:prstDash val="solid"/>
                    </a:lnR>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6.属于四类过程性信息</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61290">
                <a:tc vMerge="1">
                  <a:tcPr>
                    <a:lnL w="12700">
                      <a:solidFill>
                        <a:srgbClr val="0070C0"/>
                      </a:solidFill>
                      <a:prstDash val="solid"/>
                    </a:lnL>
                    <a:lnR w="12700">
                      <a:solidFill>
                        <a:srgbClr val="0070C0"/>
                      </a:solidFill>
                      <a:prstDash val="solid"/>
                    </a:lnR>
                  </a:tcPr>
                </a:tc>
                <a:tc vMerge="1">
                  <a:tcPr>
                    <a:lnL w="12700">
                      <a:solidFill>
                        <a:srgbClr val="0070C0"/>
                      </a:solidFill>
                      <a:prstDash val="solid"/>
                    </a:lnL>
                    <a:lnR w="12700">
                      <a:solidFill>
                        <a:srgbClr val="0070C0"/>
                      </a:solidFill>
                      <a:prstDash val="solid"/>
                    </a:lnR>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7.属于行政执法案卷</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61925">
                <a:tc vMerge="1">
                  <a:tcPr>
                    <a:lnL w="12700">
                      <a:solidFill>
                        <a:srgbClr val="0070C0"/>
                      </a:solidFill>
                      <a:prstDash val="solid"/>
                    </a:lnL>
                    <a:lnR w="12700">
                      <a:solidFill>
                        <a:srgbClr val="0070C0"/>
                      </a:solidFill>
                      <a:prstDash val="solid"/>
                    </a:lnR>
                  </a:tcPr>
                </a:tc>
                <a:tc vMerge="1">
                  <a:tcPr>
                    <a:lnL w="12700">
                      <a:solidFill>
                        <a:srgbClr val="0070C0"/>
                      </a:solidFill>
                      <a:prstDash val="solid"/>
                    </a:lnL>
                    <a:lnR w="12700">
                      <a:solidFill>
                        <a:srgbClr val="0070C0"/>
                      </a:solidFill>
                      <a:prstDash val="solid"/>
                    </a:lnR>
                    <a:lnB w="12700">
                      <a:solidFill>
                        <a:srgbClr val="0070C0"/>
                      </a:solidFill>
                      <a:prstDash val="solid"/>
                    </a:lnB>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8.属于行政查询事项</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7</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7</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60655">
                <a:tc vMerge="1">
                  <a:tcPr>
                    <a:lnL w="12700">
                      <a:solidFill>
                        <a:srgbClr val="0070C0"/>
                      </a:solidFill>
                      <a:prstDash val="solid"/>
                    </a:lnL>
                    <a:lnR w="12700">
                      <a:solidFill>
                        <a:srgbClr val="0070C0"/>
                      </a:solidFill>
                      <a:prstDash val="solid"/>
                    </a:lnR>
                  </a:tcPr>
                </a:tc>
                <a:tc rowSpan="3">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（四）无法提供</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1.本机关不掌握相关政府信息</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2</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2</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61925">
                <a:tc vMerge="1">
                  <a:tcPr>
                    <a:lnL w="12700">
                      <a:solidFill>
                        <a:srgbClr val="0070C0"/>
                      </a:solidFill>
                      <a:prstDash val="solid"/>
                    </a:lnL>
                    <a:lnR w="12700">
                      <a:solidFill>
                        <a:srgbClr val="0070C0"/>
                      </a:solidFill>
                      <a:prstDash val="solid"/>
                    </a:lnR>
                  </a:tcPr>
                </a:tc>
                <a:tc vMerge="1">
                  <a:tcPr>
                    <a:lnL w="12700">
                      <a:solidFill>
                        <a:srgbClr val="0070C0"/>
                      </a:solidFill>
                      <a:prstDash val="solid"/>
                    </a:lnL>
                    <a:lnR w="12700">
                      <a:solidFill>
                        <a:srgbClr val="0070C0"/>
                      </a:solidFill>
                      <a:prstDash val="solid"/>
                    </a:lnR>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2.没有现成信息需要另行制作</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1</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1</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61290">
                <a:tc vMerge="1">
                  <a:tcPr>
                    <a:lnL w="12700">
                      <a:solidFill>
                        <a:srgbClr val="0070C0"/>
                      </a:solidFill>
                      <a:prstDash val="solid"/>
                    </a:lnL>
                    <a:lnR w="12700">
                      <a:solidFill>
                        <a:srgbClr val="0070C0"/>
                      </a:solidFill>
                      <a:prstDash val="solid"/>
                    </a:lnR>
                    <a:lnB w="12700">
                      <a:solidFill>
                        <a:srgbClr val="0070C0"/>
                      </a:solidFill>
                      <a:prstDash val="solid"/>
                    </a:lnB>
                  </a:tcPr>
                </a:tc>
                <a:tc vMerge="1">
                  <a:tcPr>
                    <a:lnL w="12700">
                      <a:solidFill>
                        <a:srgbClr val="0070C0"/>
                      </a:solidFill>
                      <a:prstDash val="solid"/>
                    </a:lnL>
                    <a:lnR w="12700">
                      <a:solidFill>
                        <a:srgbClr val="0070C0"/>
                      </a:solidFill>
                      <a:prstDash val="solid"/>
                    </a:lnR>
                    <a:lnB w="12700">
                      <a:solidFill>
                        <a:srgbClr val="0070C0"/>
                      </a:solidFill>
                      <a:prstDash val="solid"/>
                    </a:lnB>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3.补正后申请内容仍不明确</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17475">
                <a:tc rowSpan="9">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rowSpan="5">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（五）不予处理</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1.信访举报投诉类申请</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18110">
                <a:tc vMerge="1">
                  <a:tcPr>
                    <a:lnL w="12700">
                      <a:solidFill>
                        <a:srgbClr val="0070C0"/>
                      </a:solidFill>
                      <a:prstDash val="solid"/>
                    </a:lnL>
                    <a:lnR w="12700">
                      <a:solidFill>
                        <a:srgbClr val="0070C0"/>
                      </a:solidFill>
                      <a:prstDash val="solid"/>
                    </a:lnR>
                  </a:tcPr>
                </a:tc>
                <a:tc vMerge="1">
                  <a:tcPr>
                    <a:lnL w="12700">
                      <a:solidFill>
                        <a:srgbClr val="0070C0"/>
                      </a:solidFill>
                      <a:prstDash val="solid"/>
                    </a:lnL>
                    <a:lnR w="12700">
                      <a:solidFill>
                        <a:srgbClr val="0070C0"/>
                      </a:solidFill>
                      <a:prstDash val="solid"/>
                    </a:lnR>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2.重复申请</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18110">
                <a:tc vMerge="1">
                  <a:tcPr>
                    <a:lnL w="12700">
                      <a:solidFill>
                        <a:srgbClr val="0070C0"/>
                      </a:solidFill>
                      <a:prstDash val="solid"/>
                    </a:lnL>
                    <a:lnR w="12700">
                      <a:solidFill>
                        <a:srgbClr val="0070C0"/>
                      </a:solidFill>
                      <a:prstDash val="solid"/>
                    </a:lnR>
                  </a:tcPr>
                </a:tc>
                <a:tc vMerge="1">
                  <a:tcPr>
                    <a:lnL w="12700">
                      <a:solidFill>
                        <a:srgbClr val="0070C0"/>
                      </a:solidFill>
                      <a:prstDash val="solid"/>
                    </a:lnL>
                    <a:lnR w="12700">
                      <a:solidFill>
                        <a:srgbClr val="0070C0"/>
                      </a:solidFill>
                      <a:prstDash val="solid"/>
                    </a:lnR>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3.要求提供公开出版物</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18110">
                <a:tc vMerge="1">
                  <a:tcPr>
                    <a:lnL w="12700">
                      <a:solidFill>
                        <a:srgbClr val="0070C0"/>
                      </a:solidFill>
                      <a:prstDash val="solid"/>
                    </a:lnL>
                    <a:lnR w="12700">
                      <a:solidFill>
                        <a:srgbClr val="0070C0"/>
                      </a:solidFill>
                      <a:prstDash val="solid"/>
                    </a:lnR>
                  </a:tcPr>
                </a:tc>
                <a:tc vMerge="1">
                  <a:tcPr>
                    <a:lnL w="12700">
                      <a:solidFill>
                        <a:srgbClr val="0070C0"/>
                      </a:solidFill>
                      <a:prstDash val="solid"/>
                    </a:lnL>
                    <a:lnR w="12700">
                      <a:solidFill>
                        <a:srgbClr val="0070C0"/>
                      </a:solidFill>
                      <a:prstDash val="solid"/>
                    </a:lnR>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4.无正当理由大量反复申请</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360680">
                <a:tc vMerge="1">
                  <a:tcPr>
                    <a:lnL w="12700">
                      <a:solidFill>
                        <a:srgbClr val="0070C0"/>
                      </a:solidFill>
                      <a:prstDash val="solid"/>
                    </a:lnL>
                    <a:lnR w="12700">
                      <a:solidFill>
                        <a:srgbClr val="0070C0"/>
                      </a:solidFill>
                      <a:prstDash val="solid"/>
                    </a:lnR>
                  </a:tcPr>
                </a:tc>
                <a:tc vMerge="1">
                  <a:tcPr>
                    <a:lnL w="12700">
                      <a:solidFill>
                        <a:srgbClr val="0070C0"/>
                      </a:solidFill>
                      <a:prstDash val="solid"/>
                    </a:lnL>
                    <a:lnR w="12700">
                      <a:solidFill>
                        <a:srgbClr val="0070C0"/>
                      </a:solidFill>
                      <a:prstDash val="solid"/>
                    </a:lnR>
                    <a:lnB w="12700">
                      <a:solidFill>
                        <a:srgbClr val="0070C0"/>
                      </a:solidFill>
                      <a:prstDash val="solid"/>
                    </a:lnB>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5.要求行政机关确认或重新出具已获取信息</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354330">
                <a:tc vMerge="1">
                  <a:tcPr>
                    <a:lnL w="12700">
                      <a:solidFill>
                        <a:srgbClr val="0070C0"/>
                      </a:solidFill>
                      <a:prstDash val="solid"/>
                    </a:lnL>
                    <a:lnR w="12700">
                      <a:solidFill>
                        <a:srgbClr val="0070C0"/>
                      </a:solidFill>
                      <a:prstDash val="solid"/>
                    </a:lnR>
                  </a:tcPr>
                </a:tc>
                <a:tc rowSpan="3">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（六）其他处理</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1.申请人无正当理由逾期不补正、行政机关不再处理其政府信息公开申请</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354330">
                <a:tc vMerge="1">
                  <a:tcPr>
                    <a:lnL w="12700">
                      <a:solidFill>
                        <a:srgbClr val="0070C0"/>
                      </a:solidFill>
                      <a:prstDash val="solid"/>
                    </a:lnL>
                    <a:lnR w="12700">
                      <a:solidFill>
                        <a:srgbClr val="0070C0"/>
                      </a:solidFill>
                      <a:prstDash val="solid"/>
                    </a:lnR>
                  </a:tcPr>
                </a:tc>
                <a:tc vMerge="1">
                  <a:tcPr>
                    <a:lnL w="12700">
                      <a:solidFill>
                        <a:srgbClr val="0070C0"/>
                      </a:solidFill>
                      <a:prstDash val="solid"/>
                    </a:lnL>
                    <a:lnR w="12700">
                      <a:solidFill>
                        <a:srgbClr val="0070C0"/>
                      </a:solidFill>
                      <a:prstDash val="solid"/>
                    </a:lnR>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2.申请人逾期未按收费通知要求缴纳费用、行政机关不再处理其政府信息公开申请</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18110">
                <a:tc vMerge="1">
                  <a:tcPr>
                    <a:lnL w="12700">
                      <a:solidFill>
                        <a:srgbClr val="0070C0"/>
                      </a:solidFill>
                      <a:prstDash val="solid"/>
                    </a:lnL>
                    <a:lnR w="12700">
                      <a:solidFill>
                        <a:srgbClr val="0070C0"/>
                      </a:solidFill>
                      <a:prstDash val="solid"/>
                    </a:lnR>
                  </a:tcPr>
                </a:tc>
                <a:tc vMerge="1">
                  <a:tcPr>
                    <a:lnL w="12700">
                      <a:solidFill>
                        <a:srgbClr val="0070C0"/>
                      </a:solidFill>
                      <a:prstDash val="solid"/>
                    </a:lnL>
                    <a:lnR w="12700">
                      <a:solidFill>
                        <a:srgbClr val="0070C0"/>
                      </a:solidFill>
                      <a:prstDash val="solid"/>
                    </a:lnR>
                    <a:lnB w="12700">
                      <a:solidFill>
                        <a:srgbClr val="0070C0"/>
                      </a:solidFill>
                      <a:prstDash val="solid"/>
                    </a:lnB>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3.其他</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18110">
                <a:tc vMerge="1">
                  <a:tcPr>
                    <a:lnL w="12700">
                      <a:solidFill>
                        <a:srgbClr val="0070C0"/>
                      </a:solidFill>
                      <a:prstDash val="solid"/>
                    </a:lnL>
                    <a:lnR w="12700">
                      <a:solidFill>
                        <a:srgbClr val="0070C0"/>
                      </a:solidFill>
                      <a:prstDash val="solid"/>
                    </a:lnR>
                    <a:lnB w="12700">
                      <a:solidFill>
                        <a:srgbClr val="0070C0"/>
                      </a:solidFill>
                      <a:prstDash val="solid"/>
                    </a:lnB>
                  </a:tcPr>
                </a:tc>
                <a:tc gridSpan="2">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（七）总计</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hMerge="1">
                  <a:tcPr>
                    <a:lnR w="12700">
                      <a:solidFill>
                        <a:srgbClr val="0070C0"/>
                      </a:solidFill>
                      <a:prstDash val="solid"/>
                    </a:lnR>
                    <a:lnT w="12700">
                      <a:solidFill>
                        <a:srgbClr val="0070C0"/>
                      </a:solidFill>
                      <a:prstDash val="solid"/>
                    </a:lnT>
                    <a:lnB w="12700">
                      <a:solidFill>
                        <a:srgbClr val="0070C0"/>
                      </a:solidFill>
                      <a:prstDash val="solid"/>
                    </a:lnB>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27</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27</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18110">
                <a:tc gridSpan="3">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四、结转下年度继续办理</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hMerge="1">
                  <a:tcPr>
                    <a:lnT w="12700">
                      <a:solidFill>
                        <a:srgbClr val="0070C0"/>
                      </a:solidFill>
                      <a:prstDash val="solid"/>
                    </a:lnT>
                    <a:lnB w="12700">
                      <a:solidFill>
                        <a:srgbClr val="0070C0"/>
                      </a:solidFill>
                      <a:prstDash val="solid"/>
                    </a:lnB>
                  </a:tcPr>
                </a:tc>
                <a:tc hMerge="1">
                  <a:tcPr>
                    <a:lnR w="12700">
                      <a:solidFill>
                        <a:srgbClr val="0070C0"/>
                      </a:solidFill>
                      <a:prstDash val="solid"/>
                    </a:lnR>
                    <a:lnT w="12700">
                      <a:solidFill>
                        <a:srgbClr val="0070C0"/>
                      </a:solidFill>
                      <a:prstDash val="solid"/>
                    </a:lnT>
                    <a:lnB w="12700">
                      <a:solidFill>
                        <a:srgbClr val="0070C0"/>
                      </a:solidFill>
                      <a:prstDash val="solid"/>
                    </a:lnB>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0</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 </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0000"/>
                          </a:solidFill>
                          <a:latin typeface="Times New Roman" panose="02020603050405020304" pitchFamily="18" charset="0"/>
                          <a:cs typeface="Times New Roman" panose="02020603050405020304" pitchFamily="18" charset="0"/>
                        </a:rPr>
                        <a:t>0</a:t>
                      </a:r>
                      <a:endParaRPr lang="en-US" altLang="en-US" sz="1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a:t>四、政府信息公开行政复议、行政诉讼情况</a:t>
            </a:r>
            <a:endParaRPr lang="zh-CN" altLang="en-US" dirty="0"/>
          </a:p>
        </p:txBody>
      </p:sp>
      <p:graphicFrame>
        <p:nvGraphicFramePr>
          <p:cNvPr id="4" name="表格 3"/>
          <p:cNvGraphicFramePr/>
          <p:nvPr>
            <p:custDataLst>
              <p:tags r:id="rId1"/>
            </p:custDataLst>
          </p:nvPr>
        </p:nvGraphicFramePr>
        <p:xfrm>
          <a:off x="1855470" y="1804035"/>
          <a:ext cx="8481060" cy="3250565"/>
        </p:xfrm>
        <a:graphic>
          <a:graphicData uri="http://schemas.openxmlformats.org/drawingml/2006/table">
            <a:tbl>
              <a:tblPr firstRow="1" bandRow="1">
                <a:tableStyleId>{5940675A-B579-460E-94D1-54222C63F5DA}</a:tableStyleId>
              </a:tblPr>
              <a:tblGrid>
                <a:gridCol w="592455"/>
                <a:gridCol w="596900"/>
                <a:gridCol w="577850"/>
                <a:gridCol w="568325"/>
                <a:gridCol w="443230"/>
                <a:gridCol w="626110"/>
                <a:gridCol w="624205"/>
                <a:gridCol w="626110"/>
                <a:gridCol w="611505"/>
                <a:gridCol w="409575"/>
                <a:gridCol w="626110"/>
                <a:gridCol w="626110"/>
                <a:gridCol w="626110"/>
                <a:gridCol w="534670"/>
                <a:gridCol w="391795"/>
              </a:tblGrid>
              <a:tr h="371475">
                <a:tc gridSpan="5">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行政复议</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R w="12700">
                      <a:solidFill>
                        <a:srgbClr val="0070C0"/>
                      </a:solidFill>
                      <a:prstDash val="solid"/>
                    </a:lnR>
                    <a:lnT w="12700">
                      <a:solidFill>
                        <a:srgbClr val="0070C0"/>
                      </a:solidFill>
                      <a:prstDash val="solid"/>
                    </a:lnT>
                    <a:lnB w="12700">
                      <a:solidFill>
                        <a:srgbClr val="0070C0"/>
                      </a:solidFill>
                      <a:prstDash val="solid"/>
                    </a:lnB>
                  </a:tcPr>
                </a:tc>
                <a:tc gridSpan="10">
                  <a:txBody>
                    <a:bodyPr/>
                    <a:p>
                      <a:pPr indent="0" algn="ctr">
                        <a:buNone/>
                      </a:pPr>
                      <a:r>
                        <a:rPr lang="en-US" sz="1000" b="1">
                          <a:solidFill>
                            <a:schemeClr val="bg1"/>
                          </a:solidFill>
                          <a:latin typeface="Times New Roman" panose="02020603050405020304" pitchFamily="18" charset="0"/>
                          <a:cs typeface="Times New Roman" panose="02020603050405020304" pitchFamily="18" charset="0"/>
                        </a:rPr>
                        <a:t>行政诉讼</a:t>
                      </a:r>
                      <a:endParaRPr lang="en-US" altLang="en-US" sz="1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solidFill>
                      <a:srgbClr val="0070C0"/>
                    </a:solidFill>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R w="12700">
                      <a:solidFill>
                        <a:srgbClr val="0070C0"/>
                      </a:solidFill>
                      <a:prstDash val="solid"/>
                    </a:lnR>
                    <a:lnT w="12700">
                      <a:solidFill>
                        <a:srgbClr val="0070C0"/>
                      </a:solidFill>
                      <a:prstDash val="solid"/>
                    </a:lnT>
                    <a:lnB w="12700">
                      <a:solidFill>
                        <a:srgbClr val="0070C0"/>
                      </a:solidFill>
                      <a:prstDash val="solid"/>
                    </a:lnB>
                  </a:tcPr>
                </a:tc>
              </a:tr>
              <a:tr h="371475">
                <a:tc rowSpan="2">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结果维持</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rowSpan="2">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结果纠正</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rowSpan="2">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其他结果</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rowSpan="2">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尚未审结</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rowSpan="2">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总计</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gridSpan="5">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未经复议直接起诉</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R w="12700">
                      <a:solidFill>
                        <a:srgbClr val="0070C0"/>
                      </a:solidFill>
                      <a:prstDash val="solid"/>
                    </a:lnR>
                    <a:lnT w="12700">
                      <a:solidFill>
                        <a:srgbClr val="0070C0"/>
                      </a:solidFill>
                      <a:prstDash val="solid"/>
                    </a:lnT>
                    <a:lnB w="12700">
                      <a:solidFill>
                        <a:srgbClr val="0070C0"/>
                      </a:solidFill>
                      <a:prstDash val="solid"/>
                    </a:lnB>
                  </a:tcPr>
                </a:tc>
                <a:tc gridSpan="5">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复议后起诉</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T w="12700">
                      <a:solidFill>
                        <a:srgbClr val="0070C0"/>
                      </a:solidFill>
                      <a:prstDash val="solid"/>
                    </a:lnT>
                    <a:lnB w="12700">
                      <a:solidFill>
                        <a:srgbClr val="0070C0"/>
                      </a:solidFill>
                      <a:prstDash val="solid"/>
                    </a:lnB>
                  </a:tcPr>
                </a:tc>
                <a:tc hMerge="1">
                  <a:tcPr>
                    <a:lnR w="12700">
                      <a:solidFill>
                        <a:srgbClr val="0070C0"/>
                      </a:solidFill>
                      <a:prstDash val="solid"/>
                    </a:lnR>
                    <a:lnT w="12700">
                      <a:solidFill>
                        <a:srgbClr val="0070C0"/>
                      </a:solidFill>
                      <a:prstDash val="solid"/>
                    </a:lnT>
                    <a:lnB w="12700">
                      <a:solidFill>
                        <a:srgbClr val="0070C0"/>
                      </a:solidFill>
                      <a:prstDash val="solid"/>
                    </a:lnB>
                  </a:tcPr>
                </a:tc>
              </a:tr>
              <a:tr h="1485900">
                <a:tc vMerge="1">
                  <a:tcPr>
                    <a:lnL w="12700">
                      <a:solidFill>
                        <a:srgbClr val="0070C0"/>
                      </a:solidFill>
                      <a:prstDash val="solid"/>
                    </a:lnL>
                    <a:lnR w="12700">
                      <a:solidFill>
                        <a:srgbClr val="0070C0"/>
                      </a:solidFill>
                      <a:prstDash val="solid"/>
                    </a:lnR>
                    <a:lnB w="12700">
                      <a:solidFill>
                        <a:srgbClr val="0070C0"/>
                      </a:solidFill>
                      <a:prstDash val="solid"/>
                    </a:lnB>
                  </a:tcPr>
                </a:tc>
                <a:tc vMerge="1">
                  <a:tcPr>
                    <a:lnL w="12700">
                      <a:solidFill>
                        <a:srgbClr val="0070C0"/>
                      </a:solidFill>
                      <a:prstDash val="solid"/>
                    </a:lnL>
                    <a:lnR w="12700">
                      <a:solidFill>
                        <a:srgbClr val="0070C0"/>
                      </a:solidFill>
                      <a:prstDash val="solid"/>
                    </a:lnR>
                    <a:lnB w="12700">
                      <a:solidFill>
                        <a:srgbClr val="0070C0"/>
                      </a:solidFill>
                      <a:prstDash val="solid"/>
                    </a:lnB>
                  </a:tcPr>
                </a:tc>
                <a:tc vMerge="1">
                  <a:tcPr>
                    <a:lnL w="12700">
                      <a:solidFill>
                        <a:srgbClr val="0070C0"/>
                      </a:solidFill>
                      <a:prstDash val="solid"/>
                    </a:lnL>
                    <a:lnR w="12700">
                      <a:solidFill>
                        <a:srgbClr val="0070C0"/>
                      </a:solidFill>
                      <a:prstDash val="solid"/>
                    </a:lnR>
                    <a:lnB w="12700">
                      <a:solidFill>
                        <a:srgbClr val="0070C0"/>
                      </a:solidFill>
                      <a:prstDash val="solid"/>
                    </a:lnB>
                  </a:tcPr>
                </a:tc>
                <a:tc vMerge="1">
                  <a:tcPr>
                    <a:lnL w="12700">
                      <a:solidFill>
                        <a:srgbClr val="0070C0"/>
                      </a:solidFill>
                      <a:prstDash val="solid"/>
                    </a:lnL>
                    <a:lnR w="12700">
                      <a:solidFill>
                        <a:srgbClr val="0070C0"/>
                      </a:solidFill>
                      <a:prstDash val="solid"/>
                    </a:lnR>
                    <a:lnB w="12700">
                      <a:solidFill>
                        <a:srgbClr val="0070C0"/>
                      </a:solidFill>
                      <a:prstDash val="solid"/>
                    </a:lnB>
                  </a:tcPr>
                </a:tc>
                <a:tc vMerge="1">
                  <a:tcPr>
                    <a:lnL w="12700">
                      <a:solidFill>
                        <a:srgbClr val="0070C0"/>
                      </a:solidFill>
                      <a:prstDash val="solid"/>
                    </a:lnL>
                    <a:lnR w="12700">
                      <a:solidFill>
                        <a:srgbClr val="0070C0"/>
                      </a:solidFill>
                      <a:prstDash val="solid"/>
                    </a:lnR>
                    <a:lnB w="12700">
                      <a:solidFill>
                        <a:srgbClr val="0070C0"/>
                      </a:solidFill>
                      <a:prstDash val="solid"/>
                    </a:lnB>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结果维持</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结果纠正</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其他结果</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尚未审结</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总计</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结果维持</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结果纠正</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其他结果</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尚未审结</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总计</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r h="1021715">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 </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 </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 </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 </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0</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1</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 </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1</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 </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2</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 </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 </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 </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r>
                        <a:rPr lang="en-US" sz="1000" b="1">
                          <a:solidFill>
                            <a:srgbClr val="0070C0"/>
                          </a:solidFill>
                          <a:latin typeface="Times New Roman" panose="02020603050405020304" pitchFamily="18" charset="0"/>
                          <a:cs typeface="Times New Roman" panose="02020603050405020304" pitchFamily="18" charset="0"/>
                        </a:rPr>
                        <a:t> </a:t>
                      </a: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c>
                  <a:txBody>
                    <a:bodyPr/>
                    <a:p>
                      <a:pPr indent="0" algn="ctr">
                        <a:buNone/>
                      </a:pPr>
                      <a:endParaRPr lang="en-US" altLang="en-US" sz="1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rgbClr val="0070C0"/>
                      </a:solidFill>
                      <a:prstDash val="solid"/>
                    </a:lnL>
                    <a:lnR w="12700">
                      <a:solidFill>
                        <a:srgbClr val="0070C0"/>
                      </a:solidFill>
                      <a:prstDash val="solid"/>
                    </a:lnR>
                    <a:lnT w="12700">
                      <a:solidFill>
                        <a:srgbClr val="0070C0"/>
                      </a:solidFill>
                      <a:prstDash val="solid"/>
                    </a:lnT>
                    <a:lnB w="12700">
                      <a:solidFill>
                        <a:srgbClr val="0070C0"/>
                      </a:solidFill>
                      <a:prstDash val="soli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17015" y="1194435"/>
            <a:ext cx="9158605" cy="4468495"/>
          </a:xfrm>
          <a:prstGeom prst="rect">
            <a:avLst/>
          </a:prstGeom>
          <a:noFill/>
        </p:spPr>
        <p:txBody>
          <a:bodyPr wrap="square" lIns="75491" tIns="37747" rIns="75491" bIns="37747" rtlCol="0">
            <a:spAutoFit/>
          </a:bodyPr>
          <a:lstStyle/>
          <a:p>
            <a:pPr indent="711200" fontAlgn="auto">
              <a:lnSpc>
                <a:spcPct val="170000"/>
              </a:lnSpc>
              <a:spcBef>
                <a:spcPct val="0"/>
              </a:spcBef>
              <a:buNone/>
              <a:extLst>
                <a:ext uri="{35155182-B16C-46BC-9424-99874614C6A1}">
                  <wpsdc:indentchars xmlns:wpsdc="http://www.wps.cn/officeDocument/2017/drawingmlCustomData" val="200" checksum="3773799597"/>
                </a:ext>
              </a:extLst>
            </a:pPr>
            <a:r>
              <a:rPr lang="zh-CN" altLang="en-US" sz="2800" dirty="0">
                <a:solidFill>
                  <a:srgbClr val="C10109"/>
                </a:solidFill>
                <a:latin typeface="微软雅黑" panose="020B0503020204020204" pitchFamily="34" charset="-122"/>
                <a:ea typeface="微软雅黑" panose="020B0503020204020204" pitchFamily="34" charset="-122"/>
              </a:rPr>
              <a:t>2021年，我局政府信息公开工作取得一定成效，但与市政府要求还有一定差距。一是政府信息公开力量相对薄弱，因工作原因，负责人变动较大，工作缺乏连续性。二是部分科室主动公开意识不足，缺乏主动性，时常开展工作后没有及时应公尽公。三是政府信息公开后配套解读难跟上，存在解读形式单一，可读性趣味性不强。</a:t>
            </a:r>
            <a:endParaRPr lang="zh-CN" altLang="en-US" sz="2800" dirty="0">
              <a:solidFill>
                <a:srgbClr val="C10109"/>
              </a:solidFill>
              <a:latin typeface="微软雅黑" panose="020B0503020204020204" pitchFamily="34" charset="-122"/>
              <a:ea typeface="微软雅黑" panose="020B0503020204020204" pitchFamily="34" charset="-122"/>
            </a:endParaRPr>
          </a:p>
        </p:txBody>
      </p:sp>
      <p:sp>
        <p:nvSpPr>
          <p:cNvPr id="17" name="标题 16"/>
          <p:cNvSpPr>
            <a:spLocks noGrp="1"/>
          </p:cNvSpPr>
          <p:nvPr>
            <p:ph type="title"/>
          </p:nvPr>
        </p:nvSpPr>
        <p:spPr/>
        <p:txBody>
          <a:bodyPr>
            <a:normAutofit fontScale="90000"/>
          </a:bodyPr>
          <a:lstStyle/>
          <a:p>
            <a:r>
              <a:rPr lang="zh-CN" altLang="en-US" dirty="0"/>
              <a:t>五、存在的主要问题及改进情况</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83546" y="3627904"/>
            <a:ext cx="2754423" cy="3446339"/>
            <a:chOff x="5489223" y="1837839"/>
            <a:chExt cx="2754422" cy="3446339"/>
          </a:xfrm>
        </p:grpSpPr>
        <p:grpSp>
          <p:nvGrpSpPr>
            <p:cNvPr id="4" name="组合 3"/>
            <p:cNvGrpSpPr/>
            <p:nvPr/>
          </p:nvGrpSpPr>
          <p:grpSpPr>
            <a:xfrm>
              <a:off x="5489223" y="1837839"/>
              <a:ext cx="2754422" cy="3446339"/>
              <a:chOff x="3295850" y="1895995"/>
              <a:chExt cx="3725149" cy="4660916"/>
            </a:xfrm>
          </p:grpSpPr>
          <p:sp>
            <p:nvSpPr>
              <p:cNvPr id="9" name="圆角矩形 8"/>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7" name="圆角矩形 6"/>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121920" tIns="60960" rIns="121920" bIns="60960" numCol="1" anchor="t" anchorCtr="0" compatLnSpc="1"/>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25400">
                <a:noFill/>
              </a:ln>
              <a:effectLst>
                <a:outerShdw blurRad="254000" dist="114300" dir="2700000" algn="tl" rotWithShape="0">
                  <a:prstClr val="black">
                    <a:alpha val="25000"/>
                  </a:prstClr>
                </a:outerShdw>
              </a:effectLst>
            </p:spPr>
            <p:txBody>
              <a:bodyPr vert="horz" wrap="square" lIns="121920" tIns="60960" rIns="121920" bIns="60960" numCol="1" anchor="t" anchorCtr="0" compatLnSpc="1"/>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5937544" y="2483578"/>
              <a:ext cx="1045498" cy="1076472"/>
              <a:chOff x="2734379" y="4342226"/>
              <a:chExt cx="1045498" cy="1076472"/>
            </a:xfrm>
          </p:grpSpPr>
          <p:sp>
            <p:nvSpPr>
              <p:cNvPr id="94" name="文本框 93"/>
              <p:cNvSpPr txBox="1"/>
              <p:nvPr/>
            </p:nvSpPr>
            <p:spPr>
              <a:xfrm>
                <a:off x="2734379" y="4342226"/>
                <a:ext cx="1031437" cy="829945"/>
              </a:xfrm>
              <a:prstGeom prst="rect">
                <a:avLst/>
              </a:prstGeom>
              <a:noFill/>
            </p:spPr>
            <p:txBody>
              <a:bodyPr wrap="square" rtlCol="0">
                <a:spAutoFit/>
              </a:bodyPr>
              <a:p>
                <a:pPr algn="ctr"/>
                <a:r>
                  <a:rPr lang="en-US" altLang="zh-CN" sz="4800" dirty="0">
                    <a:solidFill>
                      <a:schemeClr val="bg1"/>
                    </a:solidFill>
                    <a:latin typeface="微软雅黑" panose="020B0503020204020204" pitchFamily="34" charset="-122"/>
                    <a:ea typeface="微软雅黑" panose="020B0503020204020204" pitchFamily="34" charset="-122"/>
                  </a:rPr>
                  <a:t>03</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2738818" y="4957033"/>
                <a:ext cx="1041059" cy="461665"/>
              </a:xfrm>
              <a:prstGeom prst="rect">
                <a:avLst/>
              </a:prstGeom>
              <a:noFill/>
            </p:spPr>
            <p:txBody>
              <a:bodyPr wrap="square" rtlCol="0">
                <a:spAutoFit/>
              </a:bodyPr>
              <a:p>
                <a:pPr algn="ctr"/>
                <a:r>
                  <a:rPr lang="en-US" altLang="zh-CN" sz="2400" dirty="0">
                    <a:solidFill>
                      <a:schemeClr val="bg1"/>
                    </a:solidFill>
                    <a:latin typeface="微软雅黑" panose="020B0503020204020204" pitchFamily="34" charset="-122"/>
                    <a:ea typeface="微软雅黑" panose="020B0503020204020204" pitchFamily="34" charset="-122"/>
                  </a:rPr>
                  <a:t>STEP</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3962441" y="3627620"/>
            <a:ext cx="2754423" cy="3446339"/>
            <a:chOff x="3885937" y="2769115"/>
            <a:chExt cx="2754422" cy="3446339"/>
          </a:xfrm>
        </p:grpSpPr>
        <p:grpSp>
          <p:nvGrpSpPr>
            <p:cNvPr id="18" name="组合 17"/>
            <p:cNvGrpSpPr/>
            <p:nvPr/>
          </p:nvGrpSpPr>
          <p:grpSpPr>
            <a:xfrm>
              <a:off x="3885937" y="2769115"/>
              <a:ext cx="2754422" cy="3446339"/>
              <a:chOff x="3295850" y="1895995"/>
              <a:chExt cx="3725149" cy="4660916"/>
            </a:xfrm>
          </p:grpSpPr>
          <p:sp>
            <p:nvSpPr>
              <p:cNvPr id="22" name="圆角矩形 21"/>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2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4" name="圆角矩形 23"/>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2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25400">
                <a:no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352303" y="3414855"/>
              <a:ext cx="1045498" cy="1076472"/>
              <a:chOff x="2734379" y="4342226"/>
              <a:chExt cx="1045498" cy="1076472"/>
            </a:xfrm>
          </p:grpSpPr>
          <p:sp>
            <p:nvSpPr>
              <p:cNvPr id="20" name="文本框 19"/>
              <p:cNvSpPr txBox="1"/>
              <p:nvPr/>
            </p:nvSpPr>
            <p:spPr>
              <a:xfrm>
                <a:off x="2734379" y="4342226"/>
                <a:ext cx="1031437" cy="829945"/>
              </a:xfrm>
              <a:prstGeom prst="rect">
                <a:avLst/>
              </a:prstGeom>
              <a:noFill/>
            </p:spPr>
            <p:txBody>
              <a:bodyPr wrap="square" rtlCol="0">
                <a:spAutoFit/>
              </a:bodyPr>
              <a:lstStyle/>
              <a:p>
                <a:pPr algn="ctr"/>
                <a:r>
                  <a:rPr lang="en-US" altLang="zh-CN" sz="4800" dirty="0">
                    <a:solidFill>
                      <a:schemeClr val="bg1"/>
                    </a:solidFill>
                    <a:latin typeface="微软雅黑" panose="020B0503020204020204" pitchFamily="34" charset="-122"/>
                    <a:ea typeface="微软雅黑" panose="020B0503020204020204" pitchFamily="34" charset="-122"/>
                  </a:rPr>
                  <a:t>02</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738818" y="4957033"/>
                <a:ext cx="1041059"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STEP</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grpSp>
        <p:nvGrpSpPr>
          <p:cNvPr id="26" name="组合 25"/>
          <p:cNvGrpSpPr/>
          <p:nvPr/>
        </p:nvGrpSpPr>
        <p:grpSpPr>
          <a:xfrm>
            <a:off x="6283546" y="1332379"/>
            <a:ext cx="2754423" cy="3446339"/>
            <a:chOff x="5489223" y="1837839"/>
            <a:chExt cx="2754422" cy="3446339"/>
          </a:xfrm>
        </p:grpSpPr>
        <p:grpSp>
          <p:nvGrpSpPr>
            <p:cNvPr id="27" name="组合 26"/>
            <p:cNvGrpSpPr/>
            <p:nvPr/>
          </p:nvGrpSpPr>
          <p:grpSpPr>
            <a:xfrm>
              <a:off x="5489223" y="1837839"/>
              <a:ext cx="2754422" cy="3446339"/>
              <a:chOff x="3295850" y="1895995"/>
              <a:chExt cx="3725149" cy="4660916"/>
            </a:xfrm>
          </p:grpSpPr>
          <p:sp>
            <p:nvSpPr>
              <p:cNvPr id="31" name="圆角矩形 3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3" name="圆角矩形 32"/>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25400">
                <a:no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937544" y="2483578"/>
              <a:ext cx="1045498" cy="1076472"/>
              <a:chOff x="2734379" y="4342226"/>
              <a:chExt cx="1045498" cy="1076472"/>
            </a:xfrm>
          </p:grpSpPr>
          <p:sp>
            <p:nvSpPr>
              <p:cNvPr id="29" name="文本框 28"/>
              <p:cNvSpPr txBox="1"/>
              <p:nvPr/>
            </p:nvSpPr>
            <p:spPr>
              <a:xfrm>
                <a:off x="2734379" y="4342226"/>
                <a:ext cx="1031437" cy="829945"/>
              </a:xfrm>
              <a:prstGeom prst="rect">
                <a:avLst/>
              </a:prstGeom>
              <a:noFill/>
            </p:spPr>
            <p:txBody>
              <a:bodyPr wrap="square" rtlCol="0">
                <a:spAutoFit/>
              </a:bodyPr>
              <a:lstStyle/>
              <a:p>
                <a:pPr algn="ctr"/>
                <a:r>
                  <a:rPr lang="en-US" altLang="zh-CN" sz="4800" dirty="0">
                    <a:solidFill>
                      <a:schemeClr val="bg1"/>
                    </a:solidFill>
                    <a:latin typeface="微软雅黑" panose="020B0503020204020204" pitchFamily="34" charset="-122"/>
                    <a:ea typeface="微软雅黑" panose="020B0503020204020204" pitchFamily="34" charset="-122"/>
                  </a:rPr>
                  <a:t>01</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738818" y="4957033"/>
                <a:ext cx="1041059"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STEP</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grpSp>
        <p:nvGrpSpPr>
          <p:cNvPr id="44" name="组合 43"/>
          <p:cNvGrpSpPr/>
          <p:nvPr/>
        </p:nvGrpSpPr>
        <p:grpSpPr>
          <a:xfrm flipV="1">
            <a:off x="7847150" y="1342535"/>
            <a:ext cx="2438687" cy="732476"/>
            <a:chOff x="5246304" y="4593021"/>
            <a:chExt cx="2438687" cy="732476"/>
          </a:xfrm>
        </p:grpSpPr>
        <p:sp>
          <p:nvSpPr>
            <p:cNvPr id="45" name="椭圆 44"/>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46" name="任意多边形 45"/>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47" name="Group 13"/>
          <p:cNvGrpSpPr>
            <a:grpSpLocks noChangeAspect="1"/>
          </p:cNvGrpSpPr>
          <p:nvPr/>
        </p:nvGrpSpPr>
        <p:grpSpPr bwMode="auto">
          <a:xfrm>
            <a:off x="8604317" y="3824344"/>
            <a:ext cx="339700" cy="267232"/>
            <a:chOff x="3996" y="2321"/>
            <a:chExt cx="75" cy="59"/>
          </a:xfrm>
          <a:solidFill>
            <a:schemeClr val="accent2"/>
          </a:solidFill>
          <a:effectLst/>
        </p:grpSpPr>
        <p:sp>
          <p:nvSpPr>
            <p:cNvPr id="48" name="Freeform 14"/>
            <p:cNvSpPr>
              <a:spLocks noEditPoints="1"/>
            </p:cNvSpPr>
            <p:nvPr/>
          </p:nvSpPr>
          <p:spPr bwMode="auto">
            <a:xfrm>
              <a:off x="4014" y="2329"/>
              <a:ext cx="39" cy="22"/>
            </a:xfrm>
            <a:custGeom>
              <a:avLst/>
              <a:gdLst>
                <a:gd name="T0" fmla="*/ 6 w 15"/>
                <a:gd name="T1" fmla="*/ 8 h 8"/>
                <a:gd name="T2" fmla="*/ 6 w 15"/>
                <a:gd name="T3" fmla="*/ 7 h 8"/>
                <a:gd name="T4" fmla="*/ 7 w 15"/>
                <a:gd name="T5" fmla="*/ 7 h 8"/>
                <a:gd name="T6" fmla="*/ 8 w 15"/>
                <a:gd name="T7" fmla="*/ 7 h 8"/>
                <a:gd name="T8" fmla="*/ 8 w 15"/>
                <a:gd name="T9" fmla="*/ 7 h 8"/>
                <a:gd name="T10" fmla="*/ 8 w 15"/>
                <a:gd name="T11" fmla="*/ 8 h 8"/>
                <a:gd name="T12" fmla="*/ 15 w 15"/>
                <a:gd name="T13" fmla="*/ 5 h 8"/>
                <a:gd name="T14" fmla="*/ 12 w 15"/>
                <a:gd name="T15" fmla="*/ 3 h 8"/>
                <a:gd name="T16" fmla="*/ 10 w 15"/>
                <a:gd name="T17" fmla="*/ 3 h 8"/>
                <a:gd name="T18" fmla="*/ 7 w 15"/>
                <a:gd name="T19" fmla="*/ 0 h 8"/>
                <a:gd name="T20" fmla="*/ 4 w 15"/>
                <a:gd name="T21" fmla="*/ 3 h 8"/>
                <a:gd name="T22" fmla="*/ 2 w 15"/>
                <a:gd name="T23" fmla="*/ 3 h 8"/>
                <a:gd name="T24" fmla="*/ 0 w 15"/>
                <a:gd name="T25" fmla="*/ 5 h 8"/>
                <a:gd name="T26" fmla="*/ 6 w 15"/>
                <a:gd name="T27" fmla="*/ 8 h 8"/>
                <a:gd name="T28" fmla="*/ 7 w 15"/>
                <a:gd name="T29" fmla="*/ 1 h 8"/>
                <a:gd name="T30" fmla="*/ 10 w 15"/>
                <a:gd name="T31" fmla="*/ 3 h 8"/>
                <a:gd name="T32" fmla="*/ 5 w 15"/>
                <a:gd name="T33" fmla="*/ 3 h 8"/>
                <a:gd name="T34" fmla="*/ 7 w 15"/>
                <a:gd name="T3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8">
                  <a:moveTo>
                    <a:pt x="6" y="8"/>
                  </a:moveTo>
                  <a:cubicBezTo>
                    <a:pt x="6" y="7"/>
                    <a:pt x="6" y="7"/>
                    <a:pt x="6" y="7"/>
                  </a:cubicBezTo>
                  <a:cubicBezTo>
                    <a:pt x="6" y="7"/>
                    <a:pt x="7" y="7"/>
                    <a:pt x="7" y="7"/>
                  </a:cubicBezTo>
                  <a:cubicBezTo>
                    <a:pt x="8" y="7"/>
                    <a:pt x="8" y="7"/>
                    <a:pt x="8" y="7"/>
                  </a:cubicBezTo>
                  <a:cubicBezTo>
                    <a:pt x="8" y="7"/>
                    <a:pt x="8" y="7"/>
                    <a:pt x="8" y="7"/>
                  </a:cubicBezTo>
                  <a:cubicBezTo>
                    <a:pt x="8" y="8"/>
                    <a:pt x="8" y="8"/>
                    <a:pt x="8" y="8"/>
                  </a:cubicBezTo>
                  <a:cubicBezTo>
                    <a:pt x="15" y="5"/>
                    <a:pt x="15" y="5"/>
                    <a:pt x="15" y="5"/>
                  </a:cubicBezTo>
                  <a:cubicBezTo>
                    <a:pt x="15" y="4"/>
                    <a:pt x="14" y="3"/>
                    <a:pt x="12" y="3"/>
                  </a:cubicBezTo>
                  <a:cubicBezTo>
                    <a:pt x="10" y="3"/>
                    <a:pt x="10" y="3"/>
                    <a:pt x="10" y="3"/>
                  </a:cubicBezTo>
                  <a:cubicBezTo>
                    <a:pt x="10" y="1"/>
                    <a:pt x="9" y="0"/>
                    <a:pt x="7" y="0"/>
                  </a:cubicBezTo>
                  <a:cubicBezTo>
                    <a:pt x="6" y="0"/>
                    <a:pt x="4" y="1"/>
                    <a:pt x="4" y="3"/>
                  </a:cubicBezTo>
                  <a:cubicBezTo>
                    <a:pt x="2" y="3"/>
                    <a:pt x="2" y="3"/>
                    <a:pt x="2" y="3"/>
                  </a:cubicBezTo>
                  <a:cubicBezTo>
                    <a:pt x="1" y="3"/>
                    <a:pt x="0" y="4"/>
                    <a:pt x="0" y="5"/>
                  </a:cubicBezTo>
                  <a:lnTo>
                    <a:pt x="6" y="8"/>
                  </a:lnTo>
                  <a:close/>
                  <a:moveTo>
                    <a:pt x="7" y="1"/>
                  </a:moveTo>
                  <a:cubicBezTo>
                    <a:pt x="8" y="1"/>
                    <a:pt x="10" y="2"/>
                    <a:pt x="10" y="3"/>
                  </a:cubicBezTo>
                  <a:cubicBezTo>
                    <a:pt x="5" y="3"/>
                    <a:pt x="5" y="3"/>
                    <a:pt x="5" y="3"/>
                  </a:cubicBezTo>
                  <a:cubicBezTo>
                    <a:pt x="5" y="2"/>
                    <a:pt x="6"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9" name="Freeform 15"/>
            <p:cNvSpPr/>
            <p:nvPr/>
          </p:nvSpPr>
          <p:spPr bwMode="auto">
            <a:xfrm>
              <a:off x="4032" y="2348"/>
              <a:ext cx="3" cy="3"/>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0" name="Freeform 16"/>
            <p:cNvSpPr/>
            <p:nvPr/>
          </p:nvSpPr>
          <p:spPr bwMode="auto">
            <a:xfrm>
              <a:off x="4014" y="2343"/>
              <a:ext cx="39" cy="18"/>
            </a:xfrm>
            <a:custGeom>
              <a:avLst/>
              <a:gdLst>
                <a:gd name="T0" fmla="*/ 8 w 15"/>
                <a:gd name="T1" fmla="*/ 3 h 7"/>
                <a:gd name="T2" fmla="*/ 8 w 15"/>
                <a:gd name="T3" fmla="*/ 3 h 7"/>
                <a:gd name="T4" fmla="*/ 7 w 15"/>
                <a:gd name="T5" fmla="*/ 3 h 7"/>
                <a:gd name="T6" fmla="*/ 6 w 15"/>
                <a:gd name="T7" fmla="*/ 3 h 7"/>
                <a:gd name="T8" fmla="*/ 6 w 15"/>
                <a:gd name="T9" fmla="*/ 3 h 7"/>
                <a:gd name="T10" fmla="*/ 0 w 15"/>
                <a:gd name="T11" fmla="*/ 0 h 7"/>
                <a:gd name="T12" fmla="*/ 0 w 15"/>
                <a:gd name="T13" fmla="*/ 5 h 7"/>
                <a:gd name="T14" fmla="*/ 2 w 15"/>
                <a:gd name="T15" fmla="*/ 7 h 7"/>
                <a:gd name="T16" fmla="*/ 12 w 15"/>
                <a:gd name="T17" fmla="*/ 7 h 7"/>
                <a:gd name="T18" fmla="*/ 15 w 15"/>
                <a:gd name="T19" fmla="*/ 5 h 7"/>
                <a:gd name="T20" fmla="*/ 15 w 15"/>
                <a:gd name="T21" fmla="*/ 0 h 7"/>
                <a:gd name="T22" fmla="*/ 8 w 15"/>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8" y="3"/>
                  </a:moveTo>
                  <a:cubicBezTo>
                    <a:pt x="8" y="3"/>
                    <a:pt x="8" y="3"/>
                    <a:pt x="8" y="3"/>
                  </a:cubicBezTo>
                  <a:cubicBezTo>
                    <a:pt x="7" y="3"/>
                    <a:pt x="7" y="3"/>
                    <a:pt x="7" y="3"/>
                  </a:cubicBezTo>
                  <a:cubicBezTo>
                    <a:pt x="7" y="3"/>
                    <a:pt x="6" y="3"/>
                    <a:pt x="6" y="3"/>
                  </a:cubicBezTo>
                  <a:cubicBezTo>
                    <a:pt x="6" y="3"/>
                    <a:pt x="6" y="3"/>
                    <a:pt x="6" y="3"/>
                  </a:cubicBezTo>
                  <a:cubicBezTo>
                    <a:pt x="0" y="0"/>
                    <a:pt x="0" y="0"/>
                    <a:pt x="0" y="0"/>
                  </a:cubicBezTo>
                  <a:cubicBezTo>
                    <a:pt x="0" y="5"/>
                    <a:pt x="0" y="5"/>
                    <a:pt x="0" y="5"/>
                  </a:cubicBezTo>
                  <a:cubicBezTo>
                    <a:pt x="0" y="6"/>
                    <a:pt x="1" y="7"/>
                    <a:pt x="2" y="7"/>
                  </a:cubicBezTo>
                  <a:cubicBezTo>
                    <a:pt x="12" y="7"/>
                    <a:pt x="12" y="7"/>
                    <a:pt x="12" y="7"/>
                  </a:cubicBezTo>
                  <a:cubicBezTo>
                    <a:pt x="14" y="7"/>
                    <a:pt x="15" y="6"/>
                    <a:pt x="15" y="5"/>
                  </a:cubicBezTo>
                  <a:cubicBezTo>
                    <a:pt x="15" y="0"/>
                    <a:pt x="15" y="0"/>
                    <a:pt x="15" y="0"/>
                  </a:cubicBezTo>
                  <a:cubicBezTo>
                    <a:pt x="8" y="3"/>
                    <a:pt x="8"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1" name="Freeform 17"/>
            <p:cNvSpPr>
              <a:spLocks noEditPoints="1"/>
            </p:cNvSpPr>
            <p:nvPr/>
          </p:nvSpPr>
          <p:spPr bwMode="auto">
            <a:xfrm>
              <a:off x="3996" y="2321"/>
              <a:ext cx="75" cy="59"/>
            </a:xfrm>
            <a:custGeom>
              <a:avLst/>
              <a:gdLst>
                <a:gd name="T0" fmla="*/ 26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8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0 w 29"/>
                <a:gd name="T27" fmla="*/ 20 h 22"/>
                <a:gd name="T28" fmla="*/ 19 w 29"/>
                <a:gd name="T29" fmla="*/ 19 h 22"/>
                <a:gd name="T30" fmla="*/ 26 w 29"/>
                <a:gd name="T31" fmla="*/ 19 h 22"/>
                <a:gd name="T32" fmla="*/ 29 w 29"/>
                <a:gd name="T33" fmla="*/ 16 h 22"/>
                <a:gd name="T34" fmla="*/ 29 w 29"/>
                <a:gd name="T35" fmla="*/ 3 h 22"/>
                <a:gd name="T36" fmla="*/ 26 w 29"/>
                <a:gd name="T37" fmla="*/ 0 h 22"/>
                <a:gd name="T38" fmla="*/ 27 w 29"/>
                <a:gd name="T39" fmla="*/ 16 h 22"/>
                <a:gd name="T40" fmla="*/ 26 w 29"/>
                <a:gd name="T41" fmla="*/ 17 h 22"/>
                <a:gd name="T42" fmla="*/ 3 w 29"/>
                <a:gd name="T43" fmla="*/ 17 h 22"/>
                <a:gd name="T44" fmla="*/ 1 w 29"/>
                <a:gd name="T45" fmla="*/ 16 h 22"/>
                <a:gd name="T46" fmla="*/ 1 w 29"/>
                <a:gd name="T47" fmla="*/ 3 h 22"/>
                <a:gd name="T48" fmla="*/ 3 w 29"/>
                <a:gd name="T49" fmla="*/ 2 h 22"/>
                <a:gd name="T50" fmla="*/ 26 w 29"/>
                <a:gd name="T51" fmla="*/ 2 h 22"/>
                <a:gd name="T52" fmla="*/ 27 w 29"/>
                <a:gd name="T53" fmla="*/ 3 h 22"/>
                <a:gd name="T54" fmla="*/ 27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6" y="0"/>
                  </a:moveTo>
                  <a:cubicBezTo>
                    <a:pt x="3" y="0"/>
                    <a:pt x="3" y="0"/>
                    <a:pt x="3" y="0"/>
                  </a:cubicBezTo>
                  <a:cubicBezTo>
                    <a:pt x="1" y="0"/>
                    <a:pt x="0" y="1"/>
                    <a:pt x="0" y="3"/>
                  </a:cubicBezTo>
                  <a:cubicBezTo>
                    <a:pt x="0" y="16"/>
                    <a:pt x="0" y="16"/>
                    <a:pt x="0" y="16"/>
                  </a:cubicBezTo>
                  <a:cubicBezTo>
                    <a:pt x="0" y="18"/>
                    <a:pt x="1" y="19"/>
                    <a:pt x="3" y="19"/>
                  </a:cubicBezTo>
                  <a:cubicBezTo>
                    <a:pt x="10" y="19"/>
                    <a:pt x="10" y="19"/>
                    <a:pt x="10" y="19"/>
                  </a:cubicBezTo>
                  <a:cubicBezTo>
                    <a:pt x="9" y="19"/>
                    <a:pt x="9" y="19"/>
                    <a:pt x="8"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0" y="20"/>
                    <a:pt x="20" y="20"/>
                    <a:pt x="20" y="20"/>
                  </a:cubicBezTo>
                  <a:cubicBezTo>
                    <a:pt x="20" y="19"/>
                    <a:pt x="20" y="19"/>
                    <a:pt x="19" y="19"/>
                  </a:cubicBezTo>
                  <a:cubicBezTo>
                    <a:pt x="26" y="19"/>
                    <a:pt x="26" y="19"/>
                    <a:pt x="26" y="19"/>
                  </a:cubicBezTo>
                  <a:cubicBezTo>
                    <a:pt x="28" y="19"/>
                    <a:pt x="29" y="18"/>
                    <a:pt x="29" y="16"/>
                  </a:cubicBezTo>
                  <a:cubicBezTo>
                    <a:pt x="29" y="3"/>
                    <a:pt x="29" y="3"/>
                    <a:pt x="29" y="3"/>
                  </a:cubicBezTo>
                  <a:cubicBezTo>
                    <a:pt x="29" y="1"/>
                    <a:pt x="28" y="0"/>
                    <a:pt x="26" y="0"/>
                  </a:cubicBezTo>
                  <a:close/>
                  <a:moveTo>
                    <a:pt x="27" y="16"/>
                  </a:moveTo>
                  <a:cubicBezTo>
                    <a:pt x="27" y="17"/>
                    <a:pt x="27" y="17"/>
                    <a:pt x="26" y="17"/>
                  </a:cubicBezTo>
                  <a:cubicBezTo>
                    <a:pt x="3" y="17"/>
                    <a:pt x="3" y="17"/>
                    <a:pt x="3" y="17"/>
                  </a:cubicBezTo>
                  <a:cubicBezTo>
                    <a:pt x="2" y="17"/>
                    <a:pt x="1" y="17"/>
                    <a:pt x="1" y="16"/>
                  </a:cubicBezTo>
                  <a:cubicBezTo>
                    <a:pt x="1" y="3"/>
                    <a:pt x="1" y="3"/>
                    <a:pt x="1" y="3"/>
                  </a:cubicBezTo>
                  <a:cubicBezTo>
                    <a:pt x="1" y="2"/>
                    <a:pt x="2" y="2"/>
                    <a:pt x="3" y="2"/>
                  </a:cubicBezTo>
                  <a:cubicBezTo>
                    <a:pt x="26" y="2"/>
                    <a:pt x="26" y="2"/>
                    <a:pt x="26" y="2"/>
                  </a:cubicBezTo>
                  <a:cubicBezTo>
                    <a:pt x="27" y="2"/>
                    <a:pt x="27" y="2"/>
                    <a:pt x="27" y="3"/>
                  </a:cubicBezTo>
                  <a:lnTo>
                    <a:pt x="2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sp>
        <p:nvSpPr>
          <p:cNvPr id="71" name="文本框 70"/>
          <p:cNvSpPr txBox="1"/>
          <p:nvPr/>
        </p:nvSpPr>
        <p:spPr>
          <a:xfrm>
            <a:off x="553085" y="1219835"/>
            <a:ext cx="5364480" cy="2030095"/>
          </a:xfrm>
          <a:prstGeom prst="rect">
            <a:avLst/>
          </a:prstGeom>
          <a:noFill/>
        </p:spPr>
        <p:txBody>
          <a:bodyPr wrap="square" lIns="91440" tIns="45720" rIns="91440" bIns="45720" rtlCol="0">
            <a:spAutoFit/>
          </a:bodyPr>
          <a:lstStyle/>
          <a:p>
            <a:pPr indent="457200" fontAlgn="auto">
              <a:spcBef>
                <a:spcPct val="0"/>
              </a:spcBef>
              <a:extLst>
                <a:ext uri="{35155182-B16C-46BC-9424-99874614C6A1}">
                  <wpsdc:indentchars xmlns:wpsdc="http://www.wps.cn/officeDocument/2017/drawingmlCustomData" val="200" checksum="59296752"/>
                </a:ext>
              </a:extLst>
            </a:pPr>
            <a:r>
              <a:rPr lang="zh-CN" altLang="en-US" dirty="0">
                <a:solidFill>
                  <a:srgbClr val="C10109"/>
                </a:solidFill>
                <a:latin typeface="微软雅黑" panose="020B0503020204020204" pitchFamily="34" charset="-122"/>
                <a:ea typeface="微软雅黑" panose="020B0503020204020204" pitchFamily="34" charset="-122"/>
                <a:sym typeface="方正兰亭黑_GBK" panose="02000000000000000000" pitchFamily="2" charset="-122"/>
              </a:rPr>
              <a:t>2022年，按照市政府要求，将继续坚持以“公开为常态,不公开为例外”为原则，以切实保障人民群众的知情权、参与权和监督权为目标，深入贯彻落实中央决策部署和省、市党委政府工作安排，统筹推进退役军人工作信息公开，加强信息发布、解读和回应工作，强化制度机制建设，切实提升政务公开工作水平。我局将重点做好以下几方面工作</a:t>
            </a:r>
            <a:r>
              <a:rPr lang="en-US" altLang="zh-CN" dirty="0">
                <a:solidFill>
                  <a:srgbClr val="C10109"/>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en-US" altLang="zh-CN" dirty="0">
              <a:solidFill>
                <a:srgbClr val="C10109"/>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nvGrpSpPr>
          <p:cNvPr id="72" name="Group 27"/>
          <p:cNvGrpSpPr>
            <a:grpSpLocks noChangeAspect="1"/>
          </p:cNvGrpSpPr>
          <p:nvPr/>
        </p:nvGrpSpPr>
        <p:grpSpPr bwMode="auto">
          <a:xfrm>
            <a:off x="8617123" y="1355883"/>
            <a:ext cx="303919" cy="333815"/>
            <a:chOff x="3811" y="2125"/>
            <a:chExt cx="61" cy="67"/>
          </a:xfrm>
          <a:solidFill>
            <a:schemeClr val="accent4"/>
          </a:solidFill>
          <a:effectLst/>
        </p:grpSpPr>
        <p:sp>
          <p:nvSpPr>
            <p:cNvPr id="73" name="Freeform 28"/>
            <p:cNvSpPr>
              <a:spLocks noEditPoints="1"/>
            </p:cNvSpPr>
            <p:nvPr/>
          </p:nvSpPr>
          <p:spPr bwMode="auto">
            <a:xfrm>
              <a:off x="3811" y="2125"/>
              <a:ext cx="61" cy="67"/>
            </a:xfrm>
            <a:custGeom>
              <a:avLst/>
              <a:gdLst>
                <a:gd name="T0" fmla="*/ 20 w 23"/>
                <a:gd name="T1" fmla="*/ 14 h 25"/>
                <a:gd name="T2" fmla="*/ 18 w 23"/>
                <a:gd name="T3" fmla="*/ 20 h 25"/>
                <a:gd name="T4" fmla="*/ 17 w 23"/>
                <a:gd name="T5" fmla="*/ 16 h 25"/>
                <a:gd name="T6" fmla="*/ 15 w 23"/>
                <a:gd name="T7" fmla="*/ 15 h 25"/>
                <a:gd name="T8" fmla="*/ 15 w 23"/>
                <a:gd name="T9" fmla="*/ 15 h 25"/>
                <a:gd name="T10" fmla="*/ 14 w 23"/>
                <a:gd name="T11" fmla="*/ 15 h 25"/>
                <a:gd name="T12" fmla="*/ 13 w 23"/>
                <a:gd name="T13" fmla="*/ 17 h 25"/>
                <a:gd name="T14" fmla="*/ 12 w 23"/>
                <a:gd name="T15" fmla="*/ 18 h 25"/>
                <a:gd name="T16" fmla="*/ 12 w 23"/>
                <a:gd name="T17" fmla="*/ 15 h 25"/>
                <a:gd name="T18" fmla="*/ 12 w 23"/>
                <a:gd name="T19" fmla="*/ 15 h 25"/>
                <a:gd name="T20" fmla="*/ 12 w 23"/>
                <a:gd name="T21" fmla="*/ 15 h 25"/>
                <a:gd name="T22" fmla="*/ 11 w 23"/>
                <a:gd name="T23" fmla="*/ 15 h 25"/>
                <a:gd name="T24" fmla="*/ 11 w 23"/>
                <a:gd name="T25" fmla="*/ 15 h 25"/>
                <a:gd name="T26" fmla="*/ 11 w 23"/>
                <a:gd name="T27" fmla="*/ 18 h 25"/>
                <a:gd name="T28" fmla="*/ 11 w 23"/>
                <a:gd name="T29" fmla="*/ 17 h 25"/>
                <a:gd name="T30" fmla="*/ 10 w 23"/>
                <a:gd name="T31" fmla="*/ 15 h 25"/>
                <a:gd name="T32" fmla="*/ 8 w 23"/>
                <a:gd name="T33" fmla="*/ 15 h 25"/>
                <a:gd name="T34" fmla="*/ 8 w 23"/>
                <a:gd name="T35" fmla="*/ 15 h 25"/>
                <a:gd name="T36" fmla="*/ 6 w 23"/>
                <a:gd name="T37" fmla="*/ 16 h 25"/>
                <a:gd name="T38" fmla="*/ 5 w 23"/>
                <a:gd name="T39" fmla="*/ 20 h 25"/>
                <a:gd name="T40" fmla="*/ 3 w 23"/>
                <a:gd name="T41" fmla="*/ 14 h 25"/>
                <a:gd name="T42" fmla="*/ 12 w 23"/>
                <a:gd name="T43" fmla="*/ 5 h 25"/>
                <a:gd name="T44" fmla="*/ 12 w 23"/>
                <a:gd name="T45" fmla="*/ 6 h 25"/>
                <a:gd name="T46" fmla="*/ 13 w 23"/>
                <a:gd name="T47" fmla="*/ 7 h 25"/>
                <a:gd name="T48" fmla="*/ 14 w 23"/>
                <a:gd name="T49" fmla="*/ 6 h 25"/>
                <a:gd name="T50" fmla="*/ 16 w 23"/>
                <a:gd name="T51" fmla="*/ 5 h 25"/>
                <a:gd name="T52" fmla="*/ 17 w 23"/>
                <a:gd name="T53" fmla="*/ 4 h 25"/>
                <a:gd name="T54" fmla="*/ 17 w 23"/>
                <a:gd name="T55" fmla="*/ 3 h 25"/>
                <a:gd name="T56" fmla="*/ 16 w 23"/>
                <a:gd name="T57" fmla="*/ 2 h 25"/>
                <a:gd name="T58" fmla="*/ 14 w 23"/>
                <a:gd name="T59" fmla="*/ 1 h 25"/>
                <a:gd name="T60" fmla="*/ 13 w 23"/>
                <a:gd name="T61" fmla="*/ 0 h 25"/>
                <a:gd name="T62" fmla="*/ 12 w 23"/>
                <a:gd name="T63" fmla="*/ 1 h 25"/>
                <a:gd name="T64" fmla="*/ 12 w 23"/>
                <a:gd name="T65" fmla="*/ 2 h 25"/>
                <a:gd name="T66" fmla="*/ 0 w 23"/>
                <a:gd name="T67" fmla="*/ 14 h 25"/>
                <a:gd name="T68" fmla="*/ 12 w 23"/>
                <a:gd name="T69" fmla="*/ 25 h 25"/>
                <a:gd name="T70" fmla="*/ 23 w 23"/>
                <a:gd name="T71" fmla="*/ 14 h 25"/>
                <a:gd name="T72" fmla="*/ 20 w 23"/>
                <a:gd name="T73" fmla="*/ 14 h 25"/>
                <a:gd name="T74" fmla="*/ 15 w 23"/>
                <a:gd name="T75" fmla="*/ 18 h 25"/>
                <a:gd name="T76" fmla="*/ 15 w 23"/>
                <a:gd name="T77" fmla="*/ 18 h 25"/>
                <a:gd name="T78" fmla="*/ 15 w 23"/>
                <a:gd name="T79" fmla="*/ 22 h 25"/>
                <a:gd name="T80" fmla="*/ 15 w 23"/>
                <a:gd name="T81" fmla="*/ 22 h 25"/>
                <a:gd name="T82" fmla="*/ 15 w 23"/>
                <a:gd name="T83" fmla="*/ 18 h 25"/>
                <a:gd name="T84" fmla="*/ 15 w 23"/>
                <a:gd name="T85" fmla="*/ 18 h 25"/>
                <a:gd name="T86" fmla="*/ 8 w 23"/>
                <a:gd name="T87" fmla="*/ 18 h 25"/>
                <a:gd name="T88" fmla="*/ 8 w 23"/>
                <a:gd name="T89" fmla="*/ 22 h 25"/>
                <a:gd name="T90" fmla="*/ 7 w 23"/>
                <a:gd name="T91" fmla="*/ 21 h 25"/>
                <a:gd name="T92" fmla="*/ 8 w 23"/>
                <a:gd name="T93" fmla="*/ 18 h 25"/>
                <a:gd name="T94" fmla="*/ 8 w 23"/>
                <a:gd name="T9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5">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74" name="Oval 29"/>
            <p:cNvSpPr>
              <a:spLocks noChangeArrowheads="1"/>
            </p:cNvSpPr>
            <p:nvPr/>
          </p:nvSpPr>
          <p:spPr bwMode="auto">
            <a:xfrm>
              <a:off x="3835" y="2149"/>
              <a:ext cx="13" cy="1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78" name="Group 20"/>
          <p:cNvGrpSpPr>
            <a:grpSpLocks noChangeAspect="1"/>
          </p:cNvGrpSpPr>
          <p:nvPr/>
        </p:nvGrpSpPr>
        <p:grpSpPr bwMode="auto">
          <a:xfrm>
            <a:off x="1035822" y="3862771"/>
            <a:ext cx="335173" cy="267232"/>
            <a:chOff x="3899" y="2225"/>
            <a:chExt cx="74" cy="59"/>
          </a:xfrm>
          <a:solidFill>
            <a:schemeClr val="accent3"/>
          </a:solidFill>
          <a:effectLst/>
        </p:grpSpPr>
        <p:sp>
          <p:nvSpPr>
            <p:cNvPr id="79"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0"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1"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2"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rot="10800000">
            <a:off x="1879845" y="3716809"/>
            <a:ext cx="2438687" cy="732476"/>
            <a:chOff x="5246304" y="4593021"/>
            <a:chExt cx="2438687" cy="732476"/>
          </a:xfrm>
        </p:grpSpPr>
        <p:sp>
          <p:nvSpPr>
            <p:cNvPr id="84" name="椭圆 83"/>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85" name="任意多边形 84"/>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86" name="文本框 85"/>
          <p:cNvSpPr txBox="1"/>
          <p:nvPr/>
        </p:nvSpPr>
        <p:spPr>
          <a:xfrm>
            <a:off x="1423035" y="3808095"/>
            <a:ext cx="2305685" cy="583565"/>
          </a:xfrm>
          <a:prstGeom prst="rect">
            <a:avLst/>
          </a:prstGeom>
          <a:noFill/>
        </p:spPr>
        <p:txBody>
          <a:bodyPr wrap="square" lIns="91440" tIns="45720" rIns="91440" bIns="45720" rtlCol="0">
            <a:spAutoFit/>
          </a:bodyPr>
          <a:lstStyle/>
          <a:p>
            <a:r>
              <a:rPr lang="zh-CN" altLang="en-US" sz="1600" dirty="0">
                <a:solidFill>
                  <a:schemeClr val="accent3"/>
                </a:solidFill>
                <a:latin typeface="微软雅黑" panose="020B0503020204020204" pitchFamily="34" charset="-122"/>
                <a:ea typeface="微软雅黑" panose="020B0503020204020204" pitchFamily="34" charset="-122"/>
              </a:rPr>
              <a:t>二是不断丰富信息公开内容和形式</a:t>
            </a:r>
            <a:endParaRPr lang="zh-CN" altLang="en-US" sz="1600" dirty="0">
              <a:solidFill>
                <a:schemeClr val="accent3"/>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35965" y="4450080"/>
            <a:ext cx="3125470" cy="1198880"/>
          </a:xfrm>
          <a:prstGeom prst="rect">
            <a:avLst/>
          </a:prstGeom>
          <a:noFill/>
        </p:spPr>
        <p:txBody>
          <a:bodyPr wrap="square" lIns="91440" tIns="45720" rIns="91440" bIns="45720"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rPr>
              <a:t>根据局职责任务和工作实际，不断调整充实法定主动公开内容，做到应公尽公。不断丰富公开的形式，充分应用文字、图片、漫画、音频、视频等形式，增加内容的直观性、全面性、趣味性、可读性，使政务公开更加亲民便民利民。</a:t>
            </a:r>
            <a:endPar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8" name="文本框 87"/>
          <p:cNvSpPr txBox="1"/>
          <p:nvPr/>
        </p:nvSpPr>
        <p:spPr>
          <a:xfrm>
            <a:off x="8973185" y="1342390"/>
            <a:ext cx="2172970" cy="337185"/>
          </a:xfrm>
          <a:prstGeom prst="rect">
            <a:avLst/>
          </a:prstGeom>
          <a:noFill/>
        </p:spPr>
        <p:txBody>
          <a:bodyPr wrap="square" lIns="91440" tIns="45720" rIns="91440" bIns="45720" rtlCol="0">
            <a:spAutoFit/>
          </a:bodyPr>
          <a:lstStyle/>
          <a:p>
            <a:r>
              <a:rPr lang="zh-CN" altLang="en-US" sz="1600" dirty="0">
                <a:solidFill>
                  <a:schemeClr val="accent2"/>
                </a:solidFill>
                <a:latin typeface="微软雅黑" panose="020B0503020204020204" pitchFamily="34" charset="-122"/>
                <a:ea typeface="微软雅黑" panose="020B0503020204020204" pitchFamily="34" charset="-122"/>
              </a:rPr>
              <a:t>一是配强工作力量</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8488045" y="1791335"/>
            <a:ext cx="3095625" cy="1198880"/>
          </a:xfrm>
          <a:prstGeom prst="rect">
            <a:avLst/>
          </a:prstGeom>
          <a:noFill/>
        </p:spPr>
        <p:txBody>
          <a:bodyPr wrap="square" lIns="91440" tIns="45720" rIns="91440" bIns="45720"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rPr>
              <a:t>加强队伍建设,培养政务公开工作专业人才，力争培养一批用好一批，保证工作连续性。强化各科室政务公开工作负责人员能力，确立确立以专业人才主办、各科室负责人员协同的工作机制，为做好政务公开工作提供坚实保障。</a:t>
            </a:r>
            <a:endPar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0" name="文本框 89"/>
          <p:cNvSpPr txBox="1"/>
          <p:nvPr/>
        </p:nvSpPr>
        <p:spPr>
          <a:xfrm>
            <a:off x="8938895" y="3771900"/>
            <a:ext cx="2610485" cy="583565"/>
          </a:xfrm>
          <a:prstGeom prst="rect">
            <a:avLst/>
          </a:prstGeom>
          <a:noFill/>
        </p:spPr>
        <p:txBody>
          <a:bodyPr wrap="square" lIns="91440" tIns="45720" rIns="91440" bIns="45720" rtlCol="0">
            <a:spAutoFit/>
          </a:bodyPr>
          <a:lstStyle/>
          <a:p>
            <a:r>
              <a:rPr lang="zh-CN" altLang="en-US" sz="1600" dirty="0">
                <a:solidFill>
                  <a:schemeClr val="accent4"/>
                </a:solidFill>
                <a:latin typeface="微软雅黑" panose="020B0503020204020204" pitchFamily="34" charset="-122"/>
                <a:ea typeface="微软雅黑" panose="020B0503020204020204" pitchFamily="34" charset="-122"/>
              </a:rPr>
              <a:t>三是加强对政府信息公开成效的考核</a:t>
            </a:r>
            <a:endParaRPr lang="zh-CN" altLang="en-US" sz="1600" dirty="0">
              <a:solidFill>
                <a:schemeClr val="accent4"/>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grpSp>
        <p:nvGrpSpPr>
          <p:cNvPr id="96" name="组合 95"/>
          <p:cNvGrpSpPr/>
          <p:nvPr/>
        </p:nvGrpSpPr>
        <p:grpSpPr>
          <a:xfrm flipV="1">
            <a:off x="7847150" y="3716800"/>
            <a:ext cx="2438687" cy="732476"/>
            <a:chOff x="5246304" y="4593021"/>
            <a:chExt cx="2438687" cy="732476"/>
          </a:xfrm>
        </p:grpSpPr>
        <p:sp>
          <p:nvSpPr>
            <p:cNvPr id="97" name="椭圆 96"/>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98" name="任意多边形 97"/>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105" name="文本框 104"/>
          <p:cNvSpPr txBox="1"/>
          <p:nvPr/>
        </p:nvSpPr>
        <p:spPr>
          <a:xfrm>
            <a:off x="8511540" y="4450080"/>
            <a:ext cx="3095625" cy="645160"/>
          </a:xfrm>
          <a:prstGeom prst="rect">
            <a:avLst/>
          </a:prstGeom>
          <a:noFill/>
        </p:spPr>
        <p:txBody>
          <a:bodyPr wrap="square" lIns="91440" tIns="45720" rIns="91440" bIns="45720" rtlCol="0">
            <a:spAutoFit/>
          </a:bodyPr>
          <a:p>
            <a:pPr>
              <a:spcBef>
                <a:spcPct val="0"/>
              </a:spcBef>
            </a:pPr>
            <a:r>
              <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rPr>
              <a:t>拟研究把政府信息公开成效纳入年底考核加分项，对全系统和各科室信息公开开展好的单位进行专项加分和表彰。</a:t>
            </a:r>
            <a:endPar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1+#ppt_w/2"/>
                                          </p:val>
                                        </p:tav>
                                        <p:tav tm="100000">
                                          <p:val>
                                            <p:strVal val="#ppt_x"/>
                                          </p:val>
                                        </p:tav>
                                      </p:tavLst>
                                    </p:anim>
                                    <p:anim calcmode="lin" valueType="num">
                                      <p:cBhvr additive="base">
                                        <p:cTn id="14" dur="500" fill="hold"/>
                                        <p:tgtEl>
                                          <p:spTgt spid="4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1+#ppt_w/2"/>
                                          </p:val>
                                        </p:tav>
                                        <p:tav tm="100000">
                                          <p:val>
                                            <p:strVal val="#ppt_x"/>
                                          </p:val>
                                        </p:tav>
                                      </p:tavLst>
                                    </p:anim>
                                    <p:anim calcmode="lin" valueType="num">
                                      <p:cBhvr additive="base">
                                        <p:cTn id="18" dur="500" fill="hold"/>
                                        <p:tgtEl>
                                          <p:spTgt spid="4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1+#ppt_w/2"/>
                                          </p:val>
                                        </p:tav>
                                        <p:tav tm="100000">
                                          <p:val>
                                            <p:strVal val="#ppt_x"/>
                                          </p:val>
                                        </p:tav>
                                      </p:tavLst>
                                    </p:anim>
                                    <p:anim calcmode="lin" valueType="num">
                                      <p:cBhvr additive="base">
                                        <p:cTn id="22" dur="500" fill="hold"/>
                                        <p:tgtEl>
                                          <p:spTgt spid="8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anim calcmode="lin" valueType="num">
                                      <p:cBhvr additive="base">
                                        <p:cTn id="25" dur="500" fill="hold"/>
                                        <p:tgtEl>
                                          <p:spTgt spid="89"/>
                                        </p:tgtEl>
                                        <p:attrNameLst>
                                          <p:attrName>ppt_x</p:attrName>
                                        </p:attrNameLst>
                                      </p:cBhvr>
                                      <p:tavLst>
                                        <p:tav tm="0">
                                          <p:val>
                                            <p:strVal val="1+#ppt_w/2"/>
                                          </p:val>
                                        </p:tav>
                                        <p:tav tm="100000">
                                          <p:val>
                                            <p:strVal val="#ppt_x"/>
                                          </p:val>
                                        </p:tav>
                                      </p:tavLst>
                                    </p:anim>
                                    <p:anim calcmode="lin" valueType="num">
                                      <p:cBhvr additive="base">
                                        <p:cTn id="26" dur="500" fill="hold"/>
                                        <p:tgtEl>
                                          <p:spTgt spid="89"/>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1+#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ppt_x"/>
                                          </p:val>
                                        </p:tav>
                                        <p:tav tm="100000">
                                          <p:val>
                                            <p:strVal val="#ppt_x"/>
                                          </p:val>
                                        </p:tav>
                                      </p:tavLst>
                                    </p:anim>
                                    <p:anim calcmode="lin" valueType="num">
                                      <p:cBhvr additive="base">
                                        <p:cTn id="40" dur="500" fill="hold"/>
                                        <p:tgtEl>
                                          <p:spTgt spid="7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500" fill="hold"/>
                                        <p:tgtEl>
                                          <p:spTgt spid="83"/>
                                        </p:tgtEl>
                                        <p:attrNameLst>
                                          <p:attrName>ppt_x</p:attrName>
                                        </p:attrNameLst>
                                      </p:cBhvr>
                                      <p:tavLst>
                                        <p:tav tm="0">
                                          <p:val>
                                            <p:strVal val="#ppt_x"/>
                                          </p:val>
                                        </p:tav>
                                        <p:tav tm="100000">
                                          <p:val>
                                            <p:strVal val="#ppt_x"/>
                                          </p:val>
                                        </p:tav>
                                      </p:tavLst>
                                    </p:anim>
                                    <p:anim calcmode="lin" valueType="num">
                                      <p:cBhvr additive="base">
                                        <p:cTn id="44" dur="500" fill="hold"/>
                                        <p:tgtEl>
                                          <p:spTgt spid="8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additive="base">
                                        <p:cTn id="47" dur="500" fill="hold"/>
                                        <p:tgtEl>
                                          <p:spTgt spid="86"/>
                                        </p:tgtEl>
                                        <p:attrNameLst>
                                          <p:attrName>ppt_x</p:attrName>
                                        </p:attrNameLst>
                                      </p:cBhvr>
                                      <p:tavLst>
                                        <p:tav tm="0">
                                          <p:val>
                                            <p:strVal val="#ppt_x"/>
                                          </p:val>
                                        </p:tav>
                                        <p:tav tm="100000">
                                          <p:val>
                                            <p:strVal val="#ppt_x"/>
                                          </p:val>
                                        </p:tav>
                                      </p:tavLst>
                                    </p:anim>
                                    <p:anim calcmode="lin" valueType="num">
                                      <p:cBhvr additive="base">
                                        <p:cTn id="48" dur="500" fill="hold"/>
                                        <p:tgtEl>
                                          <p:spTgt spid="8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500" fill="hold"/>
                                        <p:tgtEl>
                                          <p:spTgt spid="87"/>
                                        </p:tgtEl>
                                        <p:attrNameLst>
                                          <p:attrName>ppt_x</p:attrName>
                                        </p:attrNameLst>
                                      </p:cBhvr>
                                      <p:tavLst>
                                        <p:tav tm="0">
                                          <p:val>
                                            <p:strVal val="#ppt_x"/>
                                          </p:val>
                                        </p:tav>
                                        <p:tav tm="100000">
                                          <p:val>
                                            <p:strVal val="#ppt_x"/>
                                          </p:val>
                                        </p:tav>
                                      </p:tavLst>
                                    </p:anim>
                                    <p:anim calcmode="lin" valueType="num">
                                      <p:cBhvr additive="base">
                                        <p:cTn id="52" dur="500" fill="hold"/>
                                        <p:tgtEl>
                                          <p:spTgt spid="8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ppt_x"/>
                                          </p:val>
                                        </p:tav>
                                        <p:tav tm="100000">
                                          <p:val>
                                            <p:strVal val="#ppt_x"/>
                                          </p:val>
                                        </p:tav>
                                      </p:tavLst>
                                    </p:anim>
                                    <p:anim calcmode="lin" valueType="num">
                                      <p:cBhvr additive="base">
                                        <p:cTn id="56" dur="500" fill="hold"/>
                                        <p:tgtEl>
                                          <p:spTgt spid="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anim calcmode="lin" valueType="num">
                                      <p:cBhvr additive="base">
                                        <p:cTn id="59" dur="500" fill="hold"/>
                                        <p:tgtEl>
                                          <p:spTgt spid="90"/>
                                        </p:tgtEl>
                                        <p:attrNameLst>
                                          <p:attrName>ppt_x</p:attrName>
                                        </p:attrNameLst>
                                      </p:cBhvr>
                                      <p:tavLst>
                                        <p:tav tm="0">
                                          <p:val>
                                            <p:strVal val="#ppt_x"/>
                                          </p:val>
                                        </p:tav>
                                        <p:tav tm="100000">
                                          <p:val>
                                            <p:strVal val="#ppt_x"/>
                                          </p:val>
                                        </p:tav>
                                      </p:tavLst>
                                    </p:anim>
                                    <p:anim calcmode="lin" valueType="num">
                                      <p:cBhvr additive="base">
                                        <p:cTn id="60"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96"/>
                                        </p:tgtEl>
                                        <p:attrNameLst>
                                          <p:attrName>style.visibility</p:attrName>
                                        </p:attrNameLst>
                                      </p:cBhvr>
                                      <p:to>
                                        <p:strVal val="visible"/>
                                      </p:to>
                                    </p:set>
                                    <p:anim calcmode="lin" valueType="num">
                                      <p:cBhvr additive="base">
                                        <p:cTn id="65" dur="500" fill="hold"/>
                                        <p:tgtEl>
                                          <p:spTgt spid="96"/>
                                        </p:tgtEl>
                                        <p:attrNameLst>
                                          <p:attrName>ppt_x</p:attrName>
                                        </p:attrNameLst>
                                      </p:cBhvr>
                                      <p:tavLst>
                                        <p:tav tm="0">
                                          <p:val>
                                            <p:strVal val="1+#ppt_w/2"/>
                                          </p:val>
                                        </p:tav>
                                        <p:tav tm="100000">
                                          <p:val>
                                            <p:strVal val="#ppt_x"/>
                                          </p:val>
                                        </p:tav>
                                      </p:tavLst>
                                    </p:anim>
                                    <p:anim calcmode="lin" valueType="num">
                                      <p:cBhvr additive="base">
                                        <p:cTn id="66" dur="500" fill="hold"/>
                                        <p:tgtEl>
                                          <p:spTgt spid="9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05"/>
                                        </p:tgtEl>
                                        <p:attrNameLst>
                                          <p:attrName>style.visibility</p:attrName>
                                        </p:attrNameLst>
                                      </p:cBhvr>
                                      <p:to>
                                        <p:strVal val="visible"/>
                                      </p:to>
                                    </p:set>
                                    <p:anim calcmode="lin" valueType="num">
                                      <p:cBhvr additive="base">
                                        <p:cTn id="69" dur="500" fill="hold"/>
                                        <p:tgtEl>
                                          <p:spTgt spid="105"/>
                                        </p:tgtEl>
                                        <p:attrNameLst>
                                          <p:attrName>ppt_x</p:attrName>
                                        </p:attrNameLst>
                                      </p:cBhvr>
                                      <p:tavLst>
                                        <p:tav tm="0">
                                          <p:val>
                                            <p:strVal val="1+#ppt_w/2"/>
                                          </p:val>
                                        </p:tav>
                                        <p:tav tm="100000">
                                          <p:val>
                                            <p:strVal val="#ppt_x"/>
                                          </p:val>
                                        </p:tav>
                                      </p:tavLst>
                                    </p:anim>
                                    <p:anim calcmode="lin" valueType="num">
                                      <p:cBhvr additive="base">
                                        <p:cTn id="70" dur="500" fill="hold"/>
                                        <p:tgtEl>
                                          <p:spTgt spid="105"/>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1+#ppt_w/2"/>
                                          </p:val>
                                        </p:tav>
                                        <p:tav tm="100000">
                                          <p:val>
                                            <p:strVal val="#ppt_x"/>
                                          </p:val>
                                        </p:tav>
                                      </p:tavLst>
                                    </p:anim>
                                    <p:anim calcmode="lin" valueType="num">
                                      <p:cBhvr additive="base">
                                        <p:cTn id="7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6" grpId="0"/>
      <p:bldP spid="87" grpId="0"/>
      <p:bldP spid="88" grpId="0"/>
      <p:bldP spid="89" grpId="0"/>
      <p:bldP spid="90"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4378" y="1329922"/>
            <a:ext cx="9147810" cy="1177290"/>
            <a:chOff x="5542539" y="1764574"/>
            <a:chExt cx="9147810" cy="1177290"/>
          </a:xfrm>
          <a:solidFill>
            <a:schemeClr val="accent1"/>
          </a:solidFill>
          <a:effectLst>
            <a:outerShdw blurRad="152400" dist="101600" dir="2700000" algn="tl" rotWithShape="0">
              <a:prstClr val="black">
                <a:alpha val="60000"/>
              </a:prstClr>
            </a:outerShdw>
          </a:effectLst>
        </p:grpSpPr>
        <p:sp>
          <p:nvSpPr>
            <p:cNvPr id="6" name="Rectangle 5"/>
            <p:cNvSpPr>
              <a:spLocks noChangeArrowheads="1"/>
            </p:cNvSpPr>
            <p:nvPr/>
          </p:nvSpPr>
          <p:spPr bwMode="auto">
            <a:xfrm>
              <a:off x="6814444" y="1930944"/>
              <a:ext cx="7875905" cy="944245"/>
            </a:xfrm>
            <a:prstGeom prst="rect">
              <a:avLst/>
            </a:prstGeom>
            <a:grpFill/>
            <a:ln w="9525">
              <a:noFill/>
              <a:miter lim="800000"/>
            </a:ln>
          </p:spPr>
          <p:txBody>
            <a:bodyPr vert="horz" wrap="square" lIns="1044000" tIns="45720" rIns="91440" bIns="45720" numCol="1" anchor="ctr" anchorCtr="0" compatLnSpc="1"/>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bwMode="auto">
            <a:xfrm>
              <a:off x="5542539" y="1764574"/>
              <a:ext cx="1167130" cy="1177290"/>
            </a:xfrm>
            <a:prstGeom prst="ellipse">
              <a:avLst/>
            </a:prstGeom>
            <a:grpFill/>
            <a:ln>
              <a:noFill/>
            </a:ln>
          </p:spPr>
          <p:txBody>
            <a:bodyPr vert="horz" wrap="square" lIns="91440" tIns="792000" rIns="72000" bIns="45720" numCol="1" rtlCol="0" anchor="ctr" anchorCtr="0" compatLnSpc="1"/>
            <a:lstStyle/>
            <a:p>
              <a:pPr algn="ct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1845310" y="1565275"/>
            <a:ext cx="7618730" cy="706755"/>
          </a:xfrm>
          <a:prstGeom prst="rect">
            <a:avLst/>
          </a:prstGeom>
        </p:spPr>
        <p:txBody>
          <a:bodyPr wrap="square">
            <a:spAutoFit/>
          </a:bodyPr>
          <a:lstStyle/>
          <a:p>
            <a:pPr indent="508000" fontAlgn="auto">
              <a:extLst>
                <a:ext uri="{35155182-B16C-46BC-9424-99874614C6A1}">
                  <wpsdc:indentchars xmlns:wpsdc="http://www.wps.cn/officeDocument/2017/drawingmlCustomData" val="200" checksum="282533468"/>
                </a:ext>
              </a:extLst>
            </a:pPr>
            <a:r>
              <a:rPr lang="zh-CN" altLang="en-US" sz="2000" b="1" dirty="0">
                <a:solidFill>
                  <a:schemeClr val="bg1"/>
                </a:solidFill>
                <a:latin typeface="微软雅黑" panose="020B0503020204020204" pitchFamily="34" charset="-122"/>
                <a:ea typeface="微软雅黑" panose="020B0503020204020204" pitchFamily="34" charset="-122"/>
              </a:rPr>
              <a:t>依据《政府信息公开信息处理费管理办法》，济宁市退役军人事务局所有政府信息公开均为主动公开，未收取信息处理费。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0" name="标题 39"/>
          <p:cNvSpPr>
            <a:spLocks noGrp="1"/>
          </p:cNvSpPr>
          <p:nvPr>
            <p:ph type="title"/>
          </p:nvPr>
        </p:nvSpPr>
        <p:spPr/>
        <p:txBody>
          <a:bodyPr>
            <a:normAutofit fontScale="90000"/>
          </a:bodyPr>
          <a:lstStyle/>
          <a:p>
            <a:r>
              <a:rPr lang="zh-CN" altLang="en-US" dirty="0"/>
              <a:t>六、其他需要报告的事项</a:t>
            </a:r>
            <a:endParaRPr lang="zh-CN" altLang="en-US" dirty="0"/>
          </a:p>
        </p:txBody>
      </p:sp>
      <p:sp>
        <p:nvSpPr>
          <p:cNvPr id="3" name="文本框 2"/>
          <p:cNvSpPr txBox="1"/>
          <p:nvPr/>
        </p:nvSpPr>
        <p:spPr>
          <a:xfrm>
            <a:off x="512677" y="1553303"/>
            <a:ext cx="1031437" cy="829945"/>
          </a:xfrm>
          <a:prstGeom prst="rect">
            <a:avLst/>
          </a:prstGeom>
          <a:noFill/>
        </p:spPr>
        <p:txBody>
          <a:bodyPr wrap="square" rtlCol="0">
            <a:spAutoFit/>
          </a:bodyPr>
          <a:p>
            <a:pPr algn="ctr"/>
            <a:r>
              <a:rPr lang="en-US" altLang="zh-CN" sz="4800" dirty="0">
                <a:solidFill>
                  <a:schemeClr val="bg1"/>
                </a:solidFill>
                <a:latin typeface="微软雅黑" panose="020B0503020204020204" pitchFamily="34" charset="-122"/>
                <a:ea typeface="微软雅黑" panose="020B0503020204020204" pitchFamily="34" charset="-122"/>
              </a:rPr>
              <a:t>01</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444378" y="3534642"/>
            <a:ext cx="9147810" cy="2286635"/>
            <a:chOff x="5542539" y="1764574"/>
            <a:chExt cx="9147810" cy="2286635"/>
          </a:xfrm>
          <a:solidFill>
            <a:schemeClr val="accent1"/>
          </a:solidFill>
          <a:effectLst>
            <a:outerShdw blurRad="152400" dist="101600" dir="2700000" algn="tl" rotWithShape="0">
              <a:prstClr val="black">
                <a:alpha val="60000"/>
              </a:prstClr>
            </a:outerShdw>
          </a:effectLst>
        </p:grpSpPr>
        <p:sp>
          <p:nvSpPr>
            <p:cNvPr id="42" name="Rectangle 5"/>
            <p:cNvSpPr>
              <a:spLocks noChangeArrowheads="1"/>
            </p:cNvSpPr>
            <p:nvPr/>
          </p:nvSpPr>
          <p:spPr bwMode="auto">
            <a:xfrm>
              <a:off x="6814444" y="1930944"/>
              <a:ext cx="7875905" cy="2120265"/>
            </a:xfrm>
            <a:prstGeom prst="rect">
              <a:avLst/>
            </a:prstGeom>
            <a:grpFill/>
            <a:ln w="9525">
              <a:noFill/>
              <a:miter lim="800000"/>
            </a:ln>
          </p:spPr>
          <p:txBody>
            <a:bodyPr vert="horz" wrap="square" lIns="1044000" tIns="45720" rIns="91440" bIns="45720" numCol="1" anchor="ctr" anchorCtr="0" compatLnSpc="1"/>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3" name="椭圆 42"/>
            <p:cNvSpPr/>
            <p:nvPr/>
          </p:nvSpPr>
          <p:spPr bwMode="auto">
            <a:xfrm>
              <a:off x="5542539" y="1764574"/>
              <a:ext cx="1167130" cy="1177290"/>
            </a:xfrm>
            <a:prstGeom prst="ellipse">
              <a:avLst/>
            </a:prstGeom>
            <a:grpFill/>
            <a:ln>
              <a:noFill/>
            </a:ln>
          </p:spPr>
          <p:txBody>
            <a:bodyPr vert="horz" wrap="square" lIns="91440" tIns="792000" rIns="72000" bIns="45720" numCol="1" rtlCol="0" anchor="ctr" anchorCtr="0" compatLnSpc="1"/>
            <a:p>
              <a:pPr algn="ct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grpSp>
      <p:sp>
        <p:nvSpPr>
          <p:cNvPr id="44" name="矩形 43"/>
          <p:cNvSpPr/>
          <p:nvPr/>
        </p:nvSpPr>
        <p:spPr>
          <a:xfrm>
            <a:off x="1845945" y="3791585"/>
            <a:ext cx="7618730" cy="1938020"/>
          </a:xfrm>
          <a:prstGeom prst="rect">
            <a:avLst/>
          </a:prstGeom>
        </p:spPr>
        <p:txBody>
          <a:bodyPr wrap="square">
            <a:spAutoFit/>
          </a:bodyPr>
          <a:p>
            <a:r>
              <a:rPr lang="zh-CN" altLang="en-US" sz="2000" b="1" dirty="0">
                <a:solidFill>
                  <a:schemeClr val="bg1"/>
                </a:solidFill>
                <a:latin typeface="微软雅黑" panose="020B0503020204020204" pitchFamily="34" charset="-122"/>
                <a:ea typeface="微软雅黑" panose="020B0503020204020204" pitchFamily="34" charset="-122"/>
              </a:rPr>
              <a:t>济宁市退役军人事务局落实上级年度政务公开工作要点情况</a:t>
            </a:r>
            <a:r>
              <a:rPr lang="en-US" altLang="zh-CN"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a:p>
            <a:pPr indent="508000" fontAlgn="auto">
              <a:extLst>
                <a:ext uri="{35155182-B16C-46BC-9424-99874614C6A1}">
                  <wpsdc:indentchars xmlns:wpsdc="http://www.wps.cn/officeDocument/2017/drawingmlCustomData" val="200" checksum="282533468"/>
                </a:ext>
              </a:extLst>
            </a:pPr>
            <a:r>
              <a:rPr lang="zh-CN" altLang="en-US" sz="2000" b="1" dirty="0">
                <a:solidFill>
                  <a:schemeClr val="bg1"/>
                </a:solidFill>
                <a:latin typeface="微软雅黑" panose="020B0503020204020204" pitchFamily="34" charset="-122"/>
                <a:ea typeface="微软雅黑" panose="020B0503020204020204" pitchFamily="34" charset="-122"/>
              </a:rPr>
              <a:t>2021年度局落实上级年度政务公开工作要点共两项，分别是1.加大退役军人就业信息公开力度；2.统筹推进常态化疫情防控和经济社会发展，统筹安全和发展，扎实做好“六稳”工作、落实“六保”任务，深入开展“重点工作攻坚”，确保经济运行保持在合理区间，实现“十四五”良好开局。均按要求全部落实。</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513312" y="3779613"/>
            <a:ext cx="1031437" cy="829945"/>
          </a:xfrm>
          <a:prstGeom prst="rect">
            <a:avLst/>
          </a:prstGeom>
          <a:noFill/>
        </p:spPr>
        <p:txBody>
          <a:bodyPr wrap="square" rtlCol="0">
            <a:spAutoFit/>
          </a:bodyPr>
          <a:p>
            <a:pPr algn="ctr"/>
            <a:r>
              <a:rPr lang="en-US" altLang="zh-CN" sz="4800" dirty="0">
                <a:solidFill>
                  <a:schemeClr val="bg1"/>
                </a:solidFill>
                <a:latin typeface="微软雅黑" panose="020B0503020204020204" pitchFamily="34" charset="-122"/>
                <a:ea typeface="微软雅黑" panose="020B0503020204020204" pitchFamily="34" charset="-122"/>
              </a:rPr>
              <a:t>02</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1+#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1+#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4378" y="1329922"/>
            <a:ext cx="9147810" cy="1177290"/>
            <a:chOff x="5542539" y="1764574"/>
            <a:chExt cx="9147810" cy="1177290"/>
          </a:xfrm>
          <a:solidFill>
            <a:schemeClr val="accent1"/>
          </a:solidFill>
          <a:effectLst>
            <a:outerShdw blurRad="152400" dist="101600" dir="2700000" algn="tl" rotWithShape="0">
              <a:prstClr val="black">
                <a:alpha val="60000"/>
              </a:prstClr>
            </a:outerShdw>
          </a:effectLst>
        </p:grpSpPr>
        <p:sp>
          <p:nvSpPr>
            <p:cNvPr id="6" name="Rectangle 5"/>
            <p:cNvSpPr>
              <a:spLocks noChangeArrowheads="1"/>
            </p:cNvSpPr>
            <p:nvPr/>
          </p:nvSpPr>
          <p:spPr bwMode="auto">
            <a:xfrm>
              <a:off x="6814444" y="1930944"/>
              <a:ext cx="7875905" cy="944245"/>
            </a:xfrm>
            <a:prstGeom prst="rect">
              <a:avLst/>
            </a:prstGeom>
            <a:grpFill/>
            <a:ln w="9525">
              <a:noFill/>
              <a:miter lim="800000"/>
            </a:ln>
          </p:spPr>
          <p:txBody>
            <a:bodyPr vert="horz" wrap="square" lIns="1044000" tIns="45720" rIns="91440" bIns="45720" numCol="1" anchor="ctr" anchorCtr="0" compatLnSpc="1"/>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bwMode="auto">
            <a:xfrm>
              <a:off x="5542539" y="1764574"/>
              <a:ext cx="1167130" cy="1177290"/>
            </a:xfrm>
            <a:prstGeom prst="ellipse">
              <a:avLst/>
            </a:prstGeom>
            <a:grpFill/>
            <a:ln>
              <a:noFill/>
            </a:ln>
          </p:spPr>
          <p:txBody>
            <a:bodyPr vert="horz" wrap="square" lIns="91440" tIns="792000" rIns="72000" bIns="45720" numCol="1" rtlCol="0" anchor="ctr" anchorCtr="0" compatLnSpc="1"/>
            <a:lstStyle/>
            <a:p>
              <a:pPr algn="ct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1845310" y="1565275"/>
            <a:ext cx="7618730" cy="706755"/>
          </a:xfrm>
          <a:prstGeom prst="rect">
            <a:avLst/>
          </a:prstGeom>
        </p:spPr>
        <p:txBody>
          <a:bodyPr wrap="square">
            <a:spAutoFit/>
          </a:bodyPr>
          <a:lstStyle/>
          <a:p>
            <a:pPr indent="508000" fontAlgn="auto">
              <a:extLst>
                <a:ext uri="{35155182-B16C-46BC-9424-99874614C6A1}">
                  <wpsdc:indentchars xmlns:wpsdc="http://www.wps.cn/officeDocument/2017/drawingmlCustomData" val="200" checksum="282533468"/>
                </a:ext>
              </a:extLst>
            </a:pPr>
            <a:r>
              <a:rPr lang="zh-CN" altLang="en-US" sz="2000" b="1" dirty="0">
                <a:solidFill>
                  <a:schemeClr val="bg1"/>
                </a:solidFill>
                <a:latin typeface="微软雅黑" panose="020B0503020204020204" pitchFamily="34" charset="-122"/>
                <a:ea typeface="微软雅黑" panose="020B0503020204020204" pitchFamily="34" charset="-122"/>
              </a:rPr>
              <a:t>济宁市退役军人事务局人大代表建议和政协提案办理结果公开情况。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0" name="标题 39"/>
          <p:cNvSpPr>
            <a:spLocks noGrp="1"/>
          </p:cNvSpPr>
          <p:nvPr>
            <p:ph type="title"/>
          </p:nvPr>
        </p:nvSpPr>
        <p:spPr/>
        <p:txBody>
          <a:bodyPr>
            <a:normAutofit fontScale="90000"/>
          </a:bodyPr>
          <a:lstStyle/>
          <a:p>
            <a:r>
              <a:rPr lang="zh-CN" altLang="en-US" dirty="0">
                <a:sym typeface="+mn-ea"/>
              </a:rPr>
              <a:t>六、</a:t>
            </a:r>
            <a:r>
              <a:rPr lang="zh-CN" altLang="en-US" dirty="0"/>
              <a:t>其他需要报告的事项</a:t>
            </a:r>
            <a:endParaRPr lang="zh-CN" altLang="en-US" dirty="0"/>
          </a:p>
        </p:txBody>
      </p:sp>
      <p:sp>
        <p:nvSpPr>
          <p:cNvPr id="3" name="文本框 2"/>
          <p:cNvSpPr txBox="1"/>
          <p:nvPr/>
        </p:nvSpPr>
        <p:spPr>
          <a:xfrm>
            <a:off x="512677" y="1553303"/>
            <a:ext cx="1031437" cy="829945"/>
          </a:xfrm>
          <a:prstGeom prst="rect">
            <a:avLst/>
          </a:prstGeom>
          <a:noFill/>
        </p:spPr>
        <p:txBody>
          <a:bodyPr wrap="square" rtlCol="0">
            <a:spAutoFit/>
          </a:bodyPr>
          <a:p>
            <a:pPr algn="ctr"/>
            <a:r>
              <a:rPr lang="en-US" altLang="zh-CN" sz="4800" dirty="0">
                <a:solidFill>
                  <a:schemeClr val="bg1"/>
                </a:solidFill>
                <a:latin typeface="微软雅黑" panose="020B0503020204020204" pitchFamily="34" charset="-122"/>
                <a:ea typeface="微软雅黑" panose="020B0503020204020204" pitchFamily="34" charset="-122"/>
              </a:rPr>
              <a:t>03</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43230" y="2778760"/>
            <a:ext cx="1169035" cy="1169035"/>
            <a:chOff x="1278794" y="3334906"/>
            <a:chExt cx="914014" cy="914014"/>
          </a:xfrm>
        </p:grpSpPr>
        <p:grpSp>
          <p:nvGrpSpPr>
            <p:cNvPr id="10" name="组合 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tx1"/>
                  </a:solidFill>
                  <a:latin typeface="+mj-ea"/>
                  <a:ea typeface="+mj-ea"/>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mj-ea"/>
                  <a:ea typeface="+mj-ea"/>
                </a:endParaRPr>
              </a:p>
            </p:txBody>
          </p:sp>
        </p:grpSp>
        <p:sp>
          <p:nvSpPr>
            <p:cNvPr id="11" name="TextBox 33"/>
            <p:cNvSpPr txBox="1"/>
            <p:nvPr/>
          </p:nvSpPr>
          <p:spPr>
            <a:xfrm>
              <a:off x="1491362" y="3467466"/>
              <a:ext cx="488911" cy="648895"/>
            </a:xfrm>
            <a:prstGeom prst="rect">
              <a:avLst/>
            </a:prstGeom>
            <a:noFill/>
          </p:spPr>
          <p:txBody>
            <a:bodyPr wrap="square" rtlCol="0">
              <a:spAutoFit/>
            </a:bodyPr>
            <a:p>
              <a:pPr algn="ctr"/>
              <a:r>
                <a:rPr lang="en-US" altLang="zh-CN" sz="4800" b="1" dirty="0">
                  <a:solidFill>
                    <a:schemeClr val="accent1"/>
                  </a:solidFill>
                  <a:latin typeface="+mj-ea"/>
                  <a:ea typeface="+mj-ea"/>
                </a:rPr>
                <a:t>1</a:t>
              </a:r>
              <a:endParaRPr lang="en-US" altLang="zh-CN" sz="4800" b="1" dirty="0">
                <a:solidFill>
                  <a:schemeClr val="accent1"/>
                </a:solidFill>
                <a:latin typeface="+mj-ea"/>
                <a:ea typeface="+mj-ea"/>
              </a:endParaRPr>
            </a:p>
          </p:txBody>
        </p:sp>
      </p:grpSp>
      <p:sp>
        <p:nvSpPr>
          <p:cNvPr id="16" name="MH_SubTitle_1"/>
          <p:cNvSpPr>
            <a:spLocks noChangeArrowheads="1"/>
          </p:cNvSpPr>
          <p:nvPr/>
        </p:nvSpPr>
        <p:spPr bwMode="auto">
          <a:xfrm flipH="1">
            <a:off x="1863181" y="2948498"/>
            <a:ext cx="2214880" cy="398780"/>
          </a:xfrm>
          <a:prstGeom prst="rect">
            <a:avLst/>
          </a:prstGeom>
          <a:noFill/>
        </p:spPr>
        <p:txBody>
          <a:bodyPr wrap="none" rtlCol="0">
            <a:spAutoFit/>
          </a:bodyPr>
          <a:p>
            <a:pPr algn="l"/>
            <a:r>
              <a:rPr lang="zh-CN" altLang="en-US" sz="2000" dirty="0">
                <a:solidFill>
                  <a:schemeClr val="accent4"/>
                </a:solidFill>
                <a:latin typeface="微软雅黑" panose="020B0503020204020204" pitchFamily="34" charset="-122"/>
                <a:ea typeface="微软雅黑" panose="020B0503020204020204" pitchFamily="34" charset="-122"/>
              </a:rPr>
              <a:t>办理工作总体情况</a:t>
            </a:r>
            <a:endParaRPr lang="zh-CN" altLang="en-US" sz="2000" dirty="0">
              <a:solidFill>
                <a:schemeClr val="accent4"/>
              </a:solidFill>
              <a:latin typeface="微软雅黑" panose="020B0503020204020204" pitchFamily="34" charset="-122"/>
              <a:ea typeface="微软雅黑" panose="020B0503020204020204" pitchFamily="34" charset="-122"/>
            </a:endParaRPr>
          </a:p>
        </p:txBody>
      </p:sp>
      <p:sp>
        <p:nvSpPr>
          <p:cNvPr id="17" name="Rectangle 5"/>
          <p:cNvSpPr/>
          <p:nvPr/>
        </p:nvSpPr>
        <p:spPr bwMode="auto">
          <a:xfrm>
            <a:off x="1654175" y="3317875"/>
            <a:ext cx="8362950" cy="170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p>
            <a:pPr fontAlgn="base">
              <a:lnSpc>
                <a:spcPct val="150000"/>
              </a:lnSpc>
              <a:spcBef>
                <a:spcPct val="0"/>
              </a:spcBef>
              <a:spcAft>
                <a:spcPct val="0"/>
              </a:spcAft>
            </a:pPr>
            <a:r>
              <a:rPr lang="en-US"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       </a:t>
            </a:r>
            <a:r>
              <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2021年度局共受理人</a:t>
            </a:r>
            <a:endPar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r>
              <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大代表建议1件，内容为关</a:t>
            </a:r>
            <a:endPar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r>
              <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于将万福休养院列为全市</a:t>
            </a:r>
            <a:endPar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r>
              <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重点优抚养老场所建议的</a:t>
            </a:r>
            <a:endPar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r>
              <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提案，我局已于7月底前</a:t>
            </a:r>
            <a:endPar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r>
              <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完成答复工作。</a:t>
            </a:r>
            <a:endPar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endParaRPr>
          </a:p>
        </p:txBody>
      </p:sp>
      <p:cxnSp>
        <p:nvCxnSpPr>
          <p:cNvPr id="51" name="直接连接符 50"/>
          <p:cNvCxnSpPr/>
          <p:nvPr/>
        </p:nvCxnSpPr>
        <p:spPr>
          <a:xfrm>
            <a:off x="1654272" y="3318057"/>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pic>
        <p:nvPicPr>
          <p:cNvPr id="-2147482619" name="图片 -2147482620" descr="建议提案2"/>
          <p:cNvPicPr>
            <a:picLocks noChangeAspect="1"/>
          </p:cNvPicPr>
          <p:nvPr/>
        </p:nvPicPr>
        <p:blipFill>
          <a:blip r:embed="rId1"/>
          <a:stretch>
            <a:fillRect/>
          </a:stretch>
        </p:blipFill>
        <p:spPr>
          <a:xfrm>
            <a:off x="5805805" y="3084195"/>
            <a:ext cx="5518785" cy="310451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1+#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accel="6100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300" fill="hold"/>
                                        <p:tgtEl>
                                          <p:spTgt spid="9"/>
                                        </p:tgtEl>
                                        <p:attrNameLst>
                                          <p:attrName>ppt_x</p:attrName>
                                        </p:attrNameLst>
                                      </p:cBhvr>
                                      <p:tavLst>
                                        <p:tav tm="0">
                                          <p:val>
                                            <p:strVal val="#ppt_x"/>
                                          </p:val>
                                        </p:tav>
                                        <p:tav tm="100000">
                                          <p:val>
                                            <p:strVal val="#ppt_x"/>
                                          </p:val>
                                        </p:tav>
                                      </p:tavLst>
                                    </p:anim>
                                    <p:anim calcmode="lin" valueType="num">
                                      <p:cBhvr additive="base">
                                        <p:cTn id="17" dur="13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p:cNvSpPr>
            <a:spLocks noGrp="1"/>
          </p:cNvSpPr>
          <p:nvPr>
            <p:ph type="title"/>
          </p:nvPr>
        </p:nvSpPr>
        <p:spPr/>
        <p:txBody>
          <a:bodyPr>
            <a:normAutofit fontScale="90000"/>
          </a:bodyPr>
          <a:lstStyle/>
          <a:p>
            <a:r>
              <a:rPr lang="zh-CN" altLang="en-US" dirty="0">
                <a:sym typeface="+mn-ea"/>
              </a:rPr>
              <a:t>六、</a:t>
            </a:r>
            <a:r>
              <a:rPr lang="zh-CN" altLang="en-US" dirty="0"/>
              <a:t>其他需要报告的事项</a:t>
            </a:r>
            <a:endParaRPr lang="zh-CN" altLang="en-US" dirty="0"/>
          </a:p>
        </p:txBody>
      </p:sp>
      <p:grpSp>
        <p:nvGrpSpPr>
          <p:cNvPr id="9" name="组合 8"/>
          <p:cNvGrpSpPr/>
          <p:nvPr/>
        </p:nvGrpSpPr>
        <p:grpSpPr>
          <a:xfrm>
            <a:off x="392430" y="1216660"/>
            <a:ext cx="1169035" cy="1169035"/>
            <a:chOff x="1278794" y="3334906"/>
            <a:chExt cx="914014" cy="914014"/>
          </a:xfrm>
        </p:grpSpPr>
        <p:grpSp>
          <p:nvGrpSpPr>
            <p:cNvPr id="10" name="组合 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tx1"/>
                  </a:solidFill>
                  <a:latin typeface="+mj-ea"/>
                  <a:ea typeface="+mj-ea"/>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mj-ea"/>
                  <a:ea typeface="+mj-ea"/>
                </a:endParaRPr>
              </a:p>
            </p:txBody>
          </p:sp>
        </p:grpSp>
        <p:sp>
          <p:nvSpPr>
            <p:cNvPr id="11" name="TextBox 33"/>
            <p:cNvSpPr txBox="1"/>
            <p:nvPr/>
          </p:nvSpPr>
          <p:spPr>
            <a:xfrm>
              <a:off x="1491362" y="3467466"/>
              <a:ext cx="488911" cy="648895"/>
            </a:xfrm>
            <a:prstGeom prst="rect">
              <a:avLst/>
            </a:prstGeom>
            <a:noFill/>
          </p:spPr>
          <p:txBody>
            <a:bodyPr wrap="square" rtlCol="0">
              <a:spAutoFit/>
            </a:bodyPr>
            <a:p>
              <a:pPr algn="ctr"/>
              <a:r>
                <a:rPr lang="en-US" altLang="zh-CN" sz="4800" b="1" dirty="0">
                  <a:solidFill>
                    <a:schemeClr val="accent1"/>
                  </a:solidFill>
                  <a:latin typeface="+mj-ea"/>
                  <a:ea typeface="+mj-ea"/>
                </a:rPr>
                <a:t>2</a:t>
              </a:r>
              <a:endParaRPr lang="en-US" altLang="zh-CN" sz="4800" b="1" dirty="0">
                <a:solidFill>
                  <a:schemeClr val="accent1"/>
                </a:solidFill>
                <a:latin typeface="+mj-ea"/>
                <a:ea typeface="+mj-ea"/>
              </a:endParaRPr>
            </a:p>
          </p:txBody>
        </p:sp>
      </p:grpSp>
      <p:sp>
        <p:nvSpPr>
          <p:cNvPr id="16" name="MH_SubTitle_1"/>
          <p:cNvSpPr>
            <a:spLocks noChangeArrowheads="1"/>
          </p:cNvSpPr>
          <p:nvPr/>
        </p:nvSpPr>
        <p:spPr bwMode="auto">
          <a:xfrm flipH="1">
            <a:off x="1812381" y="1386398"/>
            <a:ext cx="1960880" cy="398780"/>
          </a:xfrm>
          <a:prstGeom prst="rect">
            <a:avLst/>
          </a:prstGeom>
          <a:noFill/>
        </p:spPr>
        <p:txBody>
          <a:bodyPr wrap="none" rtlCol="0">
            <a:spAutoFit/>
          </a:bodyPr>
          <a:p>
            <a:pPr algn="l"/>
            <a:r>
              <a:rPr lang="zh-CN" altLang="en-US" sz="2000" dirty="0">
                <a:solidFill>
                  <a:schemeClr val="accent4"/>
                </a:solidFill>
                <a:latin typeface="微软雅黑" panose="020B0503020204020204" pitchFamily="34" charset="-122"/>
                <a:ea typeface="微软雅黑" panose="020B0503020204020204" pitchFamily="34" charset="-122"/>
              </a:rPr>
              <a:t>采取的主要措施</a:t>
            </a:r>
            <a:endParaRPr lang="zh-CN" altLang="en-US" sz="2000" dirty="0">
              <a:solidFill>
                <a:schemeClr val="accent4"/>
              </a:solidFill>
              <a:latin typeface="微软雅黑" panose="020B0503020204020204" pitchFamily="34" charset="-122"/>
              <a:ea typeface="微软雅黑" panose="020B0503020204020204" pitchFamily="34" charset="-122"/>
            </a:endParaRPr>
          </a:p>
        </p:txBody>
      </p:sp>
      <p:sp>
        <p:nvSpPr>
          <p:cNvPr id="17" name="Rectangle 5"/>
          <p:cNvSpPr/>
          <p:nvPr/>
        </p:nvSpPr>
        <p:spPr bwMode="auto">
          <a:xfrm>
            <a:off x="1603375" y="2009775"/>
            <a:ext cx="8362950" cy="170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p>
            <a:pPr fontAlgn="base">
              <a:lnSpc>
                <a:spcPct val="150000"/>
              </a:lnSpc>
              <a:spcBef>
                <a:spcPct val="0"/>
              </a:spcBef>
              <a:spcAft>
                <a:spcPct val="0"/>
              </a:spcAft>
            </a:pPr>
            <a:r>
              <a:rPr lang="en-US"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       </a:t>
            </a:r>
            <a:r>
              <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我局始终坚持把人大建议办理作为了解社情民意的重要渠道，纳入领导班子重要议事日程。接到政府办公室转来的件后，我局及时召开局长办公会议，进行认真研究，形成由主要领导亲自抓、分管领导靠上抓、办公室全程督促、业务科室和单位具体办理的工作格局。</a:t>
            </a:r>
            <a:endPar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endParaRPr>
          </a:p>
        </p:txBody>
      </p:sp>
      <p:cxnSp>
        <p:nvCxnSpPr>
          <p:cNvPr id="51" name="直接连接符 50"/>
          <p:cNvCxnSpPr/>
          <p:nvPr/>
        </p:nvCxnSpPr>
        <p:spPr>
          <a:xfrm>
            <a:off x="1603472" y="1755957"/>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300" fill="hold"/>
                                        <p:tgtEl>
                                          <p:spTgt spid="9"/>
                                        </p:tgtEl>
                                        <p:attrNameLst>
                                          <p:attrName>ppt_x</p:attrName>
                                        </p:attrNameLst>
                                      </p:cBhvr>
                                      <p:tavLst>
                                        <p:tav tm="0">
                                          <p:val>
                                            <p:strVal val="#ppt_x"/>
                                          </p:val>
                                        </p:tav>
                                        <p:tav tm="100000">
                                          <p:val>
                                            <p:strVal val="#ppt_x"/>
                                          </p:val>
                                        </p:tav>
                                      </p:tavLst>
                                    </p:anim>
                                    <p:anim calcmode="lin" valueType="num">
                                      <p:cBhvr additive="base">
                                        <p:cTn id="8" dur="13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968120" y="1344956"/>
            <a:ext cx="2763947" cy="3446339"/>
            <a:chOff x="2285732" y="3716686"/>
            <a:chExt cx="2763946" cy="3446339"/>
          </a:xfrm>
        </p:grpSpPr>
        <p:grpSp>
          <p:nvGrpSpPr>
            <p:cNvPr id="6" name="组合 5"/>
            <p:cNvGrpSpPr/>
            <p:nvPr/>
          </p:nvGrpSpPr>
          <p:grpSpPr>
            <a:xfrm>
              <a:off x="2285732" y="3716686"/>
              <a:ext cx="2763946" cy="3446339"/>
              <a:chOff x="3295850" y="1908877"/>
              <a:chExt cx="3738030" cy="4660916"/>
            </a:xfrm>
          </p:grpSpPr>
          <p:sp>
            <p:nvSpPr>
              <p:cNvPr id="13" name="圆角矩形 12"/>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5" name="圆角矩形 1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728219" y="4347491"/>
              <a:ext cx="1068358" cy="1076472"/>
              <a:chOff x="2711519" y="4342226"/>
              <a:chExt cx="1068358" cy="1076472"/>
            </a:xfrm>
          </p:grpSpPr>
          <p:sp>
            <p:nvSpPr>
              <p:cNvPr id="11" name="文本框 10"/>
              <p:cNvSpPr txBox="1"/>
              <p:nvPr/>
            </p:nvSpPr>
            <p:spPr>
              <a:xfrm>
                <a:off x="2711519" y="4342226"/>
                <a:ext cx="1031437" cy="830997"/>
              </a:xfrm>
              <a:prstGeom prst="rect">
                <a:avLst/>
              </a:prstGeom>
              <a:noFill/>
            </p:spPr>
            <p:txBody>
              <a:bodyPr wrap="square" rtlCol="0">
                <a:spAutoFit/>
              </a:bodyPr>
              <a:lstStyle/>
              <a:p>
                <a:pPr algn="ctr"/>
                <a:r>
                  <a:rPr lang="en-US" altLang="zh-CN" sz="4800" dirty="0">
                    <a:solidFill>
                      <a:schemeClr val="bg1"/>
                    </a:solidFill>
                    <a:latin typeface="微软雅黑" panose="020B0503020204020204" pitchFamily="34" charset="-122"/>
                    <a:ea typeface="微软雅黑" panose="020B0503020204020204" pitchFamily="34" charset="-122"/>
                  </a:rPr>
                  <a:t>01</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738818" y="4957033"/>
                <a:ext cx="1041059"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STEP</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grpSp>
        <p:nvGrpSpPr>
          <p:cNvPr id="26" name="组合 25"/>
          <p:cNvGrpSpPr/>
          <p:nvPr/>
        </p:nvGrpSpPr>
        <p:grpSpPr>
          <a:xfrm>
            <a:off x="6283546" y="1332379"/>
            <a:ext cx="2754423" cy="3446339"/>
            <a:chOff x="5489223" y="1837839"/>
            <a:chExt cx="2754422" cy="3446339"/>
          </a:xfrm>
        </p:grpSpPr>
        <p:grpSp>
          <p:nvGrpSpPr>
            <p:cNvPr id="27" name="组合 26"/>
            <p:cNvGrpSpPr/>
            <p:nvPr/>
          </p:nvGrpSpPr>
          <p:grpSpPr>
            <a:xfrm>
              <a:off x="5489223" y="1837839"/>
              <a:ext cx="2754422" cy="3446339"/>
              <a:chOff x="3295850" y="1895995"/>
              <a:chExt cx="3725149" cy="4660916"/>
            </a:xfrm>
          </p:grpSpPr>
          <p:sp>
            <p:nvSpPr>
              <p:cNvPr id="31" name="圆角矩形 3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3" name="圆角矩形 32"/>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25400">
                <a:no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937544" y="2483578"/>
              <a:ext cx="1045498" cy="1076472"/>
              <a:chOff x="2734379" y="4342226"/>
              <a:chExt cx="1045498" cy="1076472"/>
            </a:xfrm>
          </p:grpSpPr>
          <p:sp>
            <p:nvSpPr>
              <p:cNvPr id="29" name="文本框 28"/>
              <p:cNvSpPr txBox="1"/>
              <p:nvPr/>
            </p:nvSpPr>
            <p:spPr>
              <a:xfrm>
                <a:off x="2734379" y="4342226"/>
                <a:ext cx="1031437" cy="830997"/>
              </a:xfrm>
              <a:prstGeom prst="rect">
                <a:avLst/>
              </a:prstGeom>
              <a:noFill/>
            </p:spPr>
            <p:txBody>
              <a:bodyPr wrap="square" rtlCol="0">
                <a:spAutoFit/>
              </a:bodyPr>
              <a:lstStyle/>
              <a:p>
                <a:pPr algn="ctr"/>
                <a:r>
                  <a:rPr lang="en-US" altLang="zh-CN" sz="4800" dirty="0">
                    <a:solidFill>
                      <a:schemeClr val="bg1"/>
                    </a:solidFill>
                    <a:latin typeface="微软雅黑" panose="020B0503020204020204" pitchFamily="34" charset="-122"/>
                    <a:ea typeface="微软雅黑" panose="020B0503020204020204" pitchFamily="34" charset="-122"/>
                  </a:rPr>
                  <a:t>02</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738818" y="4957033"/>
                <a:ext cx="1041059"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STEP</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grpSp>
        <p:nvGrpSpPr>
          <p:cNvPr id="44" name="组合 43"/>
          <p:cNvGrpSpPr/>
          <p:nvPr/>
        </p:nvGrpSpPr>
        <p:grpSpPr>
          <a:xfrm flipV="1">
            <a:off x="7847150" y="1342535"/>
            <a:ext cx="2438687" cy="732476"/>
            <a:chOff x="5246304" y="4593021"/>
            <a:chExt cx="2438687" cy="732476"/>
          </a:xfrm>
        </p:grpSpPr>
        <p:sp>
          <p:nvSpPr>
            <p:cNvPr id="45" name="椭圆 44"/>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46" name="任意多边形 45"/>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47" name="Group 13"/>
          <p:cNvGrpSpPr>
            <a:grpSpLocks noChangeAspect="1"/>
          </p:cNvGrpSpPr>
          <p:nvPr/>
        </p:nvGrpSpPr>
        <p:grpSpPr bwMode="auto">
          <a:xfrm>
            <a:off x="8599237" y="1380229"/>
            <a:ext cx="339700" cy="267232"/>
            <a:chOff x="3996" y="2321"/>
            <a:chExt cx="75" cy="59"/>
          </a:xfrm>
          <a:solidFill>
            <a:schemeClr val="accent2"/>
          </a:solidFill>
          <a:effectLst/>
        </p:grpSpPr>
        <p:sp>
          <p:nvSpPr>
            <p:cNvPr id="48" name="Freeform 14"/>
            <p:cNvSpPr>
              <a:spLocks noEditPoints="1"/>
            </p:cNvSpPr>
            <p:nvPr/>
          </p:nvSpPr>
          <p:spPr bwMode="auto">
            <a:xfrm>
              <a:off x="4014" y="2329"/>
              <a:ext cx="39" cy="22"/>
            </a:xfrm>
            <a:custGeom>
              <a:avLst/>
              <a:gdLst>
                <a:gd name="T0" fmla="*/ 6 w 15"/>
                <a:gd name="T1" fmla="*/ 8 h 8"/>
                <a:gd name="T2" fmla="*/ 6 w 15"/>
                <a:gd name="T3" fmla="*/ 7 h 8"/>
                <a:gd name="T4" fmla="*/ 7 w 15"/>
                <a:gd name="T5" fmla="*/ 7 h 8"/>
                <a:gd name="T6" fmla="*/ 8 w 15"/>
                <a:gd name="T7" fmla="*/ 7 h 8"/>
                <a:gd name="T8" fmla="*/ 8 w 15"/>
                <a:gd name="T9" fmla="*/ 7 h 8"/>
                <a:gd name="T10" fmla="*/ 8 w 15"/>
                <a:gd name="T11" fmla="*/ 8 h 8"/>
                <a:gd name="T12" fmla="*/ 15 w 15"/>
                <a:gd name="T13" fmla="*/ 5 h 8"/>
                <a:gd name="T14" fmla="*/ 12 w 15"/>
                <a:gd name="T15" fmla="*/ 3 h 8"/>
                <a:gd name="T16" fmla="*/ 10 w 15"/>
                <a:gd name="T17" fmla="*/ 3 h 8"/>
                <a:gd name="T18" fmla="*/ 7 w 15"/>
                <a:gd name="T19" fmla="*/ 0 h 8"/>
                <a:gd name="T20" fmla="*/ 4 w 15"/>
                <a:gd name="T21" fmla="*/ 3 h 8"/>
                <a:gd name="T22" fmla="*/ 2 w 15"/>
                <a:gd name="T23" fmla="*/ 3 h 8"/>
                <a:gd name="T24" fmla="*/ 0 w 15"/>
                <a:gd name="T25" fmla="*/ 5 h 8"/>
                <a:gd name="T26" fmla="*/ 6 w 15"/>
                <a:gd name="T27" fmla="*/ 8 h 8"/>
                <a:gd name="T28" fmla="*/ 7 w 15"/>
                <a:gd name="T29" fmla="*/ 1 h 8"/>
                <a:gd name="T30" fmla="*/ 10 w 15"/>
                <a:gd name="T31" fmla="*/ 3 h 8"/>
                <a:gd name="T32" fmla="*/ 5 w 15"/>
                <a:gd name="T33" fmla="*/ 3 h 8"/>
                <a:gd name="T34" fmla="*/ 7 w 15"/>
                <a:gd name="T3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8">
                  <a:moveTo>
                    <a:pt x="6" y="8"/>
                  </a:moveTo>
                  <a:cubicBezTo>
                    <a:pt x="6" y="7"/>
                    <a:pt x="6" y="7"/>
                    <a:pt x="6" y="7"/>
                  </a:cubicBezTo>
                  <a:cubicBezTo>
                    <a:pt x="6" y="7"/>
                    <a:pt x="7" y="7"/>
                    <a:pt x="7" y="7"/>
                  </a:cubicBezTo>
                  <a:cubicBezTo>
                    <a:pt x="8" y="7"/>
                    <a:pt x="8" y="7"/>
                    <a:pt x="8" y="7"/>
                  </a:cubicBezTo>
                  <a:cubicBezTo>
                    <a:pt x="8" y="7"/>
                    <a:pt x="8" y="7"/>
                    <a:pt x="8" y="7"/>
                  </a:cubicBezTo>
                  <a:cubicBezTo>
                    <a:pt x="8" y="8"/>
                    <a:pt x="8" y="8"/>
                    <a:pt x="8" y="8"/>
                  </a:cubicBezTo>
                  <a:cubicBezTo>
                    <a:pt x="15" y="5"/>
                    <a:pt x="15" y="5"/>
                    <a:pt x="15" y="5"/>
                  </a:cubicBezTo>
                  <a:cubicBezTo>
                    <a:pt x="15" y="4"/>
                    <a:pt x="14" y="3"/>
                    <a:pt x="12" y="3"/>
                  </a:cubicBezTo>
                  <a:cubicBezTo>
                    <a:pt x="10" y="3"/>
                    <a:pt x="10" y="3"/>
                    <a:pt x="10" y="3"/>
                  </a:cubicBezTo>
                  <a:cubicBezTo>
                    <a:pt x="10" y="1"/>
                    <a:pt x="9" y="0"/>
                    <a:pt x="7" y="0"/>
                  </a:cubicBezTo>
                  <a:cubicBezTo>
                    <a:pt x="6" y="0"/>
                    <a:pt x="4" y="1"/>
                    <a:pt x="4" y="3"/>
                  </a:cubicBezTo>
                  <a:cubicBezTo>
                    <a:pt x="2" y="3"/>
                    <a:pt x="2" y="3"/>
                    <a:pt x="2" y="3"/>
                  </a:cubicBezTo>
                  <a:cubicBezTo>
                    <a:pt x="1" y="3"/>
                    <a:pt x="0" y="4"/>
                    <a:pt x="0" y="5"/>
                  </a:cubicBezTo>
                  <a:lnTo>
                    <a:pt x="6" y="8"/>
                  </a:lnTo>
                  <a:close/>
                  <a:moveTo>
                    <a:pt x="7" y="1"/>
                  </a:moveTo>
                  <a:cubicBezTo>
                    <a:pt x="8" y="1"/>
                    <a:pt x="10" y="2"/>
                    <a:pt x="10" y="3"/>
                  </a:cubicBezTo>
                  <a:cubicBezTo>
                    <a:pt x="5" y="3"/>
                    <a:pt x="5" y="3"/>
                    <a:pt x="5" y="3"/>
                  </a:cubicBezTo>
                  <a:cubicBezTo>
                    <a:pt x="5" y="2"/>
                    <a:pt x="6"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9" name="Freeform 15"/>
            <p:cNvSpPr/>
            <p:nvPr/>
          </p:nvSpPr>
          <p:spPr bwMode="auto">
            <a:xfrm>
              <a:off x="4032" y="2348"/>
              <a:ext cx="3" cy="3"/>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0" name="Freeform 16"/>
            <p:cNvSpPr/>
            <p:nvPr/>
          </p:nvSpPr>
          <p:spPr bwMode="auto">
            <a:xfrm>
              <a:off x="4014" y="2343"/>
              <a:ext cx="39" cy="18"/>
            </a:xfrm>
            <a:custGeom>
              <a:avLst/>
              <a:gdLst>
                <a:gd name="T0" fmla="*/ 8 w 15"/>
                <a:gd name="T1" fmla="*/ 3 h 7"/>
                <a:gd name="T2" fmla="*/ 8 w 15"/>
                <a:gd name="T3" fmla="*/ 3 h 7"/>
                <a:gd name="T4" fmla="*/ 7 w 15"/>
                <a:gd name="T5" fmla="*/ 3 h 7"/>
                <a:gd name="T6" fmla="*/ 6 w 15"/>
                <a:gd name="T7" fmla="*/ 3 h 7"/>
                <a:gd name="T8" fmla="*/ 6 w 15"/>
                <a:gd name="T9" fmla="*/ 3 h 7"/>
                <a:gd name="T10" fmla="*/ 0 w 15"/>
                <a:gd name="T11" fmla="*/ 0 h 7"/>
                <a:gd name="T12" fmla="*/ 0 w 15"/>
                <a:gd name="T13" fmla="*/ 5 h 7"/>
                <a:gd name="T14" fmla="*/ 2 w 15"/>
                <a:gd name="T15" fmla="*/ 7 h 7"/>
                <a:gd name="T16" fmla="*/ 12 w 15"/>
                <a:gd name="T17" fmla="*/ 7 h 7"/>
                <a:gd name="T18" fmla="*/ 15 w 15"/>
                <a:gd name="T19" fmla="*/ 5 h 7"/>
                <a:gd name="T20" fmla="*/ 15 w 15"/>
                <a:gd name="T21" fmla="*/ 0 h 7"/>
                <a:gd name="T22" fmla="*/ 8 w 15"/>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8" y="3"/>
                  </a:moveTo>
                  <a:cubicBezTo>
                    <a:pt x="8" y="3"/>
                    <a:pt x="8" y="3"/>
                    <a:pt x="8" y="3"/>
                  </a:cubicBezTo>
                  <a:cubicBezTo>
                    <a:pt x="7" y="3"/>
                    <a:pt x="7" y="3"/>
                    <a:pt x="7" y="3"/>
                  </a:cubicBezTo>
                  <a:cubicBezTo>
                    <a:pt x="7" y="3"/>
                    <a:pt x="6" y="3"/>
                    <a:pt x="6" y="3"/>
                  </a:cubicBezTo>
                  <a:cubicBezTo>
                    <a:pt x="6" y="3"/>
                    <a:pt x="6" y="3"/>
                    <a:pt x="6" y="3"/>
                  </a:cubicBezTo>
                  <a:cubicBezTo>
                    <a:pt x="0" y="0"/>
                    <a:pt x="0" y="0"/>
                    <a:pt x="0" y="0"/>
                  </a:cubicBezTo>
                  <a:cubicBezTo>
                    <a:pt x="0" y="5"/>
                    <a:pt x="0" y="5"/>
                    <a:pt x="0" y="5"/>
                  </a:cubicBezTo>
                  <a:cubicBezTo>
                    <a:pt x="0" y="6"/>
                    <a:pt x="1" y="7"/>
                    <a:pt x="2" y="7"/>
                  </a:cubicBezTo>
                  <a:cubicBezTo>
                    <a:pt x="12" y="7"/>
                    <a:pt x="12" y="7"/>
                    <a:pt x="12" y="7"/>
                  </a:cubicBezTo>
                  <a:cubicBezTo>
                    <a:pt x="14" y="7"/>
                    <a:pt x="15" y="6"/>
                    <a:pt x="15" y="5"/>
                  </a:cubicBezTo>
                  <a:cubicBezTo>
                    <a:pt x="15" y="0"/>
                    <a:pt x="15" y="0"/>
                    <a:pt x="15" y="0"/>
                  </a:cubicBezTo>
                  <a:cubicBezTo>
                    <a:pt x="8" y="3"/>
                    <a:pt x="8"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1" name="Freeform 17"/>
            <p:cNvSpPr>
              <a:spLocks noEditPoints="1"/>
            </p:cNvSpPr>
            <p:nvPr/>
          </p:nvSpPr>
          <p:spPr bwMode="auto">
            <a:xfrm>
              <a:off x="3996" y="2321"/>
              <a:ext cx="75" cy="59"/>
            </a:xfrm>
            <a:custGeom>
              <a:avLst/>
              <a:gdLst>
                <a:gd name="T0" fmla="*/ 26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8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0 w 29"/>
                <a:gd name="T27" fmla="*/ 20 h 22"/>
                <a:gd name="T28" fmla="*/ 19 w 29"/>
                <a:gd name="T29" fmla="*/ 19 h 22"/>
                <a:gd name="T30" fmla="*/ 26 w 29"/>
                <a:gd name="T31" fmla="*/ 19 h 22"/>
                <a:gd name="T32" fmla="*/ 29 w 29"/>
                <a:gd name="T33" fmla="*/ 16 h 22"/>
                <a:gd name="T34" fmla="*/ 29 w 29"/>
                <a:gd name="T35" fmla="*/ 3 h 22"/>
                <a:gd name="T36" fmla="*/ 26 w 29"/>
                <a:gd name="T37" fmla="*/ 0 h 22"/>
                <a:gd name="T38" fmla="*/ 27 w 29"/>
                <a:gd name="T39" fmla="*/ 16 h 22"/>
                <a:gd name="T40" fmla="*/ 26 w 29"/>
                <a:gd name="T41" fmla="*/ 17 h 22"/>
                <a:gd name="T42" fmla="*/ 3 w 29"/>
                <a:gd name="T43" fmla="*/ 17 h 22"/>
                <a:gd name="T44" fmla="*/ 1 w 29"/>
                <a:gd name="T45" fmla="*/ 16 h 22"/>
                <a:gd name="T46" fmla="*/ 1 w 29"/>
                <a:gd name="T47" fmla="*/ 3 h 22"/>
                <a:gd name="T48" fmla="*/ 3 w 29"/>
                <a:gd name="T49" fmla="*/ 2 h 22"/>
                <a:gd name="T50" fmla="*/ 26 w 29"/>
                <a:gd name="T51" fmla="*/ 2 h 22"/>
                <a:gd name="T52" fmla="*/ 27 w 29"/>
                <a:gd name="T53" fmla="*/ 3 h 22"/>
                <a:gd name="T54" fmla="*/ 27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6" y="0"/>
                  </a:moveTo>
                  <a:cubicBezTo>
                    <a:pt x="3" y="0"/>
                    <a:pt x="3" y="0"/>
                    <a:pt x="3" y="0"/>
                  </a:cubicBezTo>
                  <a:cubicBezTo>
                    <a:pt x="1" y="0"/>
                    <a:pt x="0" y="1"/>
                    <a:pt x="0" y="3"/>
                  </a:cubicBezTo>
                  <a:cubicBezTo>
                    <a:pt x="0" y="16"/>
                    <a:pt x="0" y="16"/>
                    <a:pt x="0" y="16"/>
                  </a:cubicBezTo>
                  <a:cubicBezTo>
                    <a:pt x="0" y="18"/>
                    <a:pt x="1" y="19"/>
                    <a:pt x="3" y="19"/>
                  </a:cubicBezTo>
                  <a:cubicBezTo>
                    <a:pt x="10" y="19"/>
                    <a:pt x="10" y="19"/>
                    <a:pt x="10" y="19"/>
                  </a:cubicBezTo>
                  <a:cubicBezTo>
                    <a:pt x="9" y="19"/>
                    <a:pt x="9" y="19"/>
                    <a:pt x="8"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0" y="20"/>
                    <a:pt x="20" y="20"/>
                    <a:pt x="20" y="20"/>
                  </a:cubicBezTo>
                  <a:cubicBezTo>
                    <a:pt x="20" y="19"/>
                    <a:pt x="20" y="19"/>
                    <a:pt x="19" y="19"/>
                  </a:cubicBezTo>
                  <a:cubicBezTo>
                    <a:pt x="26" y="19"/>
                    <a:pt x="26" y="19"/>
                    <a:pt x="26" y="19"/>
                  </a:cubicBezTo>
                  <a:cubicBezTo>
                    <a:pt x="28" y="19"/>
                    <a:pt x="29" y="18"/>
                    <a:pt x="29" y="16"/>
                  </a:cubicBezTo>
                  <a:cubicBezTo>
                    <a:pt x="29" y="3"/>
                    <a:pt x="29" y="3"/>
                    <a:pt x="29" y="3"/>
                  </a:cubicBezTo>
                  <a:cubicBezTo>
                    <a:pt x="29" y="1"/>
                    <a:pt x="28" y="0"/>
                    <a:pt x="26" y="0"/>
                  </a:cubicBezTo>
                  <a:close/>
                  <a:moveTo>
                    <a:pt x="27" y="16"/>
                  </a:moveTo>
                  <a:cubicBezTo>
                    <a:pt x="27" y="17"/>
                    <a:pt x="27" y="17"/>
                    <a:pt x="26" y="17"/>
                  </a:cubicBezTo>
                  <a:cubicBezTo>
                    <a:pt x="3" y="17"/>
                    <a:pt x="3" y="17"/>
                    <a:pt x="3" y="17"/>
                  </a:cubicBezTo>
                  <a:cubicBezTo>
                    <a:pt x="2" y="17"/>
                    <a:pt x="1" y="17"/>
                    <a:pt x="1" y="16"/>
                  </a:cubicBezTo>
                  <a:cubicBezTo>
                    <a:pt x="1" y="3"/>
                    <a:pt x="1" y="3"/>
                    <a:pt x="1" y="3"/>
                  </a:cubicBezTo>
                  <a:cubicBezTo>
                    <a:pt x="1" y="2"/>
                    <a:pt x="2" y="2"/>
                    <a:pt x="3" y="2"/>
                  </a:cubicBezTo>
                  <a:cubicBezTo>
                    <a:pt x="26" y="2"/>
                    <a:pt x="26" y="2"/>
                    <a:pt x="26" y="2"/>
                  </a:cubicBezTo>
                  <a:cubicBezTo>
                    <a:pt x="27" y="2"/>
                    <a:pt x="27" y="2"/>
                    <a:pt x="27" y="3"/>
                  </a:cubicBezTo>
                  <a:lnTo>
                    <a:pt x="2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flipH="1" flipV="1">
            <a:off x="1922730" y="1346698"/>
            <a:ext cx="2438687" cy="732476"/>
            <a:chOff x="5246304" y="4593021"/>
            <a:chExt cx="2438687" cy="732476"/>
          </a:xfrm>
        </p:grpSpPr>
        <p:sp>
          <p:nvSpPr>
            <p:cNvPr id="53" name="椭圆 52"/>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54" name="任意多边形 53"/>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55" name="Group 32"/>
          <p:cNvGrpSpPr>
            <a:grpSpLocks noChangeAspect="1"/>
          </p:cNvGrpSpPr>
          <p:nvPr/>
        </p:nvGrpSpPr>
        <p:grpSpPr bwMode="auto">
          <a:xfrm>
            <a:off x="1939829" y="1394548"/>
            <a:ext cx="354115" cy="230585"/>
            <a:chOff x="3798" y="2129"/>
            <a:chExt cx="86" cy="56"/>
          </a:xfrm>
          <a:solidFill>
            <a:srgbClr val="C00000"/>
          </a:solidFill>
          <a:effectLst/>
        </p:grpSpPr>
        <p:sp>
          <p:nvSpPr>
            <p:cNvPr id="56" name="Freeform 33"/>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7" name="Freeform 34"/>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8" name="Freeform 35"/>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9" name="Freeform 36"/>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0" name="Freeform 37"/>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1" name="Freeform 38"/>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2" name="Freeform 39"/>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3" name="Freeform 40"/>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4" name="Freeform 41"/>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5" name="Freeform 42"/>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6" name="Freeform 43"/>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7" name="Freeform 44"/>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8" name="Freeform 45"/>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9" name="Freeform 46"/>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sp>
        <p:nvSpPr>
          <p:cNvPr id="70" name="文本框 69"/>
          <p:cNvSpPr txBox="1"/>
          <p:nvPr/>
        </p:nvSpPr>
        <p:spPr>
          <a:xfrm>
            <a:off x="2314949" y="1342159"/>
            <a:ext cx="1493849" cy="337185"/>
          </a:xfrm>
          <a:prstGeom prst="rect">
            <a:avLst/>
          </a:prstGeom>
          <a:noFill/>
        </p:spPr>
        <p:txBody>
          <a:bodyPr wrap="square" lIns="91440" tIns="45720" rIns="91440" bIns="45720" rtlCol="0">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做好生活保障</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612140" y="1760220"/>
            <a:ext cx="3337560" cy="2122805"/>
          </a:xfrm>
          <a:prstGeom prst="rect">
            <a:avLst/>
          </a:prstGeom>
          <a:noFill/>
        </p:spPr>
        <p:txBody>
          <a:bodyPr wrap="square" lIns="91440" tIns="45720" rIns="91440" bIns="45720"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rPr>
              <a:t>一是实行动态化管理，时时关注，对于有集中供养需求、符合住房保障条件、符合五保（低保）条件、符合困难救助条件的重点优抚对象，积极协调相关部门落实居住、养老、医疗、困难救助等政策。二是按照退役军人有关救助政策，对于大病、突发意外等情况人员，在全面享受普惠性社会保障政策后，仍存在基本生活严重困难的孤老优抚对象，再给予临时性、应急性帮扶援助。三是如果符合条件，经本人同意，可集中安排入住敬老院光荣间，让他们老有所养、老有所依。</a:t>
            </a:r>
            <a:endParaRPr lang="en-US" altLang="zh-CN" sz="1200" dirty="0">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8" name="文本框 87"/>
          <p:cNvSpPr txBox="1"/>
          <p:nvPr/>
        </p:nvSpPr>
        <p:spPr>
          <a:xfrm>
            <a:off x="8973074" y="1342159"/>
            <a:ext cx="1493849" cy="337185"/>
          </a:xfrm>
          <a:prstGeom prst="rect">
            <a:avLst/>
          </a:prstGeom>
          <a:noFill/>
        </p:spPr>
        <p:txBody>
          <a:bodyPr wrap="square" lIns="91440" tIns="45720" rIns="91440" bIns="45720" rtlCol="0">
            <a:spAutoFit/>
          </a:bodyPr>
          <a:lstStyle/>
          <a:p>
            <a:r>
              <a:rPr lang="zh-CN" altLang="en-US" sz="1600" dirty="0">
                <a:solidFill>
                  <a:schemeClr val="accent2"/>
                </a:solidFill>
                <a:latin typeface="微软雅黑" panose="020B0503020204020204" pitchFamily="34" charset="-122"/>
                <a:ea typeface="微软雅黑" panose="020B0503020204020204" pitchFamily="34" charset="-122"/>
              </a:rPr>
              <a:t>做好医疗保障</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8503285" y="1647190"/>
            <a:ext cx="3206750" cy="2122805"/>
          </a:xfrm>
          <a:prstGeom prst="rect">
            <a:avLst/>
          </a:prstGeom>
          <a:noFill/>
        </p:spPr>
        <p:txBody>
          <a:bodyPr wrap="square" lIns="91440" tIns="45720" rIns="91440" bIns="45720"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rPr>
              <a:t>一是认真抓好全市优抚医疗“一站式”服务现场推进会精神的落实，县级退役军人事务部门与当地各级公立医院签订合作协议，将“一站式”服务延伸到乡镇医院，使重点优抚对象在住院结算时及时得到救助。二是县级退役军人事务部门主动作为，联合县级卫健部门，每年为孤老优抚对象进行至少一次健康查体，个别因身体原因活动不便的，采取入户送诊。三是充分发挥社会团体、爱心组织的作用，积极为孤老优抚对象提供志愿服务，建立健康档案，定期送药巡诊。</a:t>
            </a:r>
            <a:endPar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 name="标题 1"/>
          <p:cNvSpPr>
            <a:spLocks noGrp="1"/>
          </p:cNvSpPr>
          <p:nvPr>
            <p:ph type="title"/>
          </p:nvPr>
        </p:nvSpPr>
        <p:spPr/>
        <p:txBody>
          <a:bodyPr>
            <a:normAutofit fontScale="90000"/>
          </a:bodyPr>
          <a:lstStyle/>
          <a:p>
            <a:r>
              <a:rPr lang="zh-CN" altLang="en-US" dirty="0">
                <a:sym typeface="+mn-ea"/>
              </a:rPr>
              <a:t>六、</a:t>
            </a:r>
            <a:r>
              <a:rPr lang="zh-CN" altLang="en-US" dirty="0">
                <a:sym typeface="+mn-ea"/>
              </a:rPr>
              <a:t>其他需要报告的事项</a:t>
            </a:r>
            <a:endParaRPr lang="zh-CN" altLang="en-US" dirty="0"/>
          </a:p>
        </p:txBody>
      </p:sp>
      <p:grpSp>
        <p:nvGrpSpPr>
          <p:cNvPr id="163" name="组合 162"/>
          <p:cNvGrpSpPr/>
          <p:nvPr/>
        </p:nvGrpSpPr>
        <p:grpSpPr>
          <a:xfrm>
            <a:off x="6270211" y="3915559"/>
            <a:ext cx="2754423" cy="3446339"/>
            <a:chOff x="5489223" y="1837839"/>
            <a:chExt cx="2754422" cy="3446339"/>
          </a:xfrm>
        </p:grpSpPr>
        <p:grpSp>
          <p:nvGrpSpPr>
            <p:cNvPr id="164" name="组合 163"/>
            <p:cNvGrpSpPr/>
            <p:nvPr/>
          </p:nvGrpSpPr>
          <p:grpSpPr>
            <a:xfrm>
              <a:off x="5489223" y="1837839"/>
              <a:ext cx="2754422" cy="3446339"/>
              <a:chOff x="3295850" y="1895995"/>
              <a:chExt cx="3725149" cy="4660916"/>
            </a:xfrm>
          </p:grpSpPr>
          <p:sp>
            <p:nvSpPr>
              <p:cNvPr id="165" name="圆角矩形 16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66" name="圆角矩形 16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6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121920" tIns="60960" rIns="121920" bIns="60960" numCol="1" anchor="t" anchorCtr="0" compatLnSpc="1"/>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68"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25400">
                <a:noFill/>
              </a:ln>
              <a:effectLst>
                <a:outerShdw blurRad="254000" dist="114300" dir="2700000" algn="tl" rotWithShape="0">
                  <a:prstClr val="black">
                    <a:alpha val="25000"/>
                  </a:prstClr>
                </a:outerShdw>
              </a:effectLst>
            </p:spPr>
            <p:txBody>
              <a:bodyPr vert="horz" wrap="square" lIns="121920" tIns="60960" rIns="121920" bIns="60960" numCol="1" anchor="t" anchorCtr="0" compatLnSpc="1"/>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169" name="组合 168"/>
            <p:cNvGrpSpPr/>
            <p:nvPr/>
          </p:nvGrpSpPr>
          <p:grpSpPr>
            <a:xfrm>
              <a:off x="5937544" y="2483578"/>
              <a:ext cx="1045498" cy="1076472"/>
              <a:chOff x="2734379" y="4342226"/>
              <a:chExt cx="1045498" cy="1076472"/>
            </a:xfrm>
          </p:grpSpPr>
          <p:sp>
            <p:nvSpPr>
              <p:cNvPr id="170" name="文本框 169"/>
              <p:cNvSpPr txBox="1"/>
              <p:nvPr/>
            </p:nvSpPr>
            <p:spPr>
              <a:xfrm>
                <a:off x="2734379" y="4342226"/>
                <a:ext cx="1031437" cy="829945"/>
              </a:xfrm>
              <a:prstGeom prst="rect">
                <a:avLst/>
              </a:prstGeom>
              <a:noFill/>
            </p:spPr>
            <p:txBody>
              <a:bodyPr wrap="square" rtlCol="0">
                <a:spAutoFit/>
              </a:bodyPr>
              <a:p>
                <a:pPr algn="ctr"/>
                <a:r>
                  <a:rPr lang="en-US" altLang="zh-CN" sz="4800" dirty="0">
                    <a:solidFill>
                      <a:schemeClr val="bg1"/>
                    </a:solidFill>
                    <a:latin typeface="微软雅黑" panose="020B0503020204020204" pitchFamily="34" charset="-122"/>
                    <a:ea typeface="微软雅黑" panose="020B0503020204020204" pitchFamily="34" charset="-122"/>
                  </a:rPr>
                  <a:t>04</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171" name="文本框 170"/>
              <p:cNvSpPr txBox="1"/>
              <p:nvPr/>
            </p:nvSpPr>
            <p:spPr>
              <a:xfrm>
                <a:off x="2738818" y="4957033"/>
                <a:ext cx="1041059" cy="461665"/>
              </a:xfrm>
              <a:prstGeom prst="rect">
                <a:avLst/>
              </a:prstGeom>
              <a:noFill/>
            </p:spPr>
            <p:txBody>
              <a:bodyPr wrap="square" rtlCol="0">
                <a:spAutoFit/>
              </a:bodyPr>
              <a:p>
                <a:pPr algn="ctr"/>
                <a:r>
                  <a:rPr lang="en-US" altLang="zh-CN" sz="2400" dirty="0">
                    <a:solidFill>
                      <a:schemeClr val="bg1"/>
                    </a:solidFill>
                    <a:latin typeface="微软雅黑" panose="020B0503020204020204" pitchFamily="34" charset="-122"/>
                    <a:ea typeface="微软雅黑" panose="020B0503020204020204" pitchFamily="34" charset="-122"/>
                  </a:rPr>
                  <a:t>STEP</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grpSp>
        <p:nvGrpSpPr>
          <p:cNvPr id="172" name="组合 171"/>
          <p:cNvGrpSpPr/>
          <p:nvPr/>
        </p:nvGrpSpPr>
        <p:grpSpPr>
          <a:xfrm>
            <a:off x="3949106" y="3915275"/>
            <a:ext cx="2754423" cy="3446339"/>
            <a:chOff x="3885937" y="2769115"/>
            <a:chExt cx="2754422" cy="3446339"/>
          </a:xfrm>
        </p:grpSpPr>
        <p:grpSp>
          <p:nvGrpSpPr>
            <p:cNvPr id="173" name="组合 172"/>
            <p:cNvGrpSpPr/>
            <p:nvPr/>
          </p:nvGrpSpPr>
          <p:grpSpPr>
            <a:xfrm>
              <a:off x="3885937" y="2769115"/>
              <a:ext cx="2754422" cy="3446339"/>
              <a:chOff x="3295850" y="1895995"/>
              <a:chExt cx="3725149" cy="4660916"/>
            </a:xfrm>
          </p:grpSpPr>
          <p:sp>
            <p:nvSpPr>
              <p:cNvPr id="174" name="圆角矩形 173"/>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7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76" name="圆角矩形 175"/>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7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25400">
                <a:no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178" name="组合 177"/>
            <p:cNvGrpSpPr/>
            <p:nvPr/>
          </p:nvGrpSpPr>
          <p:grpSpPr>
            <a:xfrm>
              <a:off x="4352303" y="3414855"/>
              <a:ext cx="1045498" cy="1076472"/>
              <a:chOff x="2734379" y="4342226"/>
              <a:chExt cx="1045498" cy="1076472"/>
            </a:xfrm>
          </p:grpSpPr>
          <p:sp>
            <p:nvSpPr>
              <p:cNvPr id="179" name="文本框 178"/>
              <p:cNvSpPr txBox="1"/>
              <p:nvPr/>
            </p:nvSpPr>
            <p:spPr>
              <a:xfrm>
                <a:off x="2734379" y="4342226"/>
                <a:ext cx="1031437" cy="829945"/>
              </a:xfrm>
              <a:prstGeom prst="rect">
                <a:avLst/>
              </a:prstGeom>
              <a:noFill/>
            </p:spPr>
            <p:txBody>
              <a:bodyPr wrap="square" rtlCol="0">
                <a:spAutoFit/>
              </a:bodyPr>
              <a:lstStyle/>
              <a:p>
                <a:pPr algn="ctr"/>
                <a:r>
                  <a:rPr lang="en-US" altLang="zh-CN" sz="4800" dirty="0">
                    <a:solidFill>
                      <a:schemeClr val="bg1"/>
                    </a:solidFill>
                    <a:latin typeface="微软雅黑" panose="020B0503020204020204" pitchFamily="34" charset="-122"/>
                    <a:ea typeface="微软雅黑" panose="020B0503020204020204" pitchFamily="34" charset="-122"/>
                  </a:rPr>
                  <a:t>03</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180" name="文本框 179"/>
              <p:cNvSpPr txBox="1"/>
              <p:nvPr/>
            </p:nvSpPr>
            <p:spPr>
              <a:xfrm>
                <a:off x="2738818" y="4957033"/>
                <a:ext cx="1041059"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STEP</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grpSp>
        <p:nvGrpSpPr>
          <p:cNvPr id="181" name="Group 13"/>
          <p:cNvGrpSpPr>
            <a:grpSpLocks noChangeAspect="1"/>
          </p:cNvGrpSpPr>
          <p:nvPr/>
        </p:nvGrpSpPr>
        <p:grpSpPr bwMode="auto">
          <a:xfrm>
            <a:off x="8590982" y="4111999"/>
            <a:ext cx="339700" cy="267232"/>
            <a:chOff x="3996" y="2321"/>
            <a:chExt cx="75" cy="59"/>
          </a:xfrm>
          <a:solidFill>
            <a:schemeClr val="accent2"/>
          </a:solidFill>
          <a:effectLst/>
        </p:grpSpPr>
        <p:sp>
          <p:nvSpPr>
            <p:cNvPr id="182" name="Freeform 14"/>
            <p:cNvSpPr>
              <a:spLocks noEditPoints="1"/>
            </p:cNvSpPr>
            <p:nvPr/>
          </p:nvSpPr>
          <p:spPr bwMode="auto">
            <a:xfrm>
              <a:off x="4014" y="2329"/>
              <a:ext cx="39" cy="22"/>
            </a:xfrm>
            <a:custGeom>
              <a:avLst/>
              <a:gdLst>
                <a:gd name="T0" fmla="*/ 6 w 15"/>
                <a:gd name="T1" fmla="*/ 8 h 8"/>
                <a:gd name="T2" fmla="*/ 6 w 15"/>
                <a:gd name="T3" fmla="*/ 7 h 8"/>
                <a:gd name="T4" fmla="*/ 7 w 15"/>
                <a:gd name="T5" fmla="*/ 7 h 8"/>
                <a:gd name="T6" fmla="*/ 8 w 15"/>
                <a:gd name="T7" fmla="*/ 7 h 8"/>
                <a:gd name="T8" fmla="*/ 8 w 15"/>
                <a:gd name="T9" fmla="*/ 7 h 8"/>
                <a:gd name="T10" fmla="*/ 8 w 15"/>
                <a:gd name="T11" fmla="*/ 8 h 8"/>
                <a:gd name="T12" fmla="*/ 15 w 15"/>
                <a:gd name="T13" fmla="*/ 5 h 8"/>
                <a:gd name="T14" fmla="*/ 12 w 15"/>
                <a:gd name="T15" fmla="*/ 3 h 8"/>
                <a:gd name="T16" fmla="*/ 10 w 15"/>
                <a:gd name="T17" fmla="*/ 3 h 8"/>
                <a:gd name="T18" fmla="*/ 7 w 15"/>
                <a:gd name="T19" fmla="*/ 0 h 8"/>
                <a:gd name="T20" fmla="*/ 4 w 15"/>
                <a:gd name="T21" fmla="*/ 3 h 8"/>
                <a:gd name="T22" fmla="*/ 2 w 15"/>
                <a:gd name="T23" fmla="*/ 3 h 8"/>
                <a:gd name="T24" fmla="*/ 0 w 15"/>
                <a:gd name="T25" fmla="*/ 5 h 8"/>
                <a:gd name="T26" fmla="*/ 6 w 15"/>
                <a:gd name="T27" fmla="*/ 8 h 8"/>
                <a:gd name="T28" fmla="*/ 7 w 15"/>
                <a:gd name="T29" fmla="*/ 1 h 8"/>
                <a:gd name="T30" fmla="*/ 10 w 15"/>
                <a:gd name="T31" fmla="*/ 3 h 8"/>
                <a:gd name="T32" fmla="*/ 5 w 15"/>
                <a:gd name="T33" fmla="*/ 3 h 8"/>
                <a:gd name="T34" fmla="*/ 7 w 15"/>
                <a:gd name="T3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8">
                  <a:moveTo>
                    <a:pt x="6" y="8"/>
                  </a:moveTo>
                  <a:cubicBezTo>
                    <a:pt x="6" y="7"/>
                    <a:pt x="6" y="7"/>
                    <a:pt x="6" y="7"/>
                  </a:cubicBezTo>
                  <a:cubicBezTo>
                    <a:pt x="6" y="7"/>
                    <a:pt x="7" y="7"/>
                    <a:pt x="7" y="7"/>
                  </a:cubicBezTo>
                  <a:cubicBezTo>
                    <a:pt x="8" y="7"/>
                    <a:pt x="8" y="7"/>
                    <a:pt x="8" y="7"/>
                  </a:cubicBezTo>
                  <a:cubicBezTo>
                    <a:pt x="8" y="7"/>
                    <a:pt x="8" y="7"/>
                    <a:pt x="8" y="7"/>
                  </a:cubicBezTo>
                  <a:cubicBezTo>
                    <a:pt x="8" y="8"/>
                    <a:pt x="8" y="8"/>
                    <a:pt x="8" y="8"/>
                  </a:cubicBezTo>
                  <a:cubicBezTo>
                    <a:pt x="15" y="5"/>
                    <a:pt x="15" y="5"/>
                    <a:pt x="15" y="5"/>
                  </a:cubicBezTo>
                  <a:cubicBezTo>
                    <a:pt x="15" y="4"/>
                    <a:pt x="14" y="3"/>
                    <a:pt x="12" y="3"/>
                  </a:cubicBezTo>
                  <a:cubicBezTo>
                    <a:pt x="10" y="3"/>
                    <a:pt x="10" y="3"/>
                    <a:pt x="10" y="3"/>
                  </a:cubicBezTo>
                  <a:cubicBezTo>
                    <a:pt x="10" y="1"/>
                    <a:pt x="9" y="0"/>
                    <a:pt x="7" y="0"/>
                  </a:cubicBezTo>
                  <a:cubicBezTo>
                    <a:pt x="6" y="0"/>
                    <a:pt x="4" y="1"/>
                    <a:pt x="4" y="3"/>
                  </a:cubicBezTo>
                  <a:cubicBezTo>
                    <a:pt x="2" y="3"/>
                    <a:pt x="2" y="3"/>
                    <a:pt x="2" y="3"/>
                  </a:cubicBezTo>
                  <a:cubicBezTo>
                    <a:pt x="1" y="3"/>
                    <a:pt x="0" y="4"/>
                    <a:pt x="0" y="5"/>
                  </a:cubicBezTo>
                  <a:lnTo>
                    <a:pt x="6" y="8"/>
                  </a:lnTo>
                  <a:close/>
                  <a:moveTo>
                    <a:pt x="7" y="1"/>
                  </a:moveTo>
                  <a:cubicBezTo>
                    <a:pt x="8" y="1"/>
                    <a:pt x="10" y="2"/>
                    <a:pt x="10" y="3"/>
                  </a:cubicBezTo>
                  <a:cubicBezTo>
                    <a:pt x="5" y="3"/>
                    <a:pt x="5" y="3"/>
                    <a:pt x="5" y="3"/>
                  </a:cubicBezTo>
                  <a:cubicBezTo>
                    <a:pt x="5" y="2"/>
                    <a:pt x="6"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83" name="Freeform 15"/>
            <p:cNvSpPr/>
            <p:nvPr/>
          </p:nvSpPr>
          <p:spPr bwMode="auto">
            <a:xfrm>
              <a:off x="4032" y="2348"/>
              <a:ext cx="3" cy="3"/>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84" name="Freeform 16"/>
            <p:cNvSpPr/>
            <p:nvPr/>
          </p:nvSpPr>
          <p:spPr bwMode="auto">
            <a:xfrm>
              <a:off x="4014" y="2343"/>
              <a:ext cx="39" cy="18"/>
            </a:xfrm>
            <a:custGeom>
              <a:avLst/>
              <a:gdLst>
                <a:gd name="T0" fmla="*/ 8 w 15"/>
                <a:gd name="T1" fmla="*/ 3 h 7"/>
                <a:gd name="T2" fmla="*/ 8 w 15"/>
                <a:gd name="T3" fmla="*/ 3 h 7"/>
                <a:gd name="T4" fmla="*/ 7 w 15"/>
                <a:gd name="T5" fmla="*/ 3 h 7"/>
                <a:gd name="T6" fmla="*/ 6 w 15"/>
                <a:gd name="T7" fmla="*/ 3 h 7"/>
                <a:gd name="T8" fmla="*/ 6 w 15"/>
                <a:gd name="T9" fmla="*/ 3 h 7"/>
                <a:gd name="T10" fmla="*/ 0 w 15"/>
                <a:gd name="T11" fmla="*/ 0 h 7"/>
                <a:gd name="T12" fmla="*/ 0 w 15"/>
                <a:gd name="T13" fmla="*/ 5 h 7"/>
                <a:gd name="T14" fmla="*/ 2 w 15"/>
                <a:gd name="T15" fmla="*/ 7 h 7"/>
                <a:gd name="T16" fmla="*/ 12 w 15"/>
                <a:gd name="T17" fmla="*/ 7 h 7"/>
                <a:gd name="T18" fmla="*/ 15 w 15"/>
                <a:gd name="T19" fmla="*/ 5 h 7"/>
                <a:gd name="T20" fmla="*/ 15 w 15"/>
                <a:gd name="T21" fmla="*/ 0 h 7"/>
                <a:gd name="T22" fmla="*/ 8 w 15"/>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8" y="3"/>
                  </a:moveTo>
                  <a:cubicBezTo>
                    <a:pt x="8" y="3"/>
                    <a:pt x="8" y="3"/>
                    <a:pt x="8" y="3"/>
                  </a:cubicBezTo>
                  <a:cubicBezTo>
                    <a:pt x="7" y="3"/>
                    <a:pt x="7" y="3"/>
                    <a:pt x="7" y="3"/>
                  </a:cubicBezTo>
                  <a:cubicBezTo>
                    <a:pt x="7" y="3"/>
                    <a:pt x="6" y="3"/>
                    <a:pt x="6" y="3"/>
                  </a:cubicBezTo>
                  <a:cubicBezTo>
                    <a:pt x="6" y="3"/>
                    <a:pt x="6" y="3"/>
                    <a:pt x="6" y="3"/>
                  </a:cubicBezTo>
                  <a:cubicBezTo>
                    <a:pt x="0" y="0"/>
                    <a:pt x="0" y="0"/>
                    <a:pt x="0" y="0"/>
                  </a:cubicBezTo>
                  <a:cubicBezTo>
                    <a:pt x="0" y="5"/>
                    <a:pt x="0" y="5"/>
                    <a:pt x="0" y="5"/>
                  </a:cubicBezTo>
                  <a:cubicBezTo>
                    <a:pt x="0" y="6"/>
                    <a:pt x="1" y="7"/>
                    <a:pt x="2" y="7"/>
                  </a:cubicBezTo>
                  <a:cubicBezTo>
                    <a:pt x="12" y="7"/>
                    <a:pt x="12" y="7"/>
                    <a:pt x="12" y="7"/>
                  </a:cubicBezTo>
                  <a:cubicBezTo>
                    <a:pt x="14" y="7"/>
                    <a:pt x="15" y="6"/>
                    <a:pt x="15" y="5"/>
                  </a:cubicBezTo>
                  <a:cubicBezTo>
                    <a:pt x="15" y="0"/>
                    <a:pt x="15" y="0"/>
                    <a:pt x="15" y="0"/>
                  </a:cubicBezTo>
                  <a:cubicBezTo>
                    <a:pt x="8" y="3"/>
                    <a:pt x="8"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85" name="Freeform 17"/>
            <p:cNvSpPr>
              <a:spLocks noEditPoints="1"/>
            </p:cNvSpPr>
            <p:nvPr/>
          </p:nvSpPr>
          <p:spPr bwMode="auto">
            <a:xfrm>
              <a:off x="3996" y="2321"/>
              <a:ext cx="75" cy="59"/>
            </a:xfrm>
            <a:custGeom>
              <a:avLst/>
              <a:gdLst>
                <a:gd name="T0" fmla="*/ 26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8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0 w 29"/>
                <a:gd name="T27" fmla="*/ 20 h 22"/>
                <a:gd name="T28" fmla="*/ 19 w 29"/>
                <a:gd name="T29" fmla="*/ 19 h 22"/>
                <a:gd name="T30" fmla="*/ 26 w 29"/>
                <a:gd name="T31" fmla="*/ 19 h 22"/>
                <a:gd name="T32" fmla="*/ 29 w 29"/>
                <a:gd name="T33" fmla="*/ 16 h 22"/>
                <a:gd name="T34" fmla="*/ 29 w 29"/>
                <a:gd name="T35" fmla="*/ 3 h 22"/>
                <a:gd name="T36" fmla="*/ 26 w 29"/>
                <a:gd name="T37" fmla="*/ 0 h 22"/>
                <a:gd name="T38" fmla="*/ 27 w 29"/>
                <a:gd name="T39" fmla="*/ 16 h 22"/>
                <a:gd name="T40" fmla="*/ 26 w 29"/>
                <a:gd name="T41" fmla="*/ 17 h 22"/>
                <a:gd name="T42" fmla="*/ 3 w 29"/>
                <a:gd name="T43" fmla="*/ 17 h 22"/>
                <a:gd name="T44" fmla="*/ 1 w 29"/>
                <a:gd name="T45" fmla="*/ 16 h 22"/>
                <a:gd name="T46" fmla="*/ 1 w 29"/>
                <a:gd name="T47" fmla="*/ 3 h 22"/>
                <a:gd name="T48" fmla="*/ 3 w 29"/>
                <a:gd name="T49" fmla="*/ 2 h 22"/>
                <a:gd name="T50" fmla="*/ 26 w 29"/>
                <a:gd name="T51" fmla="*/ 2 h 22"/>
                <a:gd name="T52" fmla="*/ 27 w 29"/>
                <a:gd name="T53" fmla="*/ 3 h 22"/>
                <a:gd name="T54" fmla="*/ 27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6" y="0"/>
                  </a:moveTo>
                  <a:cubicBezTo>
                    <a:pt x="3" y="0"/>
                    <a:pt x="3" y="0"/>
                    <a:pt x="3" y="0"/>
                  </a:cubicBezTo>
                  <a:cubicBezTo>
                    <a:pt x="1" y="0"/>
                    <a:pt x="0" y="1"/>
                    <a:pt x="0" y="3"/>
                  </a:cubicBezTo>
                  <a:cubicBezTo>
                    <a:pt x="0" y="16"/>
                    <a:pt x="0" y="16"/>
                    <a:pt x="0" y="16"/>
                  </a:cubicBezTo>
                  <a:cubicBezTo>
                    <a:pt x="0" y="18"/>
                    <a:pt x="1" y="19"/>
                    <a:pt x="3" y="19"/>
                  </a:cubicBezTo>
                  <a:cubicBezTo>
                    <a:pt x="10" y="19"/>
                    <a:pt x="10" y="19"/>
                    <a:pt x="10" y="19"/>
                  </a:cubicBezTo>
                  <a:cubicBezTo>
                    <a:pt x="9" y="19"/>
                    <a:pt x="9" y="19"/>
                    <a:pt x="8"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0" y="20"/>
                    <a:pt x="20" y="20"/>
                    <a:pt x="20" y="20"/>
                  </a:cubicBezTo>
                  <a:cubicBezTo>
                    <a:pt x="20" y="19"/>
                    <a:pt x="20" y="19"/>
                    <a:pt x="19" y="19"/>
                  </a:cubicBezTo>
                  <a:cubicBezTo>
                    <a:pt x="26" y="19"/>
                    <a:pt x="26" y="19"/>
                    <a:pt x="26" y="19"/>
                  </a:cubicBezTo>
                  <a:cubicBezTo>
                    <a:pt x="28" y="19"/>
                    <a:pt x="29" y="18"/>
                    <a:pt x="29" y="16"/>
                  </a:cubicBezTo>
                  <a:cubicBezTo>
                    <a:pt x="29" y="3"/>
                    <a:pt x="29" y="3"/>
                    <a:pt x="29" y="3"/>
                  </a:cubicBezTo>
                  <a:cubicBezTo>
                    <a:pt x="29" y="1"/>
                    <a:pt x="28" y="0"/>
                    <a:pt x="26" y="0"/>
                  </a:cubicBezTo>
                  <a:close/>
                  <a:moveTo>
                    <a:pt x="27" y="16"/>
                  </a:moveTo>
                  <a:cubicBezTo>
                    <a:pt x="27" y="17"/>
                    <a:pt x="27" y="17"/>
                    <a:pt x="26" y="17"/>
                  </a:cubicBezTo>
                  <a:cubicBezTo>
                    <a:pt x="3" y="17"/>
                    <a:pt x="3" y="17"/>
                    <a:pt x="3" y="17"/>
                  </a:cubicBezTo>
                  <a:cubicBezTo>
                    <a:pt x="2" y="17"/>
                    <a:pt x="1" y="17"/>
                    <a:pt x="1" y="16"/>
                  </a:cubicBezTo>
                  <a:cubicBezTo>
                    <a:pt x="1" y="3"/>
                    <a:pt x="1" y="3"/>
                    <a:pt x="1" y="3"/>
                  </a:cubicBezTo>
                  <a:cubicBezTo>
                    <a:pt x="1" y="2"/>
                    <a:pt x="2" y="2"/>
                    <a:pt x="3" y="2"/>
                  </a:cubicBezTo>
                  <a:cubicBezTo>
                    <a:pt x="26" y="2"/>
                    <a:pt x="26" y="2"/>
                    <a:pt x="26" y="2"/>
                  </a:cubicBezTo>
                  <a:cubicBezTo>
                    <a:pt x="27" y="2"/>
                    <a:pt x="27" y="2"/>
                    <a:pt x="27" y="3"/>
                  </a:cubicBezTo>
                  <a:lnTo>
                    <a:pt x="2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186" name="Group 20"/>
          <p:cNvGrpSpPr>
            <a:grpSpLocks noChangeAspect="1"/>
          </p:cNvGrpSpPr>
          <p:nvPr/>
        </p:nvGrpSpPr>
        <p:grpSpPr bwMode="auto">
          <a:xfrm>
            <a:off x="1022487" y="4150426"/>
            <a:ext cx="335173" cy="267232"/>
            <a:chOff x="3899" y="2225"/>
            <a:chExt cx="74" cy="59"/>
          </a:xfrm>
          <a:solidFill>
            <a:schemeClr val="accent3"/>
          </a:solidFill>
          <a:effectLst/>
        </p:grpSpPr>
        <p:sp>
          <p:nvSpPr>
            <p:cNvPr id="187"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88"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89"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90"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191" name="组合 190"/>
          <p:cNvGrpSpPr/>
          <p:nvPr/>
        </p:nvGrpSpPr>
        <p:grpSpPr>
          <a:xfrm rot="10800000">
            <a:off x="1866510" y="4004464"/>
            <a:ext cx="2438687" cy="732476"/>
            <a:chOff x="5246304" y="4593021"/>
            <a:chExt cx="2438687" cy="732476"/>
          </a:xfrm>
        </p:grpSpPr>
        <p:sp>
          <p:nvSpPr>
            <p:cNvPr id="192" name="椭圆 191"/>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93" name="任意多边形 192"/>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194" name="文本框 193"/>
          <p:cNvSpPr txBox="1"/>
          <p:nvPr/>
        </p:nvSpPr>
        <p:spPr>
          <a:xfrm>
            <a:off x="1409700" y="4095750"/>
            <a:ext cx="2305685" cy="583565"/>
          </a:xfrm>
          <a:prstGeom prst="rect">
            <a:avLst/>
          </a:prstGeom>
          <a:noFill/>
        </p:spPr>
        <p:txBody>
          <a:bodyPr wrap="square" lIns="91440" tIns="45720" rIns="91440" bIns="45720" rtlCol="0">
            <a:spAutoFit/>
          </a:bodyPr>
          <a:lstStyle/>
          <a:p>
            <a:r>
              <a:rPr lang="zh-CN" altLang="en-US" sz="1600" dirty="0">
                <a:solidFill>
                  <a:schemeClr val="accent3"/>
                </a:solidFill>
                <a:latin typeface="微软雅黑" panose="020B0503020204020204" pitchFamily="34" charset="-122"/>
                <a:ea typeface="微软雅黑" panose="020B0503020204020204" pitchFamily="34" charset="-122"/>
              </a:rPr>
              <a:t>推动形成关心关爱的社会风气</a:t>
            </a:r>
            <a:endParaRPr lang="zh-CN" altLang="en-US" sz="1600" dirty="0">
              <a:solidFill>
                <a:schemeClr val="accent3"/>
              </a:solidFill>
              <a:latin typeface="微软雅黑" panose="020B0503020204020204" pitchFamily="34" charset="-122"/>
              <a:ea typeface="微软雅黑" panose="020B0503020204020204" pitchFamily="34" charset="-122"/>
            </a:endParaRPr>
          </a:p>
        </p:txBody>
      </p:sp>
      <p:sp>
        <p:nvSpPr>
          <p:cNvPr id="195" name="文本框 194"/>
          <p:cNvSpPr txBox="1"/>
          <p:nvPr/>
        </p:nvSpPr>
        <p:spPr>
          <a:xfrm>
            <a:off x="612775" y="4737735"/>
            <a:ext cx="3235325" cy="1753235"/>
          </a:xfrm>
          <a:prstGeom prst="rect">
            <a:avLst/>
          </a:prstGeom>
          <a:noFill/>
        </p:spPr>
        <p:txBody>
          <a:bodyPr wrap="square" lIns="91440" tIns="45720" rIns="91440" bIns="45720"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rPr>
              <a:t>县级退役军人事务部门每半年、乡镇（街道）退役军人服务站每季度、村（社区）退役军人服务站每月对孤老优抚对象走访慰问一次，及时帮助解决生活中的困难，每逢“八一”及元旦、春节全覆盖慰问，送去党委、政府的关心和温暖。积极发挥拥军优属协会等社会组织的作用，动员开展关爱活动，组织开展各种形式的拥军优属活动和社会帮扶活动，形成全社会关心孤老优抚对象的良好风尚。</a:t>
            </a:r>
            <a:endPar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96" name="文本框 195"/>
          <p:cNvSpPr txBox="1"/>
          <p:nvPr/>
        </p:nvSpPr>
        <p:spPr>
          <a:xfrm>
            <a:off x="8925560" y="4059555"/>
            <a:ext cx="2610485" cy="337185"/>
          </a:xfrm>
          <a:prstGeom prst="rect">
            <a:avLst/>
          </a:prstGeom>
          <a:noFill/>
        </p:spPr>
        <p:txBody>
          <a:bodyPr wrap="square" lIns="91440" tIns="45720" rIns="91440" bIns="45720" rtlCol="0">
            <a:spAutoFit/>
          </a:bodyPr>
          <a:lstStyle/>
          <a:p>
            <a:r>
              <a:rPr lang="zh-CN" altLang="en-US" sz="1600" dirty="0">
                <a:solidFill>
                  <a:schemeClr val="accent4"/>
                </a:solidFill>
                <a:latin typeface="微软雅黑" panose="020B0503020204020204" pitchFamily="34" charset="-122"/>
                <a:ea typeface="微软雅黑" panose="020B0503020204020204" pitchFamily="34" charset="-122"/>
              </a:rPr>
              <a:t>政务公开工作创新情况</a:t>
            </a:r>
            <a:endParaRPr lang="zh-CN" altLang="en-US" sz="1600" dirty="0">
              <a:solidFill>
                <a:schemeClr val="accent4"/>
              </a:solidFill>
              <a:latin typeface="微软雅黑" panose="020B0503020204020204" pitchFamily="34" charset="-122"/>
              <a:ea typeface="微软雅黑" panose="020B0503020204020204" pitchFamily="34" charset="-122"/>
            </a:endParaRPr>
          </a:p>
        </p:txBody>
      </p:sp>
      <p:grpSp>
        <p:nvGrpSpPr>
          <p:cNvPr id="197" name="组合 196"/>
          <p:cNvGrpSpPr/>
          <p:nvPr/>
        </p:nvGrpSpPr>
        <p:grpSpPr>
          <a:xfrm flipV="1">
            <a:off x="7833815" y="4004455"/>
            <a:ext cx="2438687" cy="732476"/>
            <a:chOff x="5246304" y="4593021"/>
            <a:chExt cx="2438687" cy="732476"/>
          </a:xfrm>
        </p:grpSpPr>
        <p:sp>
          <p:nvSpPr>
            <p:cNvPr id="198" name="椭圆 19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99" name="任意多边形 198"/>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200" name="文本框 199"/>
          <p:cNvSpPr txBox="1"/>
          <p:nvPr/>
        </p:nvSpPr>
        <p:spPr>
          <a:xfrm>
            <a:off x="8503285" y="4734560"/>
            <a:ext cx="3095625" cy="1014730"/>
          </a:xfrm>
          <a:prstGeom prst="rect">
            <a:avLst/>
          </a:prstGeom>
          <a:noFill/>
        </p:spPr>
        <p:txBody>
          <a:bodyPr wrap="square" lIns="91440" tIns="45720" rIns="91440" bIns="45720" rtlCol="0">
            <a:spAutoFit/>
          </a:bodyPr>
          <a:p>
            <a:pPr>
              <a:spcBef>
                <a:spcPct val="0"/>
              </a:spcBef>
            </a:pPr>
            <a:r>
              <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rPr>
              <a:t>济宁市退役军人事务局年度政务公开工作创新情况。为提升服务群众水平，增强政务工作透明度，加强民主监督管理力度，保障群众对政府工作的知情权，退役军人事务局多措并举，扎实做好政务公开工作。</a:t>
            </a:r>
            <a:endPar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0-#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0-#ppt_w/2"/>
                                          </p:val>
                                        </p:tav>
                                        <p:tav tm="100000">
                                          <p:val>
                                            <p:strVal val="#ppt_x"/>
                                          </p:val>
                                        </p:tav>
                                      </p:tavLst>
                                    </p:anim>
                                    <p:anim calcmode="lin" valueType="num">
                                      <p:cBhvr additive="base">
                                        <p:cTn id="16" dur="500" fill="hold"/>
                                        <p:tgtEl>
                                          <p:spTgt spid="7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0-#ppt_w/2"/>
                                          </p:val>
                                        </p:tav>
                                        <p:tav tm="100000">
                                          <p:val>
                                            <p:strVal val="#ppt_x"/>
                                          </p:val>
                                        </p:tav>
                                      </p:tavLst>
                                    </p:anim>
                                    <p:anim calcmode="lin" valueType="num">
                                      <p:cBhvr additive="base">
                                        <p:cTn id="20" dur="500" fill="hold"/>
                                        <p:tgtEl>
                                          <p:spTgt spid="7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1+#ppt_w/2"/>
                                          </p:val>
                                        </p:tav>
                                        <p:tav tm="100000">
                                          <p:val>
                                            <p:strVal val="#ppt_x"/>
                                          </p:val>
                                        </p:tav>
                                      </p:tavLst>
                                    </p:anim>
                                    <p:anim calcmode="lin" valueType="num">
                                      <p:cBhvr additive="base">
                                        <p:cTn id="30" dur="500" fill="hold"/>
                                        <p:tgtEl>
                                          <p:spTgt spid="44"/>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1+#ppt_w/2"/>
                                          </p:val>
                                        </p:tav>
                                        <p:tav tm="100000">
                                          <p:val>
                                            <p:strVal val="#ppt_x"/>
                                          </p:val>
                                        </p:tav>
                                      </p:tavLst>
                                    </p:anim>
                                    <p:anim calcmode="lin" valueType="num">
                                      <p:cBhvr additive="base">
                                        <p:cTn id="34" dur="500" fill="hold"/>
                                        <p:tgtEl>
                                          <p:spTgt spid="4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500" fill="hold"/>
                                        <p:tgtEl>
                                          <p:spTgt spid="88"/>
                                        </p:tgtEl>
                                        <p:attrNameLst>
                                          <p:attrName>ppt_x</p:attrName>
                                        </p:attrNameLst>
                                      </p:cBhvr>
                                      <p:tavLst>
                                        <p:tav tm="0">
                                          <p:val>
                                            <p:strVal val="1+#ppt_w/2"/>
                                          </p:val>
                                        </p:tav>
                                        <p:tav tm="100000">
                                          <p:val>
                                            <p:strVal val="#ppt_x"/>
                                          </p:val>
                                        </p:tav>
                                      </p:tavLst>
                                    </p:anim>
                                    <p:anim calcmode="lin" valueType="num">
                                      <p:cBhvr additive="base">
                                        <p:cTn id="38" dur="500" fill="hold"/>
                                        <p:tgtEl>
                                          <p:spTgt spid="8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9"/>
                                        </p:tgtEl>
                                        <p:attrNameLst>
                                          <p:attrName>style.visibility</p:attrName>
                                        </p:attrNameLst>
                                      </p:cBhvr>
                                      <p:to>
                                        <p:strVal val="visible"/>
                                      </p:to>
                                    </p:set>
                                    <p:anim calcmode="lin" valueType="num">
                                      <p:cBhvr additive="base">
                                        <p:cTn id="41" dur="500" fill="hold"/>
                                        <p:tgtEl>
                                          <p:spTgt spid="89"/>
                                        </p:tgtEl>
                                        <p:attrNameLst>
                                          <p:attrName>ppt_x</p:attrName>
                                        </p:attrNameLst>
                                      </p:cBhvr>
                                      <p:tavLst>
                                        <p:tav tm="0">
                                          <p:val>
                                            <p:strVal val="1+#ppt_w/2"/>
                                          </p:val>
                                        </p:tav>
                                        <p:tav tm="100000">
                                          <p:val>
                                            <p:strVal val="#ppt_x"/>
                                          </p:val>
                                        </p:tav>
                                      </p:tavLst>
                                    </p:anim>
                                    <p:anim calcmode="lin" valueType="num">
                                      <p:cBhvr additive="base">
                                        <p:cTn id="42" dur="500" fill="hold"/>
                                        <p:tgtEl>
                                          <p:spTgt spid="89"/>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1+#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181"/>
                                        </p:tgtEl>
                                        <p:attrNameLst>
                                          <p:attrName>style.visibility</p:attrName>
                                        </p:attrNameLst>
                                      </p:cBhvr>
                                      <p:to>
                                        <p:strVal val="visible"/>
                                      </p:to>
                                    </p:set>
                                    <p:anim calcmode="lin" valueType="num">
                                      <p:cBhvr additive="base">
                                        <p:cTn id="49" dur="500" fill="hold"/>
                                        <p:tgtEl>
                                          <p:spTgt spid="181"/>
                                        </p:tgtEl>
                                        <p:attrNameLst>
                                          <p:attrName>ppt_x</p:attrName>
                                        </p:attrNameLst>
                                      </p:cBhvr>
                                      <p:tavLst>
                                        <p:tav tm="0">
                                          <p:val>
                                            <p:strVal val="1+#ppt_w/2"/>
                                          </p:val>
                                        </p:tav>
                                        <p:tav tm="100000">
                                          <p:val>
                                            <p:strVal val="#ppt_x"/>
                                          </p:val>
                                        </p:tav>
                                      </p:tavLst>
                                    </p:anim>
                                    <p:anim calcmode="lin" valueType="num">
                                      <p:cBhvr additive="base">
                                        <p:cTn id="50" dur="500" fill="hold"/>
                                        <p:tgtEl>
                                          <p:spTgt spid="18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500" fill="hold"/>
                                        <p:tgtEl>
                                          <p:spTgt spid="172"/>
                                        </p:tgtEl>
                                        <p:attrNameLst>
                                          <p:attrName>ppt_x</p:attrName>
                                        </p:attrNameLst>
                                      </p:cBhvr>
                                      <p:tavLst>
                                        <p:tav tm="0">
                                          <p:val>
                                            <p:strVal val="#ppt_x"/>
                                          </p:val>
                                        </p:tav>
                                        <p:tav tm="100000">
                                          <p:val>
                                            <p:strVal val="#ppt_x"/>
                                          </p:val>
                                        </p:tav>
                                      </p:tavLst>
                                    </p:anim>
                                    <p:anim calcmode="lin" valueType="num">
                                      <p:cBhvr additive="base">
                                        <p:cTn id="56" dur="5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86"/>
                                        </p:tgtEl>
                                        <p:attrNameLst>
                                          <p:attrName>style.visibility</p:attrName>
                                        </p:attrNameLst>
                                      </p:cBhvr>
                                      <p:to>
                                        <p:strVal val="visible"/>
                                      </p:to>
                                    </p:set>
                                    <p:anim calcmode="lin" valueType="num">
                                      <p:cBhvr additive="base">
                                        <p:cTn id="59" dur="500" fill="hold"/>
                                        <p:tgtEl>
                                          <p:spTgt spid="186"/>
                                        </p:tgtEl>
                                        <p:attrNameLst>
                                          <p:attrName>ppt_x</p:attrName>
                                        </p:attrNameLst>
                                      </p:cBhvr>
                                      <p:tavLst>
                                        <p:tav tm="0">
                                          <p:val>
                                            <p:strVal val="#ppt_x"/>
                                          </p:val>
                                        </p:tav>
                                        <p:tav tm="100000">
                                          <p:val>
                                            <p:strVal val="#ppt_x"/>
                                          </p:val>
                                        </p:tav>
                                      </p:tavLst>
                                    </p:anim>
                                    <p:anim calcmode="lin" valueType="num">
                                      <p:cBhvr additive="base">
                                        <p:cTn id="60" dur="500" fill="hold"/>
                                        <p:tgtEl>
                                          <p:spTgt spid="18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91"/>
                                        </p:tgtEl>
                                        <p:attrNameLst>
                                          <p:attrName>style.visibility</p:attrName>
                                        </p:attrNameLst>
                                      </p:cBhvr>
                                      <p:to>
                                        <p:strVal val="visible"/>
                                      </p:to>
                                    </p:set>
                                    <p:anim calcmode="lin" valueType="num">
                                      <p:cBhvr additive="base">
                                        <p:cTn id="63" dur="500" fill="hold"/>
                                        <p:tgtEl>
                                          <p:spTgt spid="191"/>
                                        </p:tgtEl>
                                        <p:attrNameLst>
                                          <p:attrName>ppt_x</p:attrName>
                                        </p:attrNameLst>
                                      </p:cBhvr>
                                      <p:tavLst>
                                        <p:tav tm="0">
                                          <p:val>
                                            <p:strVal val="#ppt_x"/>
                                          </p:val>
                                        </p:tav>
                                        <p:tav tm="100000">
                                          <p:val>
                                            <p:strVal val="#ppt_x"/>
                                          </p:val>
                                        </p:tav>
                                      </p:tavLst>
                                    </p:anim>
                                    <p:anim calcmode="lin" valueType="num">
                                      <p:cBhvr additive="base">
                                        <p:cTn id="64" dur="500" fill="hold"/>
                                        <p:tgtEl>
                                          <p:spTgt spid="19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4"/>
                                        </p:tgtEl>
                                        <p:attrNameLst>
                                          <p:attrName>style.visibility</p:attrName>
                                        </p:attrNameLst>
                                      </p:cBhvr>
                                      <p:to>
                                        <p:strVal val="visible"/>
                                      </p:to>
                                    </p:set>
                                    <p:anim calcmode="lin" valueType="num">
                                      <p:cBhvr additive="base">
                                        <p:cTn id="67" dur="500" fill="hold"/>
                                        <p:tgtEl>
                                          <p:spTgt spid="194"/>
                                        </p:tgtEl>
                                        <p:attrNameLst>
                                          <p:attrName>ppt_x</p:attrName>
                                        </p:attrNameLst>
                                      </p:cBhvr>
                                      <p:tavLst>
                                        <p:tav tm="0">
                                          <p:val>
                                            <p:strVal val="#ppt_x"/>
                                          </p:val>
                                        </p:tav>
                                        <p:tav tm="100000">
                                          <p:val>
                                            <p:strVal val="#ppt_x"/>
                                          </p:val>
                                        </p:tav>
                                      </p:tavLst>
                                    </p:anim>
                                    <p:anim calcmode="lin" valueType="num">
                                      <p:cBhvr additive="base">
                                        <p:cTn id="68" dur="500" fill="hold"/>
                                        <p:tgtEl>
                                          <p:spTgt spid="19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5"/>
                                        </p:tgtEl>
                                        <p:attrNameLst>
                                          <p:attrName>style.visibility</p:attrName>
                                        </p:attrNameLst>
                                      </p:cBhvr>
                                      <p:to>
                                        <p:strVal val="visible"/>
                                      </p:to>
                                    </p:set>
                                    <p:anim calcmode="lin" valueType="num">
                                      <p:cBhvr additive="base">
                                        <p:cTn id="71" dur="500" fill="hold"/>
                                        <p:tgtEl>
                                          <p:spTgt spid="195"/>
                                        </p:tgtEl>
                                        <p:attrNameLst>
                                          <p:attrName>ppt_x</p:attrName>
                                        </p:attrNameLst>
                                      </p:cBhvr>
                                      <p:tavLst>
                                        <p:tav tm="0">
                                          <p:val>
                                            <p:strVal val="#ppt_x"/>
                                          </p:val>
                                        </p:tav>
                                        <p:tav tm="100000">
                                          <p:val>
                                            <p:strVal val="#ppt_x"/>
                                          </p:val>
                                        </p:tav>
                                      </p:tavLst>
                                    </p:anim>
                                    <p:anim calcmode="lin" valueType="num">
                                      <p:cBhvr additive="base">
                                        <p:cTn id="72" dur="500" fill="hold"/>
                                        <p:tgtEl>
                                          <p:spTgt spid="19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96"/>
                                        </p:tgtEl>
                                        <p:attrNameLst>
                                          <p:attrName>style.visibility</p:attrName>
                                        </p:attrNameLst>
                                      </p:cBhvr>
                                      <p:to>
                                        <p:strVal val="visible"/>
                                      </p:to>
                                    </p:set>
                                    <p:anim calcmode="lin" valueType="num">
                                      <p:cBhvr additive="base">
                                        <p:cTn id="75" dur="500" fill="hold"/>
                                        <p:tgtEl>
                                          <p:spTgt spid="196"/>
                                        </p:tgtEl>
                                        <p:attrNameLst>
                                          <p:attrName>ppt_x</p:attrName>
                                        </p:attrNameLst>
                                      </p:cBhvr>
                                      <p:tavLst>
                                        <p:tav tm="0">
                                          <p:val>
                                            <p:strVal val="#ppt_x"/>
                                          </p:val>
                                        </p:tav>
                                        <p:tav tm="100000">
                                          <p:val>
                                            <p:strVal val="#ppt_x"/>
                                          </p:val>
                                        </p:tav>
                                      </p:tavLst>
                                    </p:anim>
                                    <p:anim calcmode="lin" valueType="num">
                                      <p:cBhvr additive="base">
                                        <p:cTn id="76" dur="500" fill="hold"/>
                                        <p:tgtEl>
                                          <p:spTgt spid="19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197"/>
                                        </p:tgtEl>
                                        <p:attrNameLst>
                                          <p:attrName>style.visibility</p:attrName>
                                        </p:attrNameLst>
                                      </p:cBhvr>
                                      <p:to>
                                        <p:strVal val="visible"/>
                                      </p:to>
                                    </p:set>
                                    <p:anim calcmode="lin" valueType="num">
                                      <p:cBhvr additive="base">
                                        <p:cTn id="81" dur="500" fill="hold"/>
                                        <p:tgtEl>
                                          <p:spTgt spid="197"/>
                                        </p:tgtEl>
                                        <p:attrNameLst>
                                          <p:attrName>ppt_x</p:attrName>
                                        </p:attrNameLst>
                                      </p:cBhvr>
                                      <p:tavLst>
                                        <p:tav tm="0">
                                          <p:val>
                                            <p:strVal val="1+#ppt_w/2"/>
                                          </p:val>
                                        </p:tav>
                                        <p:tav tm="100000">
                                          <p:val>
                                            <p:strVal val="#ppt_x"/>
                                          </p:val>
                                        </p:tav>
                                      </p:tavLst>
                                    </p:anim>
                                    <p:anim calcmode="lin" valueType="num">
                                      <p:cBhvr additive="base">
                                        <p:cTn id="82" dur="500" fill="hold"/>
                                        <p:tgtEl>
                                          <p:spTgt spid="197"/>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200"/>
                                        </p:tgtEl>
                                        <p:attrNameLst>
                                          <p:attrName>style.visibility</p:attrName>
                                        </p:attrNameLst>
                                      </p:cBhvr>
                                      <p:to>
                                        <p:strVal val="visible"/>
                                      </p:to>
                                    </p:set>
                                    <p:anim calcmode="lin" valueType="num">
                                      <p:cBhvr additive="base">
                                        <p:cTn id="85" dur="500" fill="hold"/>
                                        <p:tgtEl>
                                          <p:spTgt spid="200"/>
                                        </p:tgtEl>
                                        <p:attrNameLst>
                                          <p:attrName>ppt_x</p:attrName>
                                        </p:attrNameLst>
                                      </p:cBhvr>
                                      <p:tavLst>
                                        <p:tav tm="0">
                                          <p:val>
                                            <p:strVal val="1+#ppt_w/2"/>
                                          </p:val>
                                        </p:tav>
                                        <p:tav tm="100000">
                                          <p:val>
                                            <p:strVal val="#ppt_x"/>
                                          </p:val>
                                        </p:tav>
                                      </p:tavLst>
                                    </p:anim>
                                    <p:anim calcmode="lin" valueType="num">
                                      <p:cBhvr additive="base">
                                        <p:cTn id="86" dur="500" fill="hold"/>
                                        <p:tgtEl>
                                          <p:spTgt spid="200"/>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163"/>
                                        </p:tgtEl>
                                        <p:attrNameLst>
                                          <p:attrName>style.visibility</p:attrName>
                                        </p:attrNameLst>
                                      </p:cBhvr>
                                      <p:to>
                                        <p:strVal val="visible"/>
                                      </p:to>
                                    </p:set>
                                    <p:anim calcmode="lin" valueType="num">
                                      <p:cBhvr additive="base">
                                        <p:cTn id="89" dur="500" fill="hold"/>
                                        <p:tgtEl>
                                          <p:spTgt spid="163"/>
                                        </p:tgtEl>
                                        <p:attrNameLst>
                                          <p:attrName>ppt_x</p:attrName>
                                        </p:attrNameLst>
                                      </p:cBhvr>
                                      <p:tavLst>
                                        <p:tav tm="0">
                                          <p:val>
                                            <p:strVal val="1+#ppt_w/2"/>
                                          </p:val>
                                        </p:tav>
                                        <p:tav tm="100000">
                                          <p:val>
                                            <p:strVal val="#ppt_x"/>
                                          </p:val>
                                        </p:tav>
                                      </p:tavLst>
                                    </p:anim>
                                    <p:anim calcmode="lin" valueType="num">
                                      <p:cBhvr additive="base">
                                        <p:cTn id="90" dur="500" fill="hold"/>
                                        <p:tgtEl>
                                          <p:spTgt spid="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88" grpId="0"/>
      <p:bldP spid="89" grpId="0"/>
      <p:bldP spid="194" grpId="0"/>
      <p:bldP spid="195" grpId="0"/>
      <p:bldP spid="196" grpId="0"/>
      <p:bldP spid="2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156304" y="1476393"/>
            <a:ext cx="1484565" cy="2848113"/>
            <a:chOff x="6156302" y="1476392"/>
            <a:chExt cx="1484565" cy="2848113"/>
          </a:xfrm>
        </p:grpSpPr>
        <p:grpSp>
          <p:nvGrpSpPr>
            <p:cNvPr id="91" name="组合 90"/>
            <p:cNvGrpSpPr/>
            <p:nvPr/>
          </p:nvGrpSpPr>
          <p:grpSpPr>
            <a:xfrm>
              <a:off x="6156302" y="1476392"/>
              <a:ext cx="1484565" cy="2848113"/>
              <a:chOff x="6156302" y="1476392"/>
              <a:chExt cx="1484565" cy="2848113"/>
            </a:xfrm>
          </p:grpSpPr>
          <p:sp>
            <p:nvSpPr>
              <p:cNvPr id="11" name="MH_Other_3"/>
              <p:cNvSpPr/>
              <p:nvPr>
                <p:custDataLst>
                  <p:tags r:id="rId1"/>
                </p:custDataLst>
              </p:nvPr>
            </p:nvSpPr>
            <p:spPr>
              <a:xfrm rot="5400000" flipV="1">
                <a:off x="5311844" y="2591146"/>
                <a:ext cx="2577817" cy="888902"/>
              </a:xfrm>
              <a:prstGeom prst="bentArrow">
                <a:avLst>
                  <a:gd name="adj1" fmla="val 7438"/>
                  <a:gd name="adj2" fmla="val 3464"/>
                  <a:gd name="adj3" fmla="val 0"/>
                  <a:gd name="adj4" fmla="val 30020"/>
                </a:avLst>
              </a:prstGeom>
              <a:solidFill>
                <a:srgbClr val="5FBD98"/>
              </a:solidFill>
              <a:ln w="76200" cap="flat" cmpd="sng" algn="ctr">
                <a:solidFill>
                  <a:srgbClr val="5FBD98"/>
                </a:solidFill>
                <a:prstDash val="solid"/>
              </a:ln>
              <a:effectLst/>
            </p:spPr>
            <p:txBody>
              <a:bodyPr anchor="ctr"/>
              <a:lstStyle/>
              <a:p>
                <a:pPr algn="ctr" defTabSz="1029970">
                  <a:defRPr/>
                </a:pPr>
                <a:endParaRPr lang="en-US" sz="2400" kern="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椭圆 35"/>
              <p:cNvSpPr/>
              <p:nvPr/>
            </p:nvSpPr>
            <p:spPr>
              <a:xfrm>
                <a:off x="7018705" y="1476392"/>
                <a:ext cx="622162" cy="622163"/>
              </a:xfrm>
              <a:prstGeom prst="ellipse">
                <a:avLst/>
              </a:prstGeom>
              <a:solidFill>
                <a:srgbClr val="5AB390"/>
              </a:solidFill>
              <a:ln>
                <a:solidFill>
                  <a:srgbClr val="5AB39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7059622" y="1545274"/>
              <a:ext cx="508371" cy="465759"/>
              <a:chOff x="4374779" y="1572161"/>
              <a:chExt cx="508371" cy="465759"/>
            </a:xfrm>
          </p:grpSpPr>
          <p:sp>
            <p:nvSpPr>
              <p:cNvPr id="114" name="椭圆 113"/>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115" name="文本框 114"/>
              <p:cNvSpPr txBox="1"/>
              <p:nvPr/>
            </p:nvSpPr>
            <p:spPr>
              <a:xfrm>
                <a:off x="4374779" y="1572161"/>
                <a:ext cx="505267" cy="420564"/>
              </a:xfrm>
              <a:prstGeom prst="rect">
                <a:avLst/>
              </a:prstGeom>
              <a:noFill/>
            </p:spPr>
            <p:txBody>
              <a:bodyPr wrap="none" rtlCol="0">
                <a:spAutoFit/>
              </a:bodyPr>
              <a:lstStyle/>
              <a:p>
                <a:r>
                  <a:rPr lang="en-US" altLang="zh-CN" sz="2135" dirty="0">
                    <a:solidFill>
                      <a:schemeClr val="bg1">
                        <a:lumMod val="50000"/>
                      </a:schemeClr>
                    </a:solidFill>
                    <a:latin typeface="微软雅黑" panose="020B0503020204020204" pitchFamily="34" charset="-122"/>
                    <a:ea typeface="微软雅黑" panose="020B0503020204020204" pitchFamily="34" charset="-122"/>
                  </a:rPr>
                  <a:t>02</a:t>
                </a:r>
                <a:endParaRPr lang="zh-CN" altLang="en-US" sz="2135"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a:off x="5117819" y="4679327"/>
            <a:ext cx="1709703" cy="1709703"/>
            <a:chOff x="4700937" y="4015204"/>
            <a:chExt cx="455921" cy="455921"/>
          </a:xfrm>
          <a:effectLst/>
        </p:grpSpPr>
        <p:sp>
          <p:nvSpPr>
            <p:cNvPr id="9" name="椭圆 8"/>
            <p:cNvSpPr/>
            <p:nvPr/>
          </p:nvSpPr>
          <p:spPr>
            <a:xfrm flipH="1">
              <a:off x="4700937" y="4015204"/>
              <a:ext cx="455921" cy="455921"/>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0" name="椭圆 9"/>
            <p:cNvSpPr/>
            <p:nvPr/>
          </p:nvSpPr>
          <p:spPr>
            <a:xfrm flipH="1">
              <a:off x="4711557" y="4025824"/>
              <a:ext cx="434681" cy="434681"/>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342792" y="1500033"/>
            <a:ext cx="1425893" cy="3802264"/>
            <a:chOff x="4342792" y="1500033"/>
            <a:chExt cx="1425893" cy="3802264"/>
          </a:xfrm>
        </p:grpSpPr>
        <p:grpSp>
          <p:nvGrpSpPr>
            <p:cNvPr id="94" name="组合 93"/>
            <p:cNvGrpSpPr/>
            <p:nvPr/>
          </p:nvGrpSpPr>
          <p:grpSpPr>
            <a:xfrm>
              <a:off x="4342792" y="1500033"/>
              <a:ext cx="1425893" cy="3802264"/>
              <a:chOff x="4342792" y="1500033"/>
              <a:chExt cx="1425893" cy="3802264"/>
            </a:xfrm>
          </p:grpSpPr>
          <p:sp>
            <p:nvSpPr>
              <p:cNvPr id="14" name="MH_Other_3"/>
              <p:cNvSpPr/>
              <p:nvPr>
                <p:custDataLst>
                  <p:tags r:id="rId2"/>
                </p:custDataLst>
              </p:nvPr>
            </p:nvSpPr>
            <p:spPr>
              <a:xfrm rot="16200000" flipH="1" flipV="1">
                <a:off x="3546429" y="3080042"/>
                <a:ext cx="3555609" cy="888902"/>
              </a:xfrm>
              <a:prstGeom prst="bentArrow">
                <a:avLst>
                  <a:gd name="adj1" fmla="val 7438"/>
                  <a:gd name="adj2" fmla="val 3464"/>
                  <a:gd name="adj3" fmla="val 0"/>
                  <a:gd name="adj4" fmla="val 30020"/>
                </a:avLst>
              </a:prstGeom>
              <a:solidFill>
                <a:srgbClr val="5FBD98"/>
              </a:solidFill>
              <a:ln w="76200" cap="flat" cmpd="sng" algn="ctr">
                <a:solidFill>
                  <a:schemeClr val="accent2"/>
                </a:solidFill>
                <a:prstDash val="solid"/>
              </a:ln>
              <a:effectLst/>
            </p:spPr>
            <p:txBody>
              <a:bodyPr anchor="ctr"/>
              <a:lstStyle/>
              <a:p>
                <a:pPr algn="ctr" defTabSz="1029970">
                  <a:defRPr/>
                </a:pPr>
                <a:endParaRPr lang="en-US" sz="2400" kern="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椭圆 17"/>
              <p:cNvSpPr/>
              <p:nvPr/>
            </p:nvSpPr>
            <p:spPr>
              <a:xfrm>
                <a:off x="4342792" y="1500033"/>
                <a:ext cx="622162" cy="622163"/>
              </a:xfrm>
              <a:prstGeom prst="ellipse">
                <a:avLst/>
              </a:prstGeom>
              <a:solidFill>
                <a:srgbClr val="EC4844"/>
              </a:solidFill>
              <a:ln>
                <a:solidFill>
                  <a:srgbClr val="EC484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4381388" y="1573446"/>
              <a:ext cx="505267" cy="464474"/>
              <a:chOff x="4381388" y="1573446"/>
              <a:chExt cx="505267" cy="464474"/>
            </a:xfrm>
          </p:grpSpPr>
          <p:sp>
            <p:nvSpPr>
              <p:cNvPr id="96" name="椭圆 95"/>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4381388" y="1585413"/>
                <a:ext cx="505267" cy="420564"/>
              </a:xfrm>
              <a:prstGeom prst="rect">
                <a:avLst/>
              </a:prstGeom>
              <a:noFill/>
            </p:spPr>
            <p:txBody>
              <a:bodyPr wrap="none" rtlCol="0">
                <a:spAutoFit/>
              </a:bodyPr>
              <a:lstStyle/>
              <a:p>
                <a:r>
                  <a:rPr lang="en-US" altLang="zh-CN" sz="2135" dirty="0">
                    <a:solidFill>
                      <a:schemeClr val="bg1">
                        <a:lumMod val="50000"/>
                      </a:schemeClr>
                    </a:solidFill>
                    <a:latin typeface="微软雅黑" panose="020B0503020204020204" pitchFamily="34" charset="-122"/>
                    <a:ea typeface="微软雅黑" panose="020B0503020204020204" pitchFamily="34" charset="-122"/>
                  </a:rPr>
                  <a:t>01</a:t>
                </a:r>
                <a:endParaRPr lang="zh-CN" altLang="en-US" sz="2135"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4342792" y="3076451"/>
            <a:ext cx="1203168" cy="2670299"/>
            <a:chOff x="4342792" y="3076450"/>
            <a:chExt cx="1203168" cy="2670299"/>
          </a:xfrm>
        </p:grpSpPr>
        <p:grpSp>
          <p:nvGrpSpPr>
            <p:cNvPr id="93" name="组合 92"/>
            <p:cNvGrpSpPr/>
            <p:nvPr/>
          </p:nvGrpSpPr>
          <p:grpSpPr>
            <a:xfrm>
              <a:off x="4342792" y="3076450"/>
              <a:ext cx="1203168" cy="2670299"/>
              <a:chOff x="4342792" y="3076450"/>
              <a:chExt cx="1203168" cy="2670299"/>
            </a:xfrm>
          </p:grpSpPr>
          <p:sp>
            <p:nvSpPr>
              <p:cNvPr id="15" name="MH_Other_3"/>
              <p:cNvSpPr/>
              <p:nvPr>
                <p:custDataLst>
                  <p:tags r:id="rId3"/>
                </p:custDataLst>
              </p:nvPr>
            </p:nvSpPr>
            <p:spPr>
              <a:xfrm rot="16200000" flipH="1" flipV="1">
                <a:off x="3897358" y="4098147"/>
                <a:ext cx="2408302" cy="888902"/>
              </a:xfrm>
              <a:prstGeom prst="bentArrow">
                <a:avLst>
                  <a:gd name="adj1" fmla="val 7438"/>
                  <a:gd name="adj2" fmla="val 3464"/>
                  <a:gd name="adj3" fmla="val 0"/>
                  <a:gd name="adj4" fmla="val 30020"/>
                </a:avLst>
              </a:prstGeom>
              <a:solidFill>
                <a:srgbClr val="5FBD98"/>
              </a:solidFill>
              <a:ln w="76200" cap="flat" cmpd="sng" algn="ctr">
                <a:solidFill>
                  <a:schemeClr val="accent1"/>
                </a:solidFill>
                <a:prstDash val="solid"/>
              </a:ln>
              <a:effectLst/>
            </p:spPr>
            <p:txBody>
              <a:bodyPr anchor="ctr"/>
              <a:lstStyle/>
              <a:p>
                <a:pPr algn="ctr" defTabSz="1029970">
                  <a:defRPr/>
                </a:pPr>
                <a:endParaRPr lang="en-US" sz="2400" kern="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椭圆 23"/>
              <p:cNvSpPr/>
              <p:nvPr/>
            </p:nvSpPr>
            <p:spPr>
              <a:xfrm>
                <a:off x="4342792" y="3076450"/>
                <a:ext cx="622162" cy="622163"/>
              </a:xfrm>
              <a:prstGeom prst="ellipse">
                <a:avLst/>
              </a:prstGeom>
              <a:solidFill>
                <a:srgbClr val="EE7744"/>
              </a:solidFill>
              <a:ln>
                <a:solidFill>
                  <a:srgbClr val="EE774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4377307" y="3155936"/>
              <a:ext cx="515647" cy="464474"/>
              <a:chOff x="4367503" y="1573446"/>
              <a:chExt cx="515647" cy="464474"/>
            </a:xfrm>
          </p:grpSpPr>
          <p:sp>
            <p:nvSpPr>
              <p:cNvPr id="105" name="椭圆 104"/>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4367503" y="1588909"/>
                <a:ext cx="505267" cy="420564"/>
              </a:xfrm>
              <a:prstGeom prst="rect">
                <a:avLst/>
              </a:prstGeom>
              <a:noFill/>
            </p:spPr>
            <p:txBody>
              <a:bodyPr wrap="none" rtlCol="0">
                <a:spAutoFit/>
              </a:bodyPr>
              <a:lstStyle/>
              <a:p>
                <a:r>
                  <a:rPr lang="en-US" altLang="zh-CN" sz="2135" dirty="0">
                    <a:solidFill>
                      <a:schemeClr val="bg1">
                        <a:lumMod val="50000"/>
                      </a:schemeClr>
                    </a:solidFill>
                    <a:latin typeface="微软雅黑" panose="020B0503020204020204" pitchFamily="34" charset="-122"/>
                    <a:ea typeface="微软雅黑" panose="020B0503020204020204" pitchFamily="34" charset="-122"/>
                  </a:rPr>
                  <a:t>03</a:t>
                </a:r>
                <a:endParaRPr lang="zh-CN" altLang="en-US" sz="2135"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6156306" y="2614251"/>
            <a:ext cx="1484566" cy="2865828"/>
            <a:chOff x="6156302" y="2614250"/>
            <a:chExt cx="1484565" cy="2865828"/>
          </a:xfrm>
        </p:grpSpPr>
        <p:grpSp>
          <p:nvGrpSpPr>
            <p:cNvPr id="90" name="组合 89"/>
            <p:cNvGrpSpPr/>
            <p:nvPr/>
          </p:nvGrpSpPr>
          <p:grpSpPr>
            <a:xfrm>
              <a:off x="6156302" y="2614250"/>
              <a:ext cx="1484565" cy="2865828"/>
              <a:chOff x="6156302" y="2614250"/>
              <a:chExt cx="1484565" cy="2865828"/>
            </a:xfrm>
          </p:grpSpPr>
          <p:sp>
            <p:nvSpPr>
              <p:cNvPr id="12" name="MH_Other_3"/>
              <p:cNvSpPr/>
              <p:nvPr>
                <p:custDataLst>
                  <p:tags r:id="rId4"/>
                </p:custDataLst>
              </p:nvPr>
            </p:nvSpPr>
            <p:spPr>
              <a:xfrm rot="5400000" flipV="1">
                <a:off x="5311844" y="3746719"/>
                <a:ext cx="2577817" cy="888902"/>
              </a:xfrm>
              <a:prstGeom prst="bentArrow">
                <a:avLst>
                  <a:gd name="adj1" fmla="val 7438"/>
                  <a:gd name="adj2" fmla="val 3464"/>
                  <a:gd name="adj3" fmla="val 0"/>
                  <a:gd name="adj4" fmla="val 30020"/>
                </a:avLst>
              </a:prstGeom>
              <a:solidFill>
                <a:srgbClr val="5FBD98"/>
              </a:solidFill>
              <a:ln w="76200" cap="flat" cmpd="sng" algn="ctr">
                <a:solidFill>
                  <a:schemeClr val="accent3"/>
                </a:solidFill>
                <a:prstDash val="solid"/>
              </a:ln>
              <a:effectLst/>
            </p:spPr>
            <p:txBody>
              <a:bodyPr anchor="ctr"/>
              <a:lstStyle/>
              <a:p>
                <a:pPr algn="ctr" defTabSz="1029970">
                  <a:defRPr/>
                </a:pPr>
                <a:endParaRPr lang="en-US" sz="2400" kern="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椭圆 41"/>
              <p:cNvSpPr/>
              <p:nvPr/>
            </p:nvSpPr>
            <p:spPr>
              <a:xfrm>
                <a:off x="7018705" y="2614250"/>
                <a:ext cx="622162" cy="622163"/>
              </a:xfrm>
              <a:prstGeom prst="ellipse">
                <a:avLst/>
              </a:prstGeom>
              <a:solidFill>
                <a:srgbClr val="009389"/>
              </a:solidFill>
              <a:ln>
                <a:solidFill>
                  <a:srgbClr val="0093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107" name="组合 106"/>
            <p:cNvGrpSpPr/>
            <p:nvPr/>
          </p:nvGrpSpPr>
          <p:grpSpPr>
            <a:xfrm>
              <a:off x="7085984" y="2690388"/>
              <a:ext cx="505267" cy="464474"/>
              <a:chOff x="4401141" y="1573446"/>
              <a:chExt cx="505267" cy="464474"/>
            </a:xfrm>
          </p:grpSpPr>
          <p:sp>
            <p:nvSpPr>
              <p:cNvPr id="108" name="椭圆 107"/>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109" name="文本框 108"/>
              <p:cNvSpPr txBox="1"/>
              <p:nvPr/>
            </p:nvSpPr>
            <p:spPr>
              <a:xfrm>
                <a:off x="4401141" y="1603049"/>
                <a:ext cx="505267" cy="420564"/>
              </a:xfrm>
              <a:prstGeom prst="rect">
                <a:avLst/>
              </a:prstGeom>
              <a:noFill/>
            </p:spPr>
            <p:txBody>
              <a:bodyPr wrap="none" rtlCol="0">
                <a:spAutoFit/>
              </a:bodyPr>
              <a:lstStyle/>
              <a:p>
                <a:r>
                  <a:rPr lang="en-US" altLang="zh-CN" sz="2135" dirty="0">
                    <a:solidFill>
                      <a:schemeClr val="bg1">
                        <a:lumMod val="50000"/>
                      </a:schemeClr>
                    </a:solidFill>
                    <a:latin typeface="微软雅黑" panose="020B0503020204020204" pitchFamily="34" charset="-122"/>
                    <a:ea typeface="微软雅黑" panose="020B0503020204020204" pitchFamily="34" charset="-122"/>
                  </a:rPr>
                  <a:t>04</a:t>
                </a:r>
                <a:endParaRPr lang="zh-CN" altLang="en-US" sz="2135"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3" name="组合 2"/>
          <p:cNvGrpSpPr/>
          <p:nvPr/>
        </p:nvGrpSpPr>
        <p:grpSpPr>
          <a:xfrm>
            <a:off x="4342792" y="4217344"/>
            <a:ext cx="1197024" cy="1440517"/>
            <a:chOff x="4342792" y="4217343"/>
            <a:chExt cx="1197024" cy="1440517"/>
          </a:xfrm>
        </p:grpSpPr>
        <p:grpSp>
          <p:nvGrpSpPr>
            <p:cNvPr id="89" name="组合 88"/>
            <p:cNvGrpSpPr/>
            <p:nvPr/>
          </p:nvGrpSpPr>
          <p:grpSpPr>
            <a:xfrm>
              <a:off x="4342792" y="4217343"/>
              <a:ext cx="1197024" cy="1440517"/>
              <a:chOff x="4342792" y="4217343"/>
              <a:chExt cx="1197024" cy="1440517"/>
            </a:xfrm>
          </p:grpSpPr>
          <p:sp>
            <p:nvSpPr>
              <p:cNvPr id="16" name="MH_Other_3"/>
              <p:cNvSpPr/>
              <p:nvPr>
                <p:custDataLst>
                  <p:tags r:id="rId5"/>
                </p:custDataLst>
              </p:nvPr>
            </p:nvSpPr>
            <p:spPr>
              <a:xfrm rot="16200000" flipH="1" flipV="1">
                <a:off x="4508276" y="4626321"/>
                <a:ext cx="1174177" cy="888902"/>
              </a:xfrm>
              <a:prstGeom prst="bentArrow">
                <a:avLst>
                  <a:gd name="adj1" fmla="val 7438"/>
                  <a:gd name="adj2" fmla="val 3464"/>
                  <a:gd name="adj3" fmla="val 0"/>
                  <a:gd name="adj4" fmla="val 30020"/>
                </a:avLst>
              </a:prstGeom>
              <a:solidFill>
                <a:srgbClr val="5FBD98"/>
              </a:solidFill>
              <a:ln w="76200" cap="flat" cmpd="sng" algn="ctr">
                <a:solidFill>
                  <a:srgbClr val="EF9322"/>
                </a:solidFill>
                <a:prstDash val="solid"/>
              </a:ln>
              <a:effectLst/>
            </p:spPr>
            <p:txBody>
              <a:bodyPr anchor="ctr"/>
              <a:lstStyle/>
              <a:p>
                <a:pPr algn="ctr" defTabSz="1029970">
                  <a:defRPr/>
                </a:pPr>
                <a:endParaRPr lang="en-US" sz="2400" kern="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椭圆 29"/>
              <p:cNvSpPr/>
              <p:nvPr/>
            </p:nvSpPr>
            <p:spPr>
              <a:xfrm>
                <a:off x="4342792" y="4217343"/>
                <a:ext cx="622162" cy="622163"/>
              </a:xfrm>
              <a:prstGeom prst="ellipse">
                <a:avLst/>
              </a:prstGeom>
              <a:solidFill>
                <a:srgbClr val="EF9322"/>
              </a:solidFill>
              <a:ln>
                <a:solidFill>
                  <a:srgbClr val="EF932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4377307" y="4296829"/>
              <a:ext cx="514175" cy="464474"/>
              <a:chOff x="4368975" y="1573446"/>
              <a:chExt cx="514175" cy="464474"/>
            </a:xfrm>
          </p:grpSpPr>
          <p:sp>
            <p:nvSpPr>
              <p:cNvPr id="111" name="椭圆 110"/>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112" name="文本框 111"/>
              <p:cNvSpPr txBox="1"/>
              <p:nvPr/>
            </p:nvSpPr>
            <p:spPr>
              <a:xfrm>
                <a:off x="4368975" y="1601122"/>
                <a:ext cx="505267" cy="420564"/>
              </a:xfrm>
              <a:prstGeom prst="rect">
                <a:avLst/>
              </a:prstGeom>
              <a:noFill/>
            </p:spPr>
            <p:txBody>
              <a:bodyPr wrap="none" rtlCol="0">
                <a:spAutoFit/>
              </a:bodyPr>
              <a:lstStyle/>
              <a:p>
                <a:r>
                  <a:rPr lang="en-US" altLang="zh-CN" sz="2135" dirty="0">
                    <a:solidFill>
                      <a:schemeClr val="bg1">
                        <a:lumMod val="50000"/>
                      </a:schemeClr>
                    </a:solidFill>
                    <a:latin typeface="微软雅黑" panose="020B0503020204020204" pitchFamily="34" charset="-122"/>
                    <a:ea typeface="微软雅黑" panose="020B0503020204020204" pitchFamily="34" charset="-122"/>
                  </a:rPr>
                  <a:t>05</a:t>
                </a:r>
                <a:endParaRPr lang="zh-CN" altLang="en-US" sz="2135"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9" name="组合 18"/>
          <p:cNvGrpSpPr/>
          <p:nvPr/>
        </p:nvGrpSpPr>
        <p:grpSpPr>
          <a:xfrm>
            <a:off x="6413660" y="3972284"/>
            <a:ext cx="1227206" cy="1792606"/>
            <a:chOff x="6413660" y="3762732"/>
            <a:chExt cx="1227207" cy="1792606"/>
          </a:xfrm>
        </p:grpSpPr>
        <p:grpSp>
          <p:nvGrpSpPr>
            <p:cNvPr id="92" name="组合 91"/>
            <p:cNvGrpSpPr/>
            <p:nvPr/>
          </p:nvGrpSpPr>
          <p:grpSpPr>
            <a:xfrm>
              <a:off x="6413660" y="3762732"/>
              <a:ext cx="1227207" cy="1792606"/>
              <a:chOff x="6413660" y="3762732"/>
              <a:chExt cx="1227207" cy="1792606"/>
            </a:xfrm>
          </p:grpSpPr>
          <p:sp>
            <p:nvSpPr>
              <p:cNvPr id="13" name="MH_Other_3"/>
              <p:cNvSpPr/>
              <p:nvPr>
                <p:custDataLst>
                  <p:tags r:id="rId6"/>
                </p:custDataLst>
              </p:nvPr>
            </p:nvSpPr>
            <p:spPr>
              <a:xfrm rot="5400000" flipV="1">
                <a:off x="6092350" y="4345027"/>
                <a:ext cx="1531620" cy="889001"/>
              </a:xfrm>
              <a:prstGeom prst="bentArrow">
                <a:avLst>
                  <a:gd name="adj1" fmla="val 7438"/>
                  <a:gd name="adj2" fmla="val 3464"/>
                  <a:gd name="adj3" fmla="val 0"/>
                  <a:gd name="adj4" fmla="val 30020"/>
                </a:avLst>
              </a:prstGeom>
              <a:solidFill>
                <a:srgbClr val="5FBD98"/>
              </a:solidFill>
              <a:ln w="76200" cap="flat" cmpd="sng" algn="ctr">
                <a:solidFill>
                  <a:schemeClr val="accent4"/>
                </a:solidFill>
                <a:prstDash val="solid"/>
              </a:ln>
              <a:effectLst/>
            </p:spPr>
            <p:txBody>
              <a:bodyPr anchor="ctr"/>
              <a:lstStyle/>
              <a:p>
                <a:pPr algn="ctr" defTabSz="1029970">
                  <a:defRPr/>
                </a:pPr>
                <a:endParaRPr lang="en-US" sz="2400" kern="0">
                  <a:solidFill>
                    <a:srgbClr val="26262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2" name="椭圆 51"/>
              <p:cNvSpPr/>
              <p:nvPr/>
            </p:nvSpPr>
            <p:spPr>
              <a:xfrm>
                <a:off x="7018705" y="3762732"/>
                <a:ext cx="622162" cy="622163"/>
              </a:xfrm>
              <a:prstGeom prst="ellipse">
                <a:avLst/>
              </a:prstGeom>
              <a:solidFill>
                <a:srgbClr val="005670"/>
              </a:solidFill>
              <a:ln>
                <a:solidFill>
                  <a:srgbClr val="00567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a:off x="7085989" y="3842218"/>
              <a:ext cx="505268" cy="464474"/>
              <a:chOff x="4393867" y="1573446"/>
              <a:chExt cx="505268" cy="464474"/>
            </a:xfrm>
          </p:grpSpPr>
          <p:sp>
            <p:nvSpPr>
              <p:cNvPr id="117" name="椭圆 116"/>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4393867" y="1590453"/>
                <a:ext cx="505268" cy="420564"/>
              </a:xfrm>
              <a:prstGeom prst="rect">
                <a:avLst/>
              </a:prstGeom>
              <a:noFill/>
            </p:spPr>
            <p:txBody>
              <a:bodyPr wrap="none" rtlCol="0">
                <a:spAutoFit/>
              </a:bodyPr>
              <a:lstStyle/>
              <a:p>
                <a:r>
                  <a:rPr lang="en-US" altLang="zh-CN" sz="2135" dirty="0">
                    <a:solidFill>
                      <a:schemeClr val="bg1">
                        <a:lumMod val="50000"/>
                      </a:schemeClr>
                    </a:solidFill>
                    <a:latin typeface="微软雅黑" panose="020B0503020204020204" pitchFamily="34" charset="-122"/>
                    <a:ea typeface="微软雅黑" panose="020B0503020204020204" pitchFamily="34" charset="-122"/>
                  </a:rPr>
                  <a:t>06</a:t>
                </a:r>
                <a:endParaRPr lang="zh-CN" altLang="en-US" sz="2135"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7652808" y="1435221"/>
            <a:ext cx="4181600" cy="1291590"/>
            <a:chOff x="7652807" y="1435220"/>
            <a:chExt cx="4181600" cy="1291590"/>
          </a:xfrm>
        </p:grpSpPr>
        <p:cxnSp>
          <p:nvCxnSpPr>
            <p:cNvPr id="121" name="直接连接符 120"/>
            <p:cNvCxnSpPr/>
            <p:nvPr/>
          </p:nvCxnSpPr>
          <p:spPr>
            <a:xfrm>
              <a:off x="7652807" y="1796348"/>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22" name="组合 121"/>
            <p:cNvGrpSpPr/>
            <p:nvPr/>
          </p:nvGrpSpPr>
          <p:grpSpPr>
            <a:xfrm>
              <a:off x="7840892" y="1435220"/>
              <a:ext cx="3993515" cy="1291590"/>
              <a:chOff x="5945779" y="1466536"/>
              <a:chExt cx="3993515" cy="1291590"/>
            </a:xfrm>
          </p:grpSpPr>
          <p:sp>
            <p:nvSpPr>
              <p:cNvPr id="123" name="MH_SubTitle_1"/>
              <p:cNvSpPr>
                <a:spLocks noChangeArrowheads="1"/>
              </p:cNvSpPr>
              <p:nvPr/>
            </p:nvSpPr>
            <p:spPr bwMode="auto">
              <a:xfrm flipH="1">
                <a:off x="5945779" y="1466536"/>
                <a:ext cx="3840480" cy="368300"/>
              </a:xfrm>
              <a:prstGeom prst="rect">
                <a:avLst/>
              </a:prstGeom>
              <a:noFill/>
            </p:spPr>
            <p:txBody>
              <a:bodyPr wrap="none" rtlCol="0">
                <a:spAutoFit/>
              </a:bodyPr>
              <a:lstStyle/>
              <a:p>
                <a:pPr algn="l"/>
                <a:r>
                  <a:rPr lang="zh-CN" altLang="en-US" b="1" dirty="0">
                    <a:solidFill>
                      <a:srgbClr val="5FBD98"/>
                    </a:solidFill>
                    <a:latin typeface="微软雅黑" panose="020B0503020204020204" pitchFamily="34" charset="-122"/>
                    <a:ea typeface="微软雅黑" panose="020B0503020204020204" pitchFamily="34" charset="-122"/>
                  </a:rPr>
                  <a:t>二是加强对政务公开工作人员的培训</a:t>
                </a:r>
                <a:endParaRPr lang="zh-CN" altLang="en-US" b="1" dirty="0">
                  <a:solidFill>
                    <a:srgbClr val="5FBD98"/>
                  </a:solidFill>
                  <a:latin typeface="微软雅黑" panose="020B0503020204020204" pitchFamily="34" charset="-122"/>
                  <a:ea typeface="微软雅黑" panose="020B0503020204020204" pitchFamily="34" charset="-122"/>
                </a:endParaRPr>
              </a:p>
            </p:txBody>
          </p:sp>
          <p:sp>
            <p:nvSpPr>
              <p:cNvPr id="124" name="Rectangle 5"/>
              <p:cNvSpPr/>
              <p:nvPr/>
            </p:nvSpPr>
            <p:spPr bwMode="auto">
              <a:xfrm>
                <a:off x="5980704" y="1871031"/>
                <a:ext cx="3958590" cy="88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rPr>
                  <a:t>认真学习《中华人民共和国政府信息公开条例》，积极参加市政府组织的相关培训，制定本局政务公开培训计划，并严格按照计划开展相关培训工作。</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endParaRPr>
              </a:p>
            </p:txBody>
          </p:sp>
        </p:grpSp>
      </p:grpSp>
      <p:grpSp>
        <p:nvGrpSpPr>
          <p:cNvPr id="25" name="组合 24"/>
          <p:cNvGrpSpPr/>
          <p:nvPr/>
        </p:nvGrpSpPr>
        <p:grpSpPr>
          <a:xfrm>
            <a:off x="7600951" y="2851790"/>
            <a:ext cx="4080422" cy="1315085"/>
            <a:chOff x="7600950" y="2851790"/>
            <a:chExt cx="4080422" cy="1315085"/>
          </a:xfrm>
        </p:grpSpPr>
        <p:grpSp>
          <p:nvGrpSpPr>
            <p:cNvPr id="128" name="组合 127"/>
            <p:cNvGrpSpPr/>
            <p:nvPr/>
          </p:nvGrpSpPr>
          <p:grpSpPr>
            <a:xfrm>
              <a:off x="7875817" y="2851790"/>
              <a:ext cx="3805555" cy="1315085"/>
              <a:chOff x="5799729" y="1443041"/>
              <a:chExt cx="3805555" cy="1315085"/>
            </a:xfrm>
          </p:grpSpPr>
          <p:sp>
            <p:nvSpPr>
              <p:cNvPr id="129" name="MH_SubTitle_1"/>
              <p:cNvSpPr>
                <a:spLocks noChangeArrowheads="1"/>
              </p:cNvSpPr>
              <p:nvPr/>
            </p:nvSpPr>
            <p:spPr bwMode="auto">
              <a:xfrm flipH="1">
                <a:off x="5799729" y="1443041"/>
                <a:ext cx="3383280" cy="368300"/>
              </a:xfrm>
              <a:prstGeom prst="rect">
                <a:avLst/>
              </a:prstGeom>
              <a:noFill/>
            </p:spPr>
            <p:txBody>
              <a:bodyPr wrap="none" rtlCol="0">
                <a:spAutoFit/>
              </a:bodyPr>
              <a:lstStyle/>
              <a:p>
                <a:pPr algn="l"/>
                <a:r>
                  <a:rPr lang="zh-CN" altLang="en-US" b="1" dirty="0">
                    <a:solidFill>
                      <a:schemeClr val="accent3"/>
                    </a:solidFill>
                    <a:latin typeface="微软雅黑" panose="020B0503020204020204" pitchFamily="34" charset="-122"/>
                    <a:ea typeface="微软雅黑" panose="020B0503020204020204" pitchFamily="34" charset="-122"/>
                  </a:rPr>
                  <a:t>四是确保政务公开信息及时准确</a:t>
                </a:r>
                <a:endParaRPr lang="zh-CN" altLang="en-US" b="1" dirty="0">
                  <a:solidFill>
                    <a:schemeClr val="accent3"/>
                  </a:solidFill>
                  <a:latin typeface="微软雅黑" panose="020B0503020204020204" pitchFamily="34" charset="-122"/>
                  <a:ea typeface="微软雅黑" panose="020B0503020204020204" pitchFamily="34" charset="-122"/>
                </a:endParaRPr>
              </a:p>
            </p:txBody>
          </p:sp>
          <p:sp>
            <p:nvSpPr>
              <p:cNvPr id="130" name="Rectangle 5"/>
              <p:cNvSpPr/>
              <p:nvPr/>
            </p:nvSpPr>
            <p:spPr bwMode="auto">
              <a:xfrm>
                <a:off x="5827034" y="1871031"/>
                <a:ext cx="3778250" cy="88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rPr>
                  <a:t>坚持把群众最关心的事项和社会关注的热点作为重点，按照相关时间规定，及时更新维护政务信息网各目录中的信息。第一时间发布省市相关政策，确保公众对政策信息的知情权。真正实现“信息公开为人民”，不断提高政务信息公开工作的水平。</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endParaRPr>
              </a:p>
            </p:txBody>
          </p:sp>
        </p:grpSp>
        <p:sp>
          <p:nvSpPr>
            <p:cNvPr id="132" name="任意多边形 131"/>
            <p:cNvSpPr/>
            <p:nvPr/>
          </p:nvSpPr>
          <p:spPr>
            <a:xfrm>
              <a:off x="7600950" y="3001877"/>
              <a:ext cx="2838450" cy="26519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7575272" y="4501197"/>
            <a:ext cx="4401416" cy="1245710"/>
            <a:chOff x="7575272" y="4272596"/>
            <a:chExt cx="4401416" cy="1245709"/>
          </a:xfrm>
        </p:grpSpPr>
        <p:sp>
          <p:nvSpPr>
            <p:cNvPr id="133" name="任意多边形 132"/>
            <p:cNvSpPr/>
            <p:nvPr/>
          </p:nvSpPr>
          <p:spPr>
            <a:xfrm>
              <a:off x="7575272" y="4272596"/>
              <a:ext cx="2864128" cy="39032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nvGrpSpPr>
            <p:cNvPr id="134" name="组合 133"/>
            <p:cNvGrpSpPr/>
            <p:nvPr/>
          </p:nvGrpSpPr>
          <p:grpSpPr>
            <a:xfrm>
              <a:off x="7907608" y="4299106"/>
              <a:ext cx="4069080" cy="1219199"/>
              <a:chOff x="5841004" y="1447486"/>
              <a:chExt cx="4069080" cy="1219199"/>
            </a:xfrm>
          </p:grpSpPr>
          <p:sp>
            <p:nvSpPr>
              <p:cNvPr id="135" name="MH_SubTitle_1"/>
              <p:cNvSpPr>
                <a:spLocks noChangeArrowheads="1"/>
              </p:cNvSpPr>
              <p:nvPr/>
            </p:nvSpPr>
            <p:spPr bwMode="auto">
              <a:xfrm flipH="1">
                <a:off x="5841004" y="1447486"/>
                <a:ext cx="4069080" cy="368300"/>
              </a:xfrm>
              <a:prstGeom prst="rect">
                <a:avLst/>
              </a:prstGeom>
              <a:noFill/>
            </p:spPr>
            <p:txBody>
              <a:bodyPr wrap="none" rtlCol="0">
                <a:spAutoFit/>
              </a:bodyPr>
              <a:lstStyle/>
              <a:p>
                <a:pPr algn="l"/>
                <a:r>
                  <a:rPr lang="zh-CN" altLang="en-US" b="1" dirty="0">
                    <a:solidFill>
                      <a:schemeClr val="accent4"/>
                    </a:solidFill>
                    <a:latin typeface="微软雅黑" panose="020B0503020204020204" pitchFamily="34" charset="-122"/>
                    <a:ea typeface="微软雅黑" panose="020B0503020204020204" pitchFamily="34" charset="-122"/>
                  </a:rPr>
                  <a:t>六是抓好网络信息安全，完善公开制度</a:t>
                </a:r>
                <a:endParaRPr lang="zh-CN" altLang="en-US" b="1" dirty="0">
                  <a:solidFill>
                    <a:schemeClr val="accent4"/>
                  </a:solidFill>
                  <a:latin typeface="微软雅黑" panose="020B0503020204020204" pitchFamily="34" charset="-122"/>
                  <a:ea typeface="微软雅黑" panose="020B0503020204020204" pitchFamily="34" charset="-122"/>
                </a:endParaRPr>
              </a:p>
            </p:txBody>
          </p:sp>
          <p:sp>
            <p:nvSpPr>
              <p:cNvPr id="136" name="Rectangle 5"/>
              <p:cNvSpPr/>
              <p:nvPr/>
            </p:nvSpPr>
            <p:spPr bwMode="auto">
              <a:xfrm>
                <a:off x="5841004" y="1779591"/>
                <a:ext cx="3788410" cy="88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rPr>
                  <a:t>时刻绷紧保密这根弦，确保公开信息安全。积极参加政务信息安全业务培训，学习保密工作法规、政策，增强保密意识。严格按规定做好上网信息审核把关工作，真正做到涉密信息不上网、上网信息不涉密。为实现信息公开的新闻性、保密性、时效性、实用性和服务性，通过深入分析政务公开工作存在的不足和原因，查漏补缺，制定切实可行的整改措施，完善了相关的制度，确保政务公开工作的健康发展。</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endParaRPr>
              </a:p>
            </p:txBody>
          </p:sp>
        </p:grpSp>
      </p:grpSp>
      <p:grpSp>
        <p:nvGrpSpPr>
          <p:cNvPr id="20" name="组合 19"/>
          <p:cNvGrpSpPr/>
          <p:nvPr/>
        </p:nvGrpSpPr>
        <p:grpSpPr>
          <a:xfrm>
            <a:off x="780654" y="1378706"/>
            <a:ext cx="3562139" cy="1348497"/>
            <a:chOff x="780653" y="1378706"/>
            <a:chExt cx="3562139" cy="1348497"/>
          </a:xfrm>
        </p:grpSpPr>
        <p:cxnSp>
          <p:nvCxnSpPr>
            <p:cNvPr id="138" name="直接连接符 137"/>
            <p:cNvCxnSpPr/>
            <p:nvPr/>
          </p:nvCxnSpPr>
          <p:spPr>
            <a:xfrm flipH="1">
              <a:off x="1556199" y="1803136"/>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39" name="组合 138"/>
            <p:cNvGrpSpPr/>
            <p:nvPr/>
          </p:nvGrpSpPr>
          <p:grpSpPr>
            <a:xfrm flipH="1">
              <a:off x="780653" y="1378706"/>
              <a:ext cx="3328828" cy="1348497"/>
              <a:chOff x="5980705" y="1410021"/>
              <a:chExt cx="3328828" cy="1348497"/>
            </a:xfrm>
          </p:grpSpPr>
          <p:sp>
            <p:nvSpPr>
              <p:cNvPr id="140" name="MH_SubTitle_1"/>
              <p:cNvSpPr>
                <a:spLocks noChangeArrowheads="1"/>
              </p:cNvSpPr>
              <p:nvPr/>
            </p:nvSpPr>
            <p:spPr bwMode="auto">
              <a:xfrm flipH="1">
                <a:off x="6142153" y="1410021"/>
                <a:ext cx="3167380" cy="368300"/>
              </a:xfrm>
              <a:prstGeom prst="rect">
                <a:avLst/>
              </a:prstGeom>
              <a:noFill/>
            </p:spPr>
            <p:txBody>
              <a:bodyPr wrap="square" rtlCol="0">
                <a:spAutoFit/>
              </a:bodyPr>
              <a:lstStyle/>
              <a:p>
                <a:pPr algn="r"/>
                <a:r>
                  <a:rPr lang="zh-CN" altLang="en-US" b="1" dirty="0">
                    <a:solidFill>
                      <a:schemeClr val="accent2"/>
                    </a:solidFill>
                    <a:latin typeface="微软雅黑" panose="020B0503020204020204" pitchFamily="34" charset="-122"/>
                    <a:ea typeface="微软雅黑" panose="020B0503020204020204" pitchFamily="34" charset="-122"/>
                  </a:rPr>
                  <a:t>一是完善政务公开工作体系</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141"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rPr>
                  <a:t>加强对政务公开工作的组织领导，成立领导小组，明确具体科室承担政务公开日常工作。以制度建设强化政务公开工作机制。 把政务公开工作列入议事日程，研究和解决工作中的重要问题。</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endParaRPr>
              </a:p>
            </p:txBody>
          </p:sp>
        </p:grpSp>
      </p:grpSp>
      <p:grpSp>
        <p:nvGrpSpPr>
          <p:cNvPr id="21" name="组合 20"/>
          <p:cNvGrpSpPr/>
          <p:nvPr/>
        </p:nvGrpSpPr>
        <p:grpSpPr>
          <a:xfrm>
            <a:off x="1028398" y="2911270"/>
            <a:ext cx="3301719" cy="1360562"/>
            <a:chOff x="1028396" y="2911270"/>
            <a:chExt cx="3301719" cy="1360562"/>
          </a:xfrm>
        </p:grpSpPr>
        <p:cxnSp>
          <p:nvCxnSpPr>
            <p:cNvPr id="142" name="直接连接符 141"/>
            <p:cNvCxnSpPr/>
            <p:nvPr/>
          </p:nvCxnSpPr>
          <p:spPr>
            <a:xfrm flipH="1">
              <a:off x="1543522" y="3347765"/>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43" name="组合 142"/>
            <p:cNvGrpSpPr/>
            <p:nvPr/>
          </p:nvGrpSpPr>
          <p:grpSpPr>
            <a:xfrm flipH="1">
              <a:off x="1028396" y="2911270"/>
              <a:ext cx="3168580" cy="1360562"/>
              <a:chOff x="5880533" y="1397956"/>
              <a:chExt cx="3168580" cy="1360562"/>
            </a:xfrm>
          </p:grpSpPr>
          <p:sp>
            <p:nvSpPr>
              <p:cNvPr id="144" name="MH_SubTitle_1"/>
              <p:cNvSpPr>
                <a:spLocks noChangeArrowheads="1"/>
              </p:cNvSpPr>
              <p:nvPr/>
            </p:nvSpPr>
            <p:spPr bwMode="auto">
              <a:xfrm flipH="1">
                <a:off x="5880533" y="1397956"/>
                <a:ext cx="3154680" cy="368300"/>
              </a:xfrm>
              <a:prstGeom prst="rect">
                <a:avLst/>
              </a:prstGeom>
              <a:noFill/>
            </p:spPr>
            <p:txBody>
              <a:bodyPr wrap="none" rtlCol="0">
                <a:spAutoFit/>
              </a:bodyPr>
              <a:lstStyle/>
              <a:p>
                <a:pPr algn="r"/>
                <a:r>
                  <a:rPr lang="zh-CN" altLang="en-US" b="1" dirty="0">
                    <a:solidFill>
                      <a:schemeClr val="accent1"/>
                    </a:solidFill>
                    <a:latin typeface="微软雅黑" panose="020B0503020204020204" pitchFamily="34" charset="-122"/>
                    <a:ea typeface="微软雅黑" panose="020B0503020204020204" pitchFamily="34" charset="-122"/>
                  </a:rPr>
                  <a:t>三是丰富政务公开方式和渠道</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45"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rPr>
                  <a:t>以政府信息公开网站为“主平台”，在政府门户网站做好信息公开工作的同时，还通过微信公众号等其他平台和载体及时发布工作动态，提高政务公开力度。</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endParaRPr>
              </a:p>
            </p:txBody>
          </p:sp>
        </p:grpSp>
      </p:grpSp>
      <p:grpSp>
        <p:nvGrpSpPr>
          <p:cNvPr id="22" name="组合 21"/>
          <p:cNvGrpSpPr/>
          <p:nvPr/>
        </p:nvGrpSpPr>
        <p:grpSpPr>
          <a:xfrm>
            <a:off x="988455" y="4392878"/>
            <a:ext cx="3367589" cy="1401837"/>
            <a:chOff x="988454" y="4392878"/>
            <a:chExt cx="3367589" cy="1401837"/>
          </a:xfrm>
        </p:grpSpPr>
        <p:grpSp>
          <p:nvGrpSpPr>
            <p:cNvPr id="147" name="组合 146"/>
            <p:cNvGrpSpPr/>
            <p:nvPr/>
          </p:nvGrpSpPr>
          <p:grpSpPr>
            <a:xfrm flipH="1">
              <a:off x="988454" y="4392878"/>
              <a:ext cx="3068408" cy="1401837"/>
              <a:chOff x="5980705" y="1356681"/>
              <a:chExt cx="3068408" cy="1401837"/>
            </a:xfrm>
          </p:grpSpPr>
          <p:sp>
            <p:nvSpPr>
              <p:cNvPr id="148" name="MH_SubTitle_1"/>
              <p:cNvSpPr>
                <a:spLocks noChangeArrowheads="1"/>
              </p:cNvSpPr>
              <p:nvPr/>
            </p:nvSpPr>
            <p:spPr bwMode="auto">
              <a:xfrm flipH="1">
                <a:off x="5980863" y="1356681"/>
                <a:ext cx="2926080" cy="368300"/>
              </a:xfrm>
              <a:prstGeom prst="rect">
                <a:avLst/>
              </a:prstGeom>
              <a:noFill/>
            </p:spPr>
            <p:txBody>
              <a:bodyPr wrap="none" rtlCol="0">
                <a:spAutoFit/>
              </a:bodyPr>
              <a:lstStyle/>
              <a:p>
                <a:pPr algn="r"/>
                <a:r>
                  <a:rPr lang="zh-CN" altLang="en-US" b="1" dirty="0">
                    <a:solidFill>
                      <a:srgbClr val="EF9322"/>
                    </a:solidFill>
                    <a:latin typeface="微软雅黑" panose="020B0503020204020204" pitchFamily="34" charset="-122"/>
                    <a:ea typeface="微软雅黑" panose="020B0503020204020204" pitchFamily="34" charset="-122"/>
                  </a:rPr>
                  <a:t>五是加强重点领域信息公开</a:t>
                </a:r>
                <a:endParaRPr lang="zh-CN" altLang="en-US" b="1" dirty="0">
                  <a:solidFill>
                    <a:srgbClr val="EF9322"/>
                  </a:solidFill>
                  <a:latin typeface="微软雅黑" panose="020B0503020204020204" pitchFamily="34" charset="-122"/>
                  <a:ea typeface="微软雅黑" panose="020B0503020204020204" pitchFamily="34" charset="-122"/>
                </a:endParaRPr>
              </a:p>
            </p:txBody>
          </p:sp>
          <p:sp>
            <p:nvSpPr>
              <p:cNvPr id="149"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rPr>
                  <a:t>按照“应公开尽公开、谁制作谁公开”原则，重点公开财政预决算、重大建设项目批准和实施、公共资源配置、社会公益事业建设等领域信息公开。</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endParaRPr>
              </a:p>
            </p:txBody>
          </p:sp>
        </p:grpSp>
        <p:sp>
          <p:nvSpPr>
            <p:cNvPr id="150" name="任意多边形 149"/>
            <p:cNvSpPr/>
            <p:nvPr/>
          </p:nvSpPr>
          <p:spPr>
            <a:xfrm flipH="1">
              <a:off x="1517593" y="4614052"/>
              <a:ext cx="2838450" cy="26519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5364987" y="4921729"/>
            <a:ext cx="1210912" cy="1210912"/>
            <a:chOff x="5364986" y="4921729"/>
            <a:chExt cx="1210912" cy="1210912"/>
          </a:xfrm>
        </p:grpSpPr>
        <p:sp>
          <p:nvSpPr>
            <p:cNvPr id="48" name="椭圆 47"/>
            <p:cNvSpPr/>
            <p:nvPr/>
          </p:nvSpPr>
          <p:spPr>
            <a:xfrm flipH="1">
              <a:off x="5364986" y="4921729"/>
              <a:ext cx="1210912" cy="121091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9" name="椭圆 48"/>
            <p:cNvSpPr/>
            <p:nvPr/>
          </p:nvSpPr>
          <p:spPr>
            <a:xfrm flipH="1">
              <a:off x="5393195" y="4949933"/>
              <a:ext cx="1154499" cy="115449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sp>
        <p:nvSpPr>
          <p:cNvPr id="50" name="KSO_Shape"/>
          <p:cNvSpPr/>
          <p:nvPr/>
        </p:nvSpPr>
        <p:spPr bwMode="auto">
          <a:xfrm>
            <a:off x="5676916" y="5277372"/>
            <a:ext cx="582896" cy="499624"/>
          </a:xfrm>
          <a:custGeom>
            <a:avLst/>
            <a:gdLst>
              <a:gd name="T0" fmla="*/ 354482 w 1812925"/>
              <a:gd name="T1" fmla="*/ 872801 h 1511300"/>
              <a:gd name="T2" fmla="*/ 380318 w 1812925"/>
              <a:gd name="T3" fmla="*/ 984699 h 1511300"/>
              <a:gd name="T4" fmla="*/ 425879 w 1812925"/>
              <a:gd name="T5" fmla="*/ 1087433 h 1511300"/>
              <a:gd name="T6" fmla="*/ 488386 w 1812925"/>
              <a:gd name="T7" fmla="*/ 1179061 h 1511300"/>
              <a:gd name="T8" fmla="*/ 591174 w 1812925"/>
              <a:gd name="T9" fmla="*/ 1276520 h 1511300"/>
              <a:gd name="T10" fmla="*/ 711743 w 1812925"/>
              <a:gd name="T11" fmla="*/ 1346213 h 1511300"/>
              <a:gd name="T12" fmla="*/ 796474 w 1812925"/>
              <a:gd name="T13" fmla="*/ 1375922 h 1511300"/>
              <a:gd name="T14" fmla="*/ 907876 w 1812925"/>
              <a:gd name="T15" fmla="*/ 1394804 h 1511300"/>
              <a:gd name="T16" fmla="*/ 1015110 w 1812925"/>
              <a:gd name="T17" fmla="*/ 1393415 h 1511300"/>
              <a:gd name="T18" fmla="*/ 1118176 w 1812925"/>
              <a:gd name="T19" fmla="*/ 1373702 h 1511300"/>
              <a:gd name="T20" fmla="*/ 1216519 w 1812925"/>
              <a:gd name="T21" fmla="*/ 1335939 h 1511300"/>
              <a:gd name="T22" fmla="*/ 1302085 w 1812925"/>
              <a:gd name="T23" fmla="*/ 1285127 h 1511300"/>
              <a:gd name="T24" fmla="*/ 1341811 w 1812925"/>
              <a:gd name="T25" fmla="*/ 1271245 h 1511300"/>
              <a:gd name="T26" fmla="*/ 1382649 w 1812925"/>
              <a:gd name="T27" fmla="*/ 1275131 h 1511300"/>
              <a:gd name="T28" fmla="*/ 1417930 w 1812925"/>
              <a:gd name="T29" fmla="*/ 1296789 h 1511300"/>
              <a:gd name="T30" fmla="*/ 1441822 w 1812925"/>
              <a:gd name="T31" fmla="*/ 1332607 h 1511300"/>
              <a:gd name="T32" fmla="*/ 1447378 w 1812925"/>
              <a:gd name="T33" fmla="*/ 1373146 h 1511300"/>
              <a:gd name="T34" fmla="*/ 1435710 w 1812925"/>
              <a:gd name="T35" fmla="*/ 1412574 h 1511300"/>
              <a:gd name="T36" fmla="*/ 1407374 w 1812925"/>
              <a:gd name="T37" fmla="*/ 1443950 h 1511300"/>
              <a:gd name="T38" fmla="*/ 1288472 w 1812925"/>
              <a:gd name="T39" fmla="*/ 1512532 h 1511300"/>
              <a:gd name="T40" fmla="*/ 1161792 w 1812925"/>
              <a:gd name="T41" fmla="*/ 1559734 h 1511300"/>
              <a:gd name="T42" fmla="*/ 1028722 w 1812925"/>
              <a:gd name="T43" fmla="*/ 1583891 h 1511300"/>
              <a:gd name="T44" fmla="*/ 874538 w 1812925"/>
              <a:gd name="T45" fmla="*/ 1583335 h 1511300"/>
              <a:gd name="T46" fmla="*/ 770639 w 1812925"/>
              <a:gd name="T47" fmla="*/ 1565565 h 1511300"/>
              <a:gd name="T48" fmla="*/ 648125 w 1812925"/>
              <a:gd name="T49" fmla="*/ 1526415 h 1511300"/>
              <a:gd name="T50" fmla="*/ 534502 w 1812925"/>
              <a:gd name="T51" fmla="*/ 1468106 h 1511300"/>
              <a:gd name="T52" fmla="*/ 433380 w 1812925"/>
              <a:gd name="T53" fmla="*/ 1393693 h 1511300"/>
              <a:gd name="T54" fmla="*/ 342258 w 1812925"/>
              <a:gd name="T55" fmla="*/ 1300954 h 1511300"/>
              <a:gd name="T56" fmla="*/ 283085 w 1812925"/>
              <a:gd name="T57" fmla="*/ 1219322 h 1511300"/>
              <a:gd name="T58" fmla="*/ 221690 w 1812925"/>
              <a:gd name="T59" fmla="*/ 1102705 h 1511300"/>
              <a:gd name="T60" fmla="*/ 180019 w 1812925"/>
              <a:gd name="T61" fmla="*/ 976091 h 1511300"/>
              <a:gd name="T62" fmla="*/ 160017 w 1812925"/>
              <a:gd name="T63" fmla="*/ 840871 h 1511300"/>
              <a:gd name="T64" fmla="*/ 979901 w 1812925"/>
              <a:gd name="T65" fmla="*/ 833 h 1511300"/>
              <a:gd name="T66" fmla="*/ 1097691 w 1812925"/>
              <a:gd name="T67" fmla="*/ 13331 h 1511300"/>
              <a:gd name="T68" fmla="*/ 1216593 w 1812925"/>
              <a:gd name="T69" fmla="*/ 45825 h 1511300"/>
              <a:gd name="T70" fmla="*/ 1371054 w 1812925"/>
              <a:gd name="T71" fmla="*/ 119422 h 1511300"/>
              <a:gd name="T72" fmla="*/ 1533016 w 1812925"/>
              <a:gd name="T73" fmla="*/ 252454 h 1511300"/>
              <a:gd name="T74" fmla="*/ 1614691 w 1812925"/>
              <a:gd name="T75" fmla="*/ 356878 h 1511300"/>
              <a:gd name="T76" fmla="*/ 1678032 w 1812925"/>
              <a:gd name="T77" fmla="*/ 471857 h 1511300"/>
              <a:gd name="T78" fmla="*/ 1721370 w 1812925"/>
              <a:gd name="T79" fmla="*/ 597112 h 1511300"/>
              <a:gd name="T80" fmla="*/ 1743872 w 1812925"/>
              <a:gd name="T81" fmla="*/ 731254 h 1511300"/>
              <a:gd name="T82" fmla="*/ 1555796 w 1812925"/>
              <a:gd name="T83" fmla="*/ 779578 h 1511300"/>
              <a:gd name="T84" fmla="*/ 1541350 w 1812925"/>
              <a:gd name="T85" fmla="*/ 661544 h 1511300"/>
              <a:gd name="T86" fmla="*/ 1505235 w 1812925"/>
              <a:gd name="T87" fmla="*/ 551287 h 1511300"/>
              <a:gd name="T88" fmla="*/ 1449396 w 1812925"/>
              <a:gd name="T89" fmla="*/ 451583 h 1511300"/>
              <a:gd name="T90" fmla="*/ 1369110 w 1812925"/>
              <a:gd name="T91" fmla="*/ 357434 h 1511300"/>
              <a:gd name="T92" fmla="*/ 1239096 w 1812925"/>
              <a:gd name="T93" fmla="*/ 263007 h 1511300"/>
              <a:gd name="T94" fmla="*/ 1127973 w 1812925"/>
              <a:gd name="T95" fmla="*/ 216627 h 1511300"/>
              <a:gd name="T96" fmla="*/ 1010181 w 1812925"/>
              <a:gd name="T97" fmla="*/ 193297 h 1511300"/>
              <a:gd name="T98" fmla="*/ 899058 w 1812925"/>
              <a:gd name="T99" fmla="*/ 193020 h 1511300"/>
              <a:gd name="T100" fmla="*/ 796825 w 1812925"/>
              <a:gd name="T101" fmla="*/ 210794 h 1511300"/>
              <a:gd name="T102" fmla="*/ 698759 w 1812925"/>
              <a:gd name="T103" fmla="*/ 246343 h 1511300"/>
              <a:gd name="T104" fmla="*/ 606805 w 1812925"/>
              <a:gd name="T105" fmla="*/ 299667 h 1511300"/>
              <a:gd name="T106" fmla="*/ 567912 w 1812925"/>
              <a:gd name="T107" fmla="*/ 315497 h 1511300"/>
              <a:gd name="T108" fmla="*/ 526797 w 1812925"/>
              <a:gd name="T109" fmla="*/ 313275 h 1511300"/>
              <a:gd name="T110" fmla="*/ 490404 w 1812925"/>
              <a:gd name="T111" fmla="*/ 293835 h 1511300"/>
              <a:gd name="T112" fmla="*/ 465123 w 1812925"/>
              <a:gd name="T113" fmla="*/ 259119 h 1511300"/>
              <a:gd name="T114" fmla="*/ 457067 w 1812925"/>
              <a:gd name="T115" fmla="*/ 218570 h 1511300"/>
              <a:gd name="T116" fmla="*/ 467345 w 1812925"/>
              <a:gd name="T117" fmla="*/ 178856 h 1511300"/>
              <a:gd name="T118" fmla="*/ 494015 w 1812925"/>
              <a:gd name="T119" fmla="*/ 146640 h 1511300"/>
              <a:gd name="T120" fmla="*/ 602639 w 1812925"/>
              <a:gd name="T121" fmla="*/ 81374 h 1511300"/>
              <a:gd name="T122" fmla="*/ 728763 w 1812925"/>
              <a:gd name="T123" fmla="*/ 32216 h 1511300"/>
              <a:gd name="T124" fmla="*/ 860722 w 1812925"/>
              <a:gd name="T125" fmla="*/ 5555 h 1511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2925" h="1511300">
                <a:moveTo>
                  <a:pt x="241643" y="393700"/>
                </a:moveTo>
                <a:lnTo>
                  <a:pt x="483287" y="755836"/>
                </a:lnTo>
                <a:lnTo>
                  <a:pt x="332326" y="755836"/>
                </a:lnTo>
                <a:lnTo>
                  <a:pt x="332326" y="768789"/>
                </a:lnTo>
                <a:lnTo>
                  <a:pt x="332590" y="781212"/>
                </a:lnTo>
                <a:lnTo>
                  <a:pt x="333648" y="793636"/>
                </a:lnTo>
                <a:lnTo>
                  <a:pt x="334441" y="806324"/>
                </a:lnTo>
                <a:lnTo>
                  <a:pt x="335763" y="818748"/>
                </a:lnTo>
                <a:lnTo>
                  <a:pt x="337349" y="830907"/>
                </a:lnTo>
                <a:lnTo>
                  <a:pt x="338671" y="843066"/>
                </a:lnTo>
                <a:lnTo>
                  <a:pt x="340786" y="855225"/>
                </a:lnTo>
                <a:lnTo>
                  <a:pt x="343165" y="867120"/>
                </a:lnTo>
                <a:lnTo>
                  <a:pt x="345809" y="879015"/>
                </a:lnTo>
                <a:lnTo>
                  <a:pt x="348453" y="890910"/>
                </a:lnTo>
                <a:lnTo>
                  <a:pt x="351361" y="902805"/>
                </a:lnTo>
                <a:lnTo>
                  <a:pt x="354534" y="914436"/>
                </a:lnTo>
                <a:lnTo>
                  <a:pt x="357971" y="925802"/>
                </a:lnTo>
                <a:lnTo>
                  <a:pt x="361936" y="937433"/>
                </a:lnTo>
                <a:lnTo>
                  <a:pt x="365902" y="948799"/>
                </a:lnTo>
                <a:lnTo>
                  <a:pt x="369868" y="959901"/>
                </a:lnTo>
                <a:lnTo>
                  <a:pt x="374362" y="971003"/>
                </a:lnTo>
                <a:lnTo>
                  <a:pt x="379121" y="981841"/>
                </a:lnTo>
                <a:lnTo>
                  <a:pt x="383880" y="992943"/>
                </a:lnTo>
                <a:lnTo>
                  <a:pt x="388639" y="1003781"/>
                </a:lnTo>
                <a:lnTo>
                  <a:pt x="394191" y="1014354"/>
                </a:lnTo>
                <a:lnTo>
                  <a:pt x="399743" y="1024927"/>
                </a:lnTo>
                <a:lnTo>
                  <a:pt x="405295" y="1035236"/>
                </a:lnTo>
                <a:lnTo>
                  <a:pt x="411375" y="1045545"/>
                </a:lnTo>
                <a:lnTo>
                  <a:pt x="417456" y="1055590"/>
                </a:lnTo>
                <a:lnTo>
                  <a:pt x="423537" y="1065635"/>
                </a:lnTo>
                <a:lnTo>
                  <a:pt x="430146" y="1075415"/>
                </a:lnTo>
                <a:lnTo>
                  <a:pt x="436756" y="1085195"/>
                </a:lnTo>
                <a:lnTo>
                  <a:pt x="443630" y="1094976"/>
                </a:lnTo>
                <a:lnTo>
                  <a:pt x="450769" y="1104492"/>
                </a:lnTo>
                <a:lnTo>
                  <a:pt x="458171" y="1113479"/>
                </a:lnTo>
                <a:lnTo>
                  <a:pt x="464781" y="1122466"/>
                </a:lnTo>
                <a:lnTo>
                  <a:pt x="473241" y="1132247"/>
                </a:lnTo>
                <a:lnTo>
                  <a:pt x="481701" y="1141498"/>
                </a:lnTo>
                <a:lnTo>
                  <a:pt x="490161" y="1150750"/>
                </a:lnTo>
                <a:lnTo>
                  <a:pt x="498886" y="1159737"/>
                </a:lnTo>
                <a:lnTo>
                  <a:pt x="500736" y="1161852"/>
                </a:lnTo>
                <a:lnTo>
                  <a:pt x="515806" y="1175861"/>
                </a:lnTo>
                <a:lnTo>
                  <a:pt x="530876" y="1189607"/>
                </a:lnTo>
                <a:lnTo>
                  <a:pt x="546474" y="1202823"/>
                </a:lnTo>
                <a:lnTo>
                  <a:pt x="562601" y="1215247"/>
                </a:lnTo>
                <a:lnTo>
                  <a:pt x="579257" y="1227406"/>
                </a:lnTo>
                <a:lnTo>
                  <a:pt x="596178" y="1238773"/>
                </a:lnTo>
                <a:lnTo>
                  <a:pt x="613627" y="1249346"/>
                </a:lnTo>
                <a:lnTo>
                  <a:pt x="631605" y="1259655"/>
                </a:lnTo>
                <a:lnTo>
                  <a:pt x="633455" y="1260712"/>
                </a:lnTo>
                <a:lnTo>
                  <a:pt x="644031" y="1266528"/>
                </a:lnTo>
                <a:lnTo>
                  <a:pt x="654870" y="1271550"/>
                </a:lnTo>
                <a:lnTo>
                  <a:pt x="665974" y="1276837"/>
                </a:lnTo>
                <a:lnTo>
                  <a:pt x="677342" y="1281595"/>
                </a:lnTo>
                <a:lnTo>
                  <a:pt x="681573" y="1283709"/>
                </a:lnTo>
                <a:lnTo>
                  <a:pt x="685803" y="1285560"/>
                </a:lnTo>
                <a:lnTo>
                  <a:pt x="695320" y="1289525"/>
                </a:lnTo>
                <a:lnTo>
                  <a:pt x="704838" y="1292961"/>
                </a:lnTo>
                <a:lnTo>
                  <a:pt x="724402" y="1299834"/>
                </a:lnTo>
                <a:lnTo>
                  <a:pt x="732598" y="1302741"/>
                </a:lnTo>
                <a:lnTo>
                  <a:pt x="740794" y="1305385"/>
                </a:lnTo>
                <a:lnTo>
                  <a:pt x="749518" y="1307764"/>
                </a:lnTo>
                <a:lnTo>
                  <a:pt x="757978" y="1309878"/>
                </a:lnTo>
                <a:lnTo>
                  <a:pt x="775428" y="1314372"/>
                </a:lnTo>
                <a:lnTo>
                  <a:pt x="786267" y="1316751"/>
                </a:lnTo>
                <a:lnTo>
                  <a:pt x="796842" y="1319130"/>
                </a:lnTo>
                <a:lnTo>
                  <a:pt x="806096" y="1320716"/>
                </a:lnTo>
                <a:lnTo>
                  <a:pt x="815085" y="1322302"/>
                </a:lnTo>
                <a:lnTo>
                  <a:pt x="833591" y="1324681"/>
                </a:lnTo>
                <a:lnTo>
                  <a:pt x="842845" y="1325738"/>
                </a:lnTo>
                <a:lnTo>
                  <a:pt x="852362" y="1327060"/>
                </a:lnTo>
                <a:lnTo>
                  <a:pt x="863995" y="1327853"/>
                </a:lnTo>
                <a:lnTo>
                  <a:pt x="875892" y="1328646"/>
                </a:lnTo>
                <a:lnTo>
                  <a:pt x="887525" y="1329175"/>
                </a:lnTo>
                <a:lnTo>
                  <a:pt x="899158" y="1329439"/>
                </a:lnTo>
                <a:lnTo>
                  <a:pt x="910526" y="1329439"/>
                </a:lnTo>
                <a:lnTo>
                  <a:pt x="921894" y="1329175"/>
                </a:lnTo>
                <a:lnTo>
                  <a:pt x="932734" y="1328910"/>
                </a:lnTo>
                <a:lnTo>
                  <a:pt x="944102" y="1328382"/>
                </a:lnTo>
                <a:lnTo>
                  <a:pt x="954942" y="1327589"/>
                </a:lnTo>
                <a:lnTo>
                  <a:pt x="966046" y="1326531"/>
                </a:lnTo>
                <a:lnTo>
                  <a:pt x="977150" y="1325210"/>
                </a:lnTo>
                <a:lnTo>
                  <a:pt x="988254" y="1323624"/>
                </a:lnTo>
                <a:lnTo>
                  <a:pt x="999093" y="1322302"/>
                </a:lnTo>
                <a:lnTo>
                  <a:pt x="1010197" y="1320452"/>
                </a:lnTo>
                <a:lnTo>
                  <a:pt x="1020772" y="1318337"/>
                </a:lnTo>
                <a:lnTo>
                  <a:pt x="1031876" y="1315694"/>
                </a:lnTo>
                <a:lnTo>
                  <a:pt x="1042452" y="1313315"/>
                </a:lnTo>
                <a:lnTo>
                  <a:pt x="1053556" y="1310671"/>
                </a:lnTo>
                <a:lnTo>
                  <a:pt x="1064131" y="1307764"/>
                </a:lnTo>
                <a:lnTo>
                  <a:pt x="1074706" y="1304592"/>
                </a:lnTo>
                <a:lnTo>
                  <a:pt x="1085281" y="1301155"/>
                </a:lnTo>
                <a:lnTo>
                  <a:pt x="1095856" y="1297719"/>
                </a:lnTo>
                <a:lnTo>
                  <a:pt x="1106167" y="1293754"/>
                </a:lnTo>
                <a:lnTo>
                  <a:pt x="1116742" y="1289789"/>
                </a:lnTo>
                <a:lnTo>
                  <a:pt x="1126789" y="1285560"/>
                </a:lnTo>
                <a:lnTo>
                  <a:pt x="1137100" y="1281330"/>
                </a:lnTo>
                <a:lnTo>
                  <a:pt x="1147675" y="1276837"/>
                </a:lnTo>
                <a:lnTo>
                  <a:pt x="1157721" y="1271814"/>
                </a:lnTo>
                <a:lnTo>
                  <a:pt x="1167768" y="1267056"/>
                </a:lnTo>
                <a:lnTo>
                  <a:pt x="1177286" y="1261770"/>
                </a:lnTo>
                <a:lnTo>
                  <a:pt x="1187332" y="1256483"/>
                </a:lnTo>
                <a:lnTo>
                  <a:pt x="1197114" y="1250668"/>
                </a:lnTo>
                <a:lnTo>
                  <a:pt x="1206896" y="1244852"/>
                </a:lnTo>
                <a:lnTo>
                  <a:pt x="1216414" y="1238773"/>
                </a:lnTo>
                <a:lnTo>
                  <a:pt x="1225932" y="1232693"/>
                </a:lnTo>
                <a:lnTo>
                  <a:pt x="1235185" y="1225820"/>
                </a:lnTo>
                <a:lnTo>
                  <a:pt x="1239151" y="1223441"/>
                </a:lnTo>
                <a:lnTo>
                  <a:pt x="1243116" y="1221062"/>
                </a:lnTo>
                <a:lnTo>
                  <a:pt x="1247082" y="1218948"/>
                </a:lnTo>
                <a:lnTo>
                  <a:pt x="1251312" y="1217097"/>
                </a:lnTo>
                <a:lnTo>
                  <a:pt x="1255278" y="1215247"/>
                </a:lnTo>
                <a:lnTo>
                  <a:pt x="1259772" y="1213925"/>
                </a:lnTo>
                <a:lnTo>
                  <a:pt x="1264002" y="1212604"/>
                </a:lnTo>
                <a:lnTo>
                  <a:pt x="1268232" y="1211546"/>
                </a:lnTo>
                <a:lnTo>
                  <a:pt x="1272727" y="1210753"/>
                </a:lnTo>
                <a:lnTo>
                  <a:pt x="1276957" y="1210225"/>
                </a:lnTo>
                <a:lnTo>
                  <a:pt x="1281187" y="1209696"/>
                </a:lnTo>
                <a:lnTo>
                  <a:pt x="1285417" y="1209696"/>
                </a:lnTo>
                <a:lnTo>
                  <a:pt x="1290176" y="1209696"/>
                </a:lnTo>
                <a:lnTo>
                  <a:pt x="1294406" y="1209696"/>
                </a:lnTo>
                <a:lnTo>
                  <a:pt x="1298636" y="1210489"/>
                </a:lnTo>
                <a:lnTo>
                  <a:pt x="1302866" y="1211018"/>
                </a:lnTo>
                <a:lnTo>
                  <a:pt x="1307096" y="1211811"/>
                </a:lnTo>
                <a:lnTo>
                  <a:pt x="1311326" y="1212868"/>
                </a:lnTo>
                <a:lnTo>
                  <a:pt x="1315821" y="1213925"/>
                </a:lnTo>
                <a:lnTo>
                  <a:pt x="1319787" y="1215511"/>
                </a:lnTo>
                <a:lnTo>
                  <a:pt x="1324017" y="1217362"/>
                </a:lnTo>
                <a:lnTo>
                  <a:pt x="1327982" y="1219212"/>
                </a:lnTo>
                <a:lnTo>
                  <a:pt x="1331419" y="1221062"/>
                </a:lnTo>
                <a:lnTo>
                  <a:pt x="1335385" y="1223441"/>
                </a:lnTo>
                <a:lnTo>
                  <a:pt x="1339086" y="1225820"/>
                </a:lnTo>
                <a:lnTo>
                  <a:pt x="1342788" y="1228728"/>
                </a:lnTo>
                <a:lnTo>
                  <a:pt x="1346225" y="1231371"/>
                </a:lnTo>
                <a:lnTo>
                  <a:pt x="1349397" y="1234543"/>
                </a:lnTo>
                <a:lnTo>
                  <a:pt x="1352834" y="1237451"/>
                </a:lnTo>
                <a:lnTo>
                  <a:pt x="1356007" y="1240887"/>
                </a:lnTo>
                <a:lnTo>
                  <a:pt x="1358650" y="1244588"/>
                </a:lnTo>
                <a:lnTo>
                  <a:pt x="1361294" y="1248289"/>
                </a:lnTo>
                <a:lnTo>
                  <a:pt x="1364202" y="1252254"/>
                </a:lnTo>
                <a:lnTo>
                  <a:pt x="1366582" y="1256219"/>
                </a:lnTo>
                <a:lnTo>
                  <a:pt x="1368697" y="1260448"/>
                </a:lnTo>
                <a:lnTo>
                  <a:pt x="1370548" y="1264413"/>
                </a:lnTo>
                <a:lnTo>
                  <a:pt x="1372134" y="1268642"/>
                </a:lnTo>
                <a:lnTo>
                  <a:pt x="1373456" y="1272872"/>
                </a:lnTo>
                <a:lnTo>
                  <a:pt x="1374778" y="1277101"/>
                </a:lnTo>
                <a:lnTo>
                  <a:pt x="1376100" y="1281330"/>
                </a:lnTo>
                <a:lnTo>
                  <a:pt x="1376628" y="1285560"/>
                </a:lnTo>
                <a:lnTo>
                  <a:pt x="1377157" y="1289789"/>
                </a:lnTo>
                <a:lnTo>
                  <a:pt x="1377950" y="1294283"/>
                </a:lnTo>
                <a:lnTo>
                  <a:pt x="1377950" y="1298776"/>
                </a:lnTo>
                <a:lnTo>
                  <a:pt x="1377950" y="1303006"/>
                </a:lnTo>
                <a:lnTo>
                  <a:pt x="1377421" y="1307235"/>
                </a:lnTo>
                <a:lnTo>
                  <a:pt x="1377157" y="1311729"/>
                </a:lnTo>
                <a:lnTo>
                  <a:pt x="1376628" y="1316222"/>
                </a:lnTo>
                <a:lnTo>
                  <a:pt x="1375835" y="1320452"/>
                </a:lnTo>
                <a:lnTo>
                  <a:pt x="1374513" y="1324417"/>
                </a:lnTo>
                <a:lnTo>
                  <a:pt x="1373191" y="1328646"/>
                </a:lnTo>
                <a:lnTo>
                  <a:pt x="1372134" y="1332875"/>
                </a:lnTo>
                <a:lnTo>
                  <a:pt x="1370283" y="1336840"/>
                </a:lnTo>
                <a:lnTo>
                  <a:pt x="1368432" y="1340805"/>
                </a:lnTo>
                <a:lnTo>
                  <a:pt x="1366317" y="1344770"/>
                </a:lnTo>
                <a:lnTo>
                  <a:pt x="1364202" y="1348471"/>
                </a:lnTo>
                <a:lnTo>
                  <a:pt x="1361823" y="1351907"/>
                </a:lnTo>
                <a:lnTo>
                  <a:pt x="1358915" y="1355608"/>
                </a:lnTo>
                <a:lnTo>
                  <a:pt x="1356271" y="1359044"/>
                </a:lnTo>
                <a:lnTo>
                  <a:pt x="1353098" y="1362481"/>
                </a:lnTo>
                <a:lnTo>
                  <a:pt x="1350190" y="1365653"/>
                </a:lnTo>
                <a:lnTo>
                  <a:pt x="1346753" y="1368825"/>
                </a:lnTo>
                <a:lnTo>
                  <a:pt x="1343052" y="1371732"/>
                </a:lnTo>
                <a:lnTo>
                  <a:pt x="1339351" y="1374640"/>
                </a:lnTo>
                <a:lnTo>
                  <a:pt x="1327189" y="1382834"/>
                </a:lnTo>
                <a:lnTo>
                  <a:pt x="1315028" y="1390764"/>
                </a:lnTo>
                <a:lnTo>
                  <a:pt x="1302602" y="1398694"/>
                </a:lnTo>
                <a:lnTo>
                  <a:pt x="1290176" y="1406360"/>
                </a:lnTo>
                <a:lnTo>
                  <a:pt x="1277750" y="1413497"/>
                </a:lnTo>
                <a:lnTo>
                  <a:pt x="1264795" y="1420634"/>
                </a:lnTo>
                <a:lnTo>
                  <a:pt x="1252105" y="1427242"/>
                </a:lnTo>
                <a:lnTo>
                  <a:pt x="1239151" y="1433851"/>
                </a:lnTo>
                <a:lnTo>
                  <a:pt x="1226196" y="1439930"/>
                </a:lnTo>
                <a:lnTo>
                  <a:pt x="1212977" y="1446274"/>
                </a:lnTo>
                <a:lnTo>
                  <a:pt x="1200022" y="1451825"/>
                </a:lnTo>
                <a:lnTo>
                  <a:pt x="1186803" y="1457376"/>
                </a:lnTo>
                <a:lnTo>
                  <a:pt x="1173320" y="1462663"/>
                </a:lnTo>
                <a:lnTo>
                  <a:pt x="1160101" y="1467421"/>
                </a:lnTo>
                <a:lnTo>
                  <a:pt x="1146353" y="1472443"/>
                </a:lnTo>
                <a:lnTo>
                  <a:pt x="1132870" y="1476672"/>
                </a:lnTo>
                <a:lnTo>
                  <a:pt x="1119122" y="1480902"/>
                </a:lnTo>
                <a:lnTo>
                  <a:pt x="1105639" y="1484867"/>
                </a:lnTo>
                <a:lnTo>
                  <a:pt x="1091626" y="1488567"/>
                </a:lnTo>
                <a:lnTo>
                  <a:pt x="1077879" y="1491739"/>
                </a:lnTo>
                <a:lnTo>
                  <a:pt x="1063866" y="1494911"/>
                </a:lnTo>
                <a:lnTo>
                  <a:pt x="1049854" y="1497555"/>
                </a:lnTo>
                <a:lnTo>
                  <a:pt x="1035842" y="1500462"/>
                </a:lnTo>
                <a:lnTo>
                  <a:pt x="1021830" y="1502841"/>
                </a:lnTo>
                <a:lnTo>
                  <a:pt x="1007818" y="1504692"/>
                </a:lnTo>
                <a:lnTo>
                  <a:pt x="993541" y="1506542"/>
                </a:lnTo>
                <a:lnTo>
                  <a:pt x="979000" y="1507864"/>
                </a:lnTo>
                <a:lnTo>
                  <a:pt x="964988" y="1509185"/>
                </a:lnTo>
                <a:lnTo>
                  <a:pt x="950712" y="1510243"/>
                </a:lnTo>
                <a:lnTo>
                  <a:pt x="936435" y="1510771"/>
                </a:lnTo>
                <a:lnTo>
                  <a:pt x="922159" y="1511300"/>
                </a:lnTo>
                <a:lnTo>
                  <a:pt x="907618" y="1511300"/>
                </a:lnTo>
                <a:lnTo>
                  <a:pt x="888847" y="1511036"/>
                </a:lnTo>
                <a:lnTo>
                  <a:pt x="870076" y="1510507"/>
                </a:lnTo>
                <a:lnTo>
                  <a:pt x="851040" y="1508921"/>
                </a:lnTo>
                <a:lnTo>
                  <a:pt x="832269" y="1507335"/>
                </a:lnTo>
                <a:lnTo>
                  <a:pt x="816935" y="1505220"/>
                </a:lnTo>
                <a:lnTo>
                  <a:pt x="796049" y="1502841"/>
                </a:lnTo>
                <a:lnTo>
                  <a:pt x="785738" y="1501255"/>
                </a:lnTo>
                <a:lnTo>
                  <a:pt x="774899" y="1499669"/>
                </a:lnTo>
                <a:lnTo>
                  <a:pt x="768818" y="1498612"/>
                </a:lnTo>
                <a:lnTo>
                  <a:pt x="762737" y="1497026"/>
                </a:lnTo>
                <a:lnTo>
                  <a:pt x="755335" y="1495440"/>
                </a:lnTo>
                <a:lnTo>
                  <a:pt x="747932" y="1493590"/>
                </a:lnTo>
                <a:lnTo>
                  <a:pt x="733391" y="1490418"/>
                </a:lnTo>
                <a:lnTo>
                  <a:pt x="710919" y="1484867"/>
                </a:lnTo>
                <a:lnTo>
                  <a:pt x="700079" y="1482223"/>
                </a:lnTo>
                <a:lnTo>
                  <a:pt x="688975" y="1478787"/>
                </a:lnTo>
                <a:lnTo>
                  <a:pt x="677342" y="1475086"/>
                </a:lnTo>
                <a:lnTo>
                  <a:pt x="665710" y="1471121"/>
                </a:lnTo>
                <a:lnTo>
                  <a:pt x="653548" y="1466892"/>
                </a:lnTo>
                <a:lnTo>
                  <a:pt x="640858" y="1462663"/>
                </a:lnTo>
                <a:lnTo>
                  <a:pt x="628697" y="1457905"/>
                </a:lnTo>
                <a:lnTo>
                  <a:pt x="616799" y="1453147"/>
                </a:lnTo>
                <a:lnTo>
                  <a:pt x="602787" y="1447067"/>
                </a:lnTo>
                <a:lnTo>
                  <a:pt x="589304" y="1440723"/>
                </a:lnTo>
                <a:lnTo>
                  <a:pt x="575292" y="1434379"/>
                </a:lnTo>
                <a:lnTo>
                  <a:pt x="561544" y="1427507"/>
                </a:lnTo>
                <a:lnTo>
                  <a:pt x="548061" y="1420634"/>
                </a:lnTo>
                <a:lnTo>
                  <a:pt x="543302" y="1417462"/>
                </a:lnTo>
                <a:lnTo>
                  <a:pt x="531669" y="1411118"/>
                </a:lnTo>
                <a:lnTo>
                  <a:pt x="520036" y="1404510"/>
                </a:lnTo>
                <a:lnTo>
                  <a:pt x="508668" y="1397637"/>
                </a:lnTo>
                <a:lnTo>
                  <a:pt x="497564" y="1390500"/>
                </a:lnTo>
                <a:lnTo>
                  <a:pt x="486196" y="1383099"/>
                </a:lnTo>
                <a:lnTo>
                  <a:pt x="475356" y="1375697"/>
                </a:lnTo>
                <a:lnTo>
                  <a:pt x="464516" y="1368296"/>
                </a:lnTo>
                <a:lnTo>
                  <a:pt x="453941" y="1360366"/>
                </a:lnTo>
                <a:lnTo>
                  <a:pt x="443366" y="1351907"/>
                </a:lnTo>
                <a:lnTo>
                  <a:pt x="432790" y="1343713"/>
                </a:lnTo>
                <a:lnTo>
                  <a:pt x="422479" y="1335519"/>
                </a:lnTo>
                <a:lnTo>
                  <a:pt x="412433" y="1326796"/>
                </a:lnTo>
                <a:lnTo>
                  <a:pt x="402387" y="1317808"/>
                </a:lnTo>
                <a:lnTo>
                  <a:pt x="392604" y="1309085"/>
                </a:lnTo>
                <a:lnTo>
                  <a:pt x="383087" y="1299834"/>
                </a:lnTo>
                <a:lnTo>
                  <a:pt x="373569" y="1290582"/>
                </a:lnTo>
                <a:lnTo>
                  <a:pt x="369339" y="1285824"/>
                </a:lnTo>
                <a:lnTo>
                  <a:pt x="357971" y="1274458"/>
                </a:lnTo>
                <a:lnTo>
                  <a:pt x="347131" y="1262827"/>
                </a:lnTo>
                <a:lnTo>
                  <a:pt x="336291" y="1250668"/>
                </a:lnTo>
                <a:lnTo>
                  <a:pt x="325716" y="1238508"/>
                </a:lnTo>
                <a:lnTo>
                  <a:pt x="320429" y="1231636"/>
                </a:lnTo>
                <a:lnTo>
                  <a:pt x="315405" y="1224763"/>
                </a:lnTo>
                <a:lnTo>
                  <a:pt x="301393" y="1207317"/>
                </a:lnTo>
                <a:lnTo>
                  <a:pt x="294255" y="1198330"/>
                </a:lnTo>
                <a:lnTo>
                  <a:pt x="287646" y="1189078"/>
                </a:lnTo>
                <a:lnTo>
                  <a:pt x="286059" y="1186699"/>
                </a:lnTo>
                <a:lnTo>
                  <a:pt x="284737" y="1183791"/>
                </a:lnTo>
                <a:lnTo>
                  <a:pt x="277070" y="1172425"/>
                </a:lnTo>
                <a:lnTo>
                  <a:pt x="269403" y="1160795"/>
                </a:lnTo>
                <a:lnTo>
                  <a:pt x="262001" y="1149164"/>
                </a:lnTo>
                <a:lnTo>
                  <a:pt x="255127" y="1137005"/>
                </a:lnTo>
                <a:lnTo>
                  <a:pt x="247988" y="1125110"/>
                </a:lnTo>
                <a:lnTo>
                  <a:pt x="241379" y="1112950"/>
                </a:lnTo>
                <a:lnTo>
                  <a:pt x="234505" y="1100527"/>
                </a:lnTo>
                <a:lnTo>
                  <a:pt x="228424" y="1087839"/>
                </a:lnTo>
                <a:lnTo>
                  <a:pt x="222344" y="1075415"/>
                </a:lnTo>
                <a:lnTo>
                  <a:pt x="216263" y="1062727"/>
                </a:lnTo>
                <a:lnTo>
                  <a:pt x="210975" y="1049775"/>
                </a:lnTo>
                <a:lnTo>
                  <a:pt x="205423" y="1037087"/>
                </a:lnTo>
                <a:lnTo>
                  <a:pt x="200400" y="1023870"/>
                </a:lnTo>
                <a:lnTo>
                  <a:pt x="195377" y="1010653"/>
                </a:lnTo>
                <a:lnTo>
                  <a:pt x="190618" y="997437"/>
                </a:lnTo>
                <a:lnTo>
                  <a:pt x="186388" y="983956"/>
                </a:lnTo>
                <a:lnTo>
                  <a:pt x="182158" y="970475"/>
                </a:lnTo>
                <a:lnTo>
                  <a:pt x="178192" y="956729"/>
                </a:lnTo>
                <a:lnTo>
                  <a:pt x="174491" y="942984"/>
                </a:lnTo>
                <a:lnTo>
                  <a:pt x="171318" y="929239"/>
                </a:lnTo>
                <a:lnTo>
                  <a:pt x="167881" y="915229"/>
                </a:lnTo>
                <a:lnTo>
                  <a:pt x="165237" y="901219"/>
                </a:lnTo>
                <a:lnTo>
                  <a:pt x="162329" y="887210"/>
                </a:lnTo>
                <a:lnTo>
                  <a:pt x="160214" y="872936"/>
                </a:lnTo>
                <a:lnTo>
                  <a:pt x="158099" y="858662"/>
                </a:lnTo>
                <a:lnTo>
                  <a:pt x="156249" y="844388"/>
                </a:lnTo>
                <a:lnTo>
                  <a:pt x="154662" y="829585"/>
                </a:lnTo>
                <a:lnTo>
                  <a:pt x="153340" y="815047"/>
                </a:lnTo>
                <a:lnTo>
                  <a:pt x="152283" y="800509"/>
                </a:lnTo>
                <a:lnTo>
                  <a:pt x="151754" y="785706"/>
                </a:lnTo>
                <a:lnTo>
                  <a:pt x="151225" y="770903"/>
                </a:lnTo>
                <a:lnTo>
                  <a:pt x="151225" y="755836"/>
                </a:lnTo>
                <a:lnTo>
                  <a:pt x="0" y="755836"/>
                </a:lnTo>
                <a:lnTo>
                  <a:pt x="241643" y="393700"/>
                </a:lnTo>
                <a:close/>
                <a:moveTo>
                  <a:pt x="906894" y="0"/>
                </a:moveTo>
                <a:lnTo>
                  <a:pt x="912182" y="264"/>
                </a:lnTo>
                <a:lnTo>
                  <a:pt x="917469" y="529"/>
                </a:lnTo>
                <a:lnTo>
                  <a:pt x="932539" y="793"/>
                </a:lnTo>
                <a:lnTo>
                  <a:pt x="947344" y="1586"/>
                </a:lnTo>
                <a:lnTo>
                  <a:pt x="962414" y="2380"/>
                </a:lnTo>
                <a:lnTo>
                  <a:pt x="977484" y="3702"/>
                </a:lnTo>
                <a:lnTo>
                  <a:pt x="989645" y="5288"/>
                </a:lnTo>
                <a:lnTo>
                  <a:pt x="1002335" y="6610"/>
                </a:lnTo>
                <a:lnTo>
                  <a:pt x="1020313" y="8725"/>
                </a:lnTo>
                <a:lnTo>
                  <a:pt x="1029038" y="10047"/>
                </a:lnTo>
                <a:lnTo>
                  <a:pt x="1038291" y="11369"/>
                </a:lnTo>
                <a:lnTo>
                  <a:pt x="1044636" y="12691"/>
                </a:lnTo>
                <a:lnTo>
                  <a:pt x="1050981" y="14277"/>
                </a:lnTo>
                <a:lnTo>
                  <a:pt x="1064465" y="17186"/>
                </a:lnTo>
                <a:lnTo>
                  <a:pt x="1077419" y="20358"/>
                </a:lnTo>
                <a:lnTo>
                  <a:pt x="1101478" y="26175"/>
                </a:lnTo>
                <a:lnTo>
                  <a:pt x="1113375" y="29348"/>
                </a:lnTo>
                <a:lnTo>
                  <a:pt x="1125008" y="32521"/>
                </a:lnTo>
                <a:lnTo>
                  <a:pt x="1134790" y="35693"/>
                </a:lnTo>
                <a:lnTo>
                  <a:pt x="1144572" y="38866"/>
                </a:lnTo>
                <a:lnTo>
                  <a:pt x="1157791" y="43625"/>
                </a:lnTo>
                <a:lnTo>
                  <a:pt x="1171274" y="48384"/>
                </a:lnTo>
                <a:lnTo>
                  <a:pt x="1184493" y="53408"/>
                </a:lnTo>
                <a:lnTo>
                  <a:pt x="1197448" y="58431"/>
                </a:lnTo>
                <a:lnTo>
                  <a:pt x="1206701" y="62397"/>
                </a:lnTo>
                <a:lnTo>
                  <a:pt x="1226794" y="71651"/>
                </a:lnTo>
                <a:lnTo>
                  <a:pt x="1246887" y="81434"/>
                </a:lnTo>
                <a:lnTo>
                  <a:pt x="1266716" y="91745"/>
                </a:lnTo>
                <a:lnTo>
                  <a:pt x="1285751" y="102321"/>
                </a:lnTo>
                <a:lnTo>
                  <a:pt x="1304786" y="113690"/>
                </a:lnTo>
                <a:lnTo>
                  <a:pt x="1323557" y="125588"/>
                </a:lnTo>
                <a:lnTo>
                  <a:pt x="1341800" y="138015"/>
                </a:lnTo>
                <a:lnTo>
                  <a:pt x="1359513" y="151234"/>
                </a:lnTo>
                <a:lnTo>
                  <a:pt x="1377227" y="164718"/>
                </a:lnTo>
                <a:lnTo>
                  <a:pt x="1394411" y="178731"/>
                </a:lnTo>
                <a:lnTo>
                  <a:pt x="1411067" y="193538"/>
                </a:lnTo>
                <a:lnTo>
                  <a:pt x="1427459" y="208608"/>
                </a:lnTo>
                <a:lnTo>
                  <a:pt x="1443322" y="224207"/>
                </a:lnTo>
                <a:lnTo>
                  <a:pt x="1458920" y="240336"/>
                </a:lnTo>
                <a:lnTo>
                  <a:pt x="1473725" y="257257"/>
                </a:lnTo>
                <a:lnTo>
                  <a:pt x="1488531" y="274178"/>
                </a:lnTo>
                <a:lnTo>
                  <a:pt x="1492496" y="279466"/>
                </a:lnTo>
                <a:lnTo>
                  <a:pt x="1509152" y="300353"/>
                </a:lnTo>
                <a:lnTo>
                  <a:pt x="1517348" y="311194"/>
                </a:lnTo>
                <a:lnTo>
                  <a:pt x="1525544" y="322034"/>
                </a:lnTo>
                <a:lnTo>
                  <a:pt x="1527130" y="325207"/>
                </a:lnTo>
                <a:lnTo>
                  <a:pt x="1528981" y="328115"/>
                </a:lnTo>
                <a:lnTo>
                  <a:pt x="1536648" y="339748"/>
                </a:lnTo>
                <a:lnTo>
                  <a:pt x="1544050" y="351382"/>
                </a:lnTo>
                <a:lnTo>
                  <a:pt x="1551453" y="362751"/>
                </a:lnTo>
                <a:lnTo>
                  <a:pt x="1558591" y="374913"/>
                </a:lnTo>
                <a:lnTo>
                  <a:pt x="1565465" y="386811"/>
                </a:lnTo>
                <a:lnTo>
                  <a:pt x="1572075" y="399237"/>
                </a:lnTo>
                <a:lnTo>
                  <a:pt x="1578684" y="411400"/>
                </a:lnTo>
                <a:lnTo>
                  <a:pt x="1585029" y="423826"/>
                </a:lnTo>
                <a:lnTo>
                  <a:pt x="1591110" y="436253"/>
                </a:lnTo>
                <a:lnTo>
                  <a:pt x="1596927" y="449208"/>
                </a:lnTo>
                <a:lnTo>
                  <a:pt x="1602214" y="461899"/>
                </a:lnTo>
                <a:lnTo>
                  <a:pt x="1607766" y="474854"/>
                </a:lnTo>
                <a:lnTo>
                  <a:pt x="1612789" y="488074"/>
                </a:lnTo>
                <a:lnTo>
                  <a:pt x="1617548" y="501294"/>
                </a:lnTo>
                <a:lnTo>
                  <a:pt x="1622571" y="514249"/>
                </a:lnTo>
                <a:lnTo>
                  <a:pt x="1626801" y="527734"/>
                </a:lnTo>
                <a:lnTo>
                  <a:pt x="1631032" y="541482"/>
                </a:lnTo>
                <a:lnTo>
                  <a:pt x="1634997" y="554702"/>
                </a:lnTo>
                <a:lnTo>
                  <a:pt x="1638170" y="568451"/>
                </a:lnTo>
                <a:lnTo>
                  <a:pt x="1641871" y="582463"/>
                </a:lnTo>
                <a:lnTo>
                  <a:pt x="1645044" y="596212"/>
                </a:lnTo>
                <a:lnTo>
                  <a:pt x="1647688" y="610225"/>
                </a:lnTo>
                <a:lnTo>
                  <a:pt x="1650596" y="624502"/>
                </a:lnTo>
                <a:lnTo>
                  <a:pt x="1652975" y="638515"/>
                </a:lnTo>
                <a:lnTo>
                  <a:pt x="1655090" y="652793"/>
                </a:lnTo>
                <a:lnTo>
                  <a:pt x="1656941" y="667334"/>
                </a:lnTo>
                <a:lnTo>
                  <a:pt x="1658263" y="681876"/>
                </a:lnTo>
                <a:lnTo>
                  <a:pt x="1659585" y="696154"/>
                </a:lnTo>
                <a:lnTo>
                  <a:pt x="1660642" y="710695"/>
                </a:lnTo>
                <a:lnTo>
                  <a:pt x="1661435" y="725501"/>
                </a:lnTo>
                <a:lnTo>
                  <a:pt x="1661700" y="740308"/>
                </a:lnTo>
                <a:lnTo>
                  <a:pt x="1661700" y="754849"/>
                </a:lnTo>
                <a:lnTo>
                  <a:pt x="1812925" y="754849"/>
                </a:lnTo>
                <a:lnTo>
                  <a:pt x="1571282" y="1117600"/>
                </a:lnTo>
                <a:lnTo>
                  <a:pt x="1329638" y="754849"/>
                </a:lnTo>
                <a:lnTo>
                  <a:pt x="1480864" y="754849"/>
                </a:lnTo>
                <a:lnTo>
                  <a:pt x="1480599" y="742158"/>
                </a:lnTo>
                <a:lnTo>
                  <a:pt x="1480070" y="729467"/>
                </a:lnTo>
                <a:lnTo>
                  <a:pt x="1479277" y="716512"/>
                </a:lnTo>
                <a:lnTo>
                  <a:pt x="1478484" y="704085"/>
                </a:lnTo>
                <a:lnTo>
                  <a:pt x="1477162" y="691394"/>
                </a:lnTo>
                <a:lnTo>
                  <a:pt x="1475576" y="678703"/>
                </a:lnTo>
                <a:lnTo>
                  <a:pt x="1473725" y="666277"/>
                </a:lnTo>
                <a:lnTo>
                  <a:pt x="1471610" y="654115"/>
                </a:lnTo>
                <a:lnTo>
                  <a:pt x="1469231" y="641952"/>
                </a:lnTo>
                <a:lnTo>
                  <a:pt x="1466851" y="629790"/>
                </a:lnTo>
                <a:lnTo>
                  <a:pt x="1463943" y="617628"/>
                </a:lnTo>
                <a:lnTo>
                  <a:pt x="1460771" y="605730"/>
                </a:lnTo>
                <a:lnTo>
                  <a:pt x="1457334" y="593832"/>
                </a:lnTo>
                <a:lnTo>
                  <a:pt x="1453897" y="581935"/>
                </a:lnTo>
                <a:lnTo>
                  <a:pt x="1449931" y="570301"/>
                </a:lnTo>
                <a:lnTo>
                  <a:pt x="1445965" y="558668"/>
                </a:lnTo>
                <a:lnTo>
                  <a:pt x="1441471" y="547299"/>
                </a:lnTo>
                <a:lnTo>
                  <a:pt x="1436976" y="535930"/>
                </a:lnTo>
                <a:lnTo>
                  <a:pt x="1432482" y="524825"/>
                </a:lnTo>
                <a:lnTo>
                  <a:pt x="1427194" y="513721"/>
                </a:lnTo>
                <a:lnTo>
                  <a:pt x="1421907" y="502616"/>
                </a:lnTo>
                <a:lnTo>
                  <a:pt x="1416619" y="492040"/>
                </a:lnTo>
                <a:lnTo>
                  <a:pt x="1410803" y="481464"/>
                </a:lnTo>
                <a:lnTo>
                  <a:pt x="1404986" y="470624"/>
                </a:lnTo>
                <a:lnTo>
                  <a:pt x="1398906" y="460313"/>
                </a:lnTo>
                <a:lnTo>
                  <a:pt x="1392561" y="450001"/>
                </a:lnTo>
                <a:lnTo>
                  <a:pt x="1385951" y="439954"/>
                </a:lnTo>
                <a:lnTo>
                  <a:pt x="1379342" y="429907"/>
                </a:lnTo>
                <a:lnTo>
                  <a:pt x="1372468" y="420125"/>
                </a:lnTo>
                <a:lnTo>
                  <a:pt x="1365065" y="410342"/>
                </a:lnTo>
                <a:lnTo>
                  <a:pt x="1357662" y="400824"/>
                </a:lnTo>
                <a:lnTo>
                  <a:pt x="1350524" y="391570"/>
                </a:lnTo>
                <a:lnTo>
                  <a:pt x="1349202" y="390248"/>
                </a:lnTo>
                <a:lnTo>
                  <a:pt x="1338363" y="377293"/>
                </a:lnTo>
                <a:lnTo>
                  <a:pt x="1326730" y="364602"/>
                </a:lnTo>
                <a:lnTo>
                  <a:pt x="1315097" y="352175"/>
                </a:lnTo>
                <a:lnTo>
                  <a:pt x="1302936" y="340277"/>
                </a:lnTo>
                <a:lnTo>
                  <a:pt x="1290510" y="328644"/>
                </a:lnTo>
                <a:lnTo>
                  <a:pt x="1277555" y="317804"/>
                </a:lnTo>
                <a:lnTo>
                  <a:pt x="1264601" y="306699"/>
                </a:lnTo>
                <a:lnTo>
                  <a:pt x="1251117" y="296387"/>
                </a:lnTo>
                <a:lnTo>
                  <a:pt x="1237369" y="286340"/>
                </a:lnTo>
                <a:lnTo>
                  <a:pt x="1223093" y="276822"/>
                </a:lnTo>
                <a:lnTo>
                  <a:pt x="1208816" y="267568"/>
                </a:lnTo>
                <a:lnTo>
                  <a:pt x="1194275" y="258579"/>
                </a:lnTo>
                <a:lnTo>
                  <a:pt x="1179206" y="250383"/>
                </a:lnTo>
                <a:lnTo>
                  <a:pt x="1163872" y="242451"/>
                </a:lnTo>
                <a:lnTo>
                  <a:pt x="1148802" y="234783"/>
                </a:lnTo>
                <a:lnTo>
                  <a:pt x="1132939" y="227909"/>
                </a:lnTo>
                <a:lnTo>
                  <a:pt x="1128709" y="226058"/>
                </a:lnTo>
                <a:lnTo>
                  <a:pt x="1117869" y="221828"/>
                </a:lnTo>
                <a:lnTo>
                  <a:pt x="1107294" y="217862"/>
                </a:lnTo>
                <a:lnTo>
                  <a:pt x="1096455" y="213896"/>
                </a:lnTo>
                <a:lnTo>
                  <a:pt x="1085615" y="210194"/>
                </a:lnTo>
                <a:lnTo>
                  <a:pt x="1073454" y="206229"/>
                </a:lnTo>
                <a:lnTo>
                  <a:pt x="1063672" y="203585"/>
                </a:lnTo>
                <a:lnTo>
                  <a:pt x="1054418" y="200676"/>
                </a:lnTo>
                <a:lnTo>
                  <a:pt x="1034590" y="196182"/>
                </a:lnTo>
                <a:lnTo>
                  <a:pt x="1026130" y="194066"/>
                </a:lnTo>
                <a:lnTo>
                  <a:pt x="1017141" y="192216"/>
                </a:lnTo>
                <a:lnTo>
                  <a:pt x="1007094" y="190365"/>
                </a:lnTo>
                <a:lnTo>
                  <a:pt x="997048" y="188778"/>
                </a:lnTo>
                <a:lnTo>
                  <a:pt x="976690" y="186134"/>
                </a:lnTo>
                <a:lnTo>
                  <a:pt x="961356" y="184019"/>
                </a:lnTo>
                <a:lnTo>
                  <a:pt x="948930" y="183226"/>
                </a:lnTo>
                <a:lnTo>
                  <a:pt x="936505" y="182169"/>
                </a:lnTo>
                <a:lnTo>
                  <a:pt x="923550" y="181904"/>
                </a:lnTo>
                <a:lnTo>
                  <a:pt x="911124" y="181640"/>
                </a:lnTo>
                <a:lnTo>
                  <a:pt x="899756" y="181640"/>
                </a:lnTo>
                <a:lnTo>
                  <a:pt x="888916" y="181904"/>
                </a:lnTo>
                <a:lnTo>
                  <a:pt x="877548" y="182169"/>
                </a:lnTo>
                <a:lnTo>
                  <a:pt x="866708" y="182697"/>
                </a:lnTo>
                <a:lnTo>
                  <a:pt x="855604" y="183755"/>
                </a:lnTo>
                <a:lnTo>
                  <a:pt x="844765" y="184548"/>
                </a:lnTo>
                <a:lnTo>
                  <a:pt x="833661" y="186134"/>
                </a:lnTo>
                <a:lnTo>
                  <a:pt x="822821" y="187721"/>
                </a:lnTo>
                <a:lnTo>
                  <a:pt x="811982" y="189307"/>
                </a:lnTo>
                <a:lnTo>
                  <a:pt x="801142" y="190894"/>
                </a:lnTo>
                <a:lnTo>
                  <a:pt x="790302" y="193273"/>
                </a:lnTo>
                <a:lnTo>
                  <a:pt x="779463" y="195653"/>
                </a:lnTo>
                <a:lnTo>
                  <a:pt x="768888" y="198032"/>
                </a:lnTo>
                <a:lnTo>
                  <a:pt x="758312" y="200676"/>
                </a:lnTo>
                <a:lnTo>
                  <a:pt x="747473" y="203849"/>
                </a:lnTo>
                <a:lnTo>
                  <a:pt x="737162" y="206757"/>
                </a:lnTo>
                <a:lnTo>
                  <a:pt x="726587" y="210194"/>
                </a:lnTo>
                <a:lnTo>
                  <a:pt x="716276" y="213896"/>
                </a:lnTo>
                <a:lnTo>
                  <a:pt x="705965" y="217598"/>
                </a:lnTo>
                <a:lnTo>
                  <a:pt x="695390" y="221563"/>
                </a:lnTo>
                <a:lnTo>
                  <a:pt x="685079" y="225794"/>
                </a:lnTo>
                <a:lnTo>
                  <a:pt x="675033" y="230024"/>
                </a:lnTo>
                <a:lnTo>
                  <a:pt x="664986" y="234519"/>
                </a:lnTo>
                <a:lnTo>
                  <a:pt x="654940" y="239542"/>
                </a:lnTo>
                <a:lnTo>
                  <a:pt x="644893" y="244302"/>
                </a:lnTo>
                <a:lnTo>
                  <a:pt x="635111" y="249589"/>
                </a:lnTo>
                <a:lnTo>
                  <a:pt x="625329" y="254877"/>
                </a:lnTo>
                <a:lnTo>
                  <a:pt x="615547" y="260430"/>
                </a:lnTo>
                <a:lnTo>
                  <a:pt x="606029" y="266511"/>
                </a:lnTo>
                <a:lnTo>
                  <a:pt x="596512" y="272327"/>
                </a:lnTo>
                <a:lnTo>
                  <a:pt x="586994" y="278673"/>
                </a:lnTo>
                <a:lnTo>
                  <a:pt x="577476" y="285283"/>
                </a:lnTo>
                <a:lnTo>
                  <a:pt x="574039" y="287662"/>
                </a:lnTo>
                <a:lnTo>
                  <a:pt x="570074" y="290042"/>
                </a:lnTo>
                <a:lnTo>
                  <a:pt x="565843" y="292157"/>
                </a:lnTo>
                <a:lnTo>
                  <a:pt x="561878" y="294008"/>
                </a:lnTo>
                <a:lnTo>
                  <a:pt x="557383" y="295859"/>
                </a:lnTo>
                <a:lnTo>
                  <a:pt x="553153" y="296916"/>
                </a:lnTo>
                <a:lnTo>
                  <a:pt x="548923" y="298503"/>
                </a:lnTo>
                <a:lnTo>
                  <a:pt x="544693" y="299560"/>
                </a:lnTo>
                <a:lnTo>
                  <a:pt x="540463" y="300353"/>
                </a:lnTo>
                <a:lnTo>
                  <a:pt x="536233" y="300882"/>
                </a:lnTo>
                <a:lnTo>
                  <a:pt x="531474" y="301411"/>
                </a:lnTo>
                <a:lnTo>
                  <a:pt x="527244" y="301675"/>
                </a:lnTo>
                <a:lnTo>
                  <a:pt x="523014" y="301411"/>
                </a:lnTo>
                <a:lnTo>
                  <a:pt x="518519" y="301411"/>
                </a:lnTo>
                <a:lnTo>
                  <a:pt x="514289" y="300618"/>
                </a:lnTo>
                <a:lnTo>
                  <a:pt x="510059" y="300089"/>
                </a:lnTo>
                <a:lnTo>
                  <a:pt x="505829" y="299296"/>
                </a:lnTo>
                <a:lnTo>
                  <a:pt x="501335" y="298238"/>
                </a:lnTo>
                <a:lnTo>
                  <a:pt x="497369" y="296916"/>
                </a:lnTo>
                <a:lnTo>
                  <a:pt x="493139" y="295594"/>
                </a:lnTo>
                <a:lnTo>
                  <a:pt x="489173" y="293744"/>
                </a:lnTo>
                <a:lnTo>
                  <a:pt x="485208" y="291893"/>
                </a:lnTo>
                <a:lnTo>
                  <a:pt x="481242" y="290042"/>
                </a:lnTo>
                <a:lnTo>
                  <a:pt x="477805" y="287662"/>
                </a:lnTo>
                <a:lnTo>
                  <a:pt x="474104" y="285283"/>
                </a:lnTo>
                <a:lnTo>
                  <a:pt x="470402" y="282639"/>
                </a:lnTo>
                <a:lnTo>
                  <a:pt x="466701" y="279731"/>
                </a:lnTo>
                <a:lnTo>
                  <a:pt x="463264" y="276558"/>
                </a:lnTo>
                <a:lnTo>
                  <a:pt x="460356" y="273649"/>
                </a:lnTo>
                <a:lnTo>
                  <a:pt x="457183" y="270212"/>
                </a:lnTo>
                <a:lnTo>
                  <a:pt x="454275" y="266511"/>
                </a:lnTo>
                <a:lnTo>
                  <a:pt x="451367" y="262809"/>
                </a:lnTo>
                <a:lnTo>
                  <a:pt x="448987" y="258843"/>
                </a:lnTo>
                <a:lnTo>
                  <a:pt x="446608" y="254877"/>
                </a:lnTo>
                <a:lnTo>
                  <a:pt x="444493" y="251176"/>
                </a:lnTo>
                <a:lnTo>
                  <a:pt x="442642" y="246681"/>
                </a:lnTo>
                <a:lnTo>
                  <a:pt x="440792" y="242451"/>
                </a:lnTo>
                <a:lnTo>
                  <a:pt x="439205" y="238220"/>
                </a:lnTo>
                <a:lnTo>
                  <a:pt x="438148" y="233990"/>
                </a:lnTo>
                <a:lnTo>
                  <a:pt x="437090" y="229760"/>
                </a:lnTo>
                <a:lnTo>
                  <a:pt x="436297" y="225529"/>
                </a:lnTo>
                <a:lnTo>
                  <a:pt x="435768" y="221299"/>
                </a:lnTo>
                <a:lnTo>
                  <a:pt x="435240" y="216804"/>
                </a:lnTo>
                <a:lnTo>
                  <a:pt x="434975" y="212310"/>
                </a:lnTo>
                <a:lnTo>
                  <a:pt x="434975" y="208079"/>
                </a:lnTo>
                <a:lnTo>
                  <a:pt x="435240" y="203849"/>
                </a:lnTo>
                <a:lnTo>
                  <a:pt x="436033" y="199354"/>
                </a:lnTo>
                <a:lnTo>
                  <a:pt x="436562" y="194860"/>
                </a:lnTo>
                <a:lnTo>
                  <a:pt x="437355" y="190629"/>
                </a:lnTo>
                <a:lnTo>
                  <a:pt x="438412" y="186663"/>
                </a:lnTo>
                <a:lnTo>
                  <a:pt x="439734" y="182433"/>
                </a:lnTo>
                <a:lnTo>
                  <a:pt x="441056" y="178203"/>
                </a:lnTo>
                <a:lnTo>
                  <a:pt x="442907" y="174237"/>
                </a:lnTo>
                <a:lnTo>
                  <a:pt x="444757" y="170271"/>
                </a:lnTo>
                <a:lnTo>
                  <a:pt x="446608" y="166305"/>
                </a:lnTo>
                <a:lnTo>
                  <a:pt x="448987" y="162603"/>
                </a:lnTo>
                <a:lnTo>
                  <a:pt x="451367" y="159166"/>
                </a:lnTo>
                <a:lnTo>
                  <a:pt x="454011" y="155465"/>
                </a:lnTo>
                <a:lnTo>
                  <a:pt x="456919" y="152027"/>
                </a:lnTo>
                <a:lnTo>
                  <a:pt x="460091" y="148590"/>
                </a:lnTo>
                <a:lnTo>
                  <a:pt x="463000" y="145418"/>
                </a:lnTo>
                <a:lnTo>
                  <a:pt x="466437" y="142245"/>
                </a:lnTo>
                <a:lnTo>
                  <a:pt x="470138" y="139601"/>
                </a:lnTo>
                <a:lnTo>
                  <a:pt x="473839" y="136693"/>
                </a:lnTo>
                <a:lnTo>
                  <a:pt x="486001" y="128232"/>
                </a:lnTo>
                <a:lnTo>
                  <a:pt x="498162" y="120300"/>
                </a:lnTo>
                <a:lnTo>
                  <a:pt x="510588" y="112368"/>
                </a:lnTo>
                <a:lnTo>
                  <a:pt x="522749" y="105229"/>
                </a:lnTo>
                <a:lnTo>
                  <a:pt x="535440" y="97826"/>
                </a:lnTo>
                <a:lnTo>
                  <a:pt x="548130" y="90688"/>
                </a:lnTo>
                <a:lnTo>
                  <a:pt x="560820" y="83813"/>
                </a:lnTo>
                <a:lnTo>
                  <a:pt x="573511" y="77468"/>
                </a:lnTo>
                <a:lnTo>
                  <a:pt x="586730" y="71387"/>
                </a:lnTo>
                <a:lnTo>
                  <a:pt x="599949" y="65306"/>
                </a:lnTo>
                <a:lnTo>
                  <a:pt x="612903" y="59489"/>
                </a:lnTo>
                <a:lnTo>
                  <a:pt x="626122" y="53937"/>
                </a:lnTo>
                <a:lnTo>
                  <a:pt x="639341" y="48649"/>
                </a:lnTo>
                <a:lnTo>
                  <a:pt x="652825" y="43890"/>
                </a:lnTo>
                <a:lnTo>
                  <a:pt x="666572" y="39395"/>
                </a:lnTo>
                <a:lnTo>
                  <a:pt x="680056" y="34636"/>
                </a:lnTo>
                <a:lnTo>
                  <a:pt x="693539" y="30670"/>
                </a:lnTo>
                <a:lnTo>
                  <a:pt x="707287" y="26704"/>
                </a:lnTo>
                <a:lnTo>
                  <a:pt x="721035" y="23267"/>
                </a:lnTo>
                <a:lnTo>
                  <a:pt x="735047" y="19830"/>
                </a:lnTo>
                <a:lnTo>
                  <a:pt x="748795" y="16657"/>
                </a:lnTo>
                <a:lnTo>
                  <a:pt x="762807" y="14013"/>
                </a:lnTo>
                <a:lnTo>
                  <a:pt x="776819" y="11369"/>
                </a:lnTo>
                <a:lnTo>
                  <a:pt x="790831" y="9254"/>
                </a:lnTo>
                <a:lnTo>
                  <a:pt x="805108" y="7139"/>
                </a:lnTo>
                <a:lnTo>
                  <a:pt x="819120" y="5288"/>
                </a:lnTo>
                <a:lnTo>
                  <a:pt x="833396" y="3702"/>
                </a:lnTo>
                <a:lnTo>
                  <a:pt x="847408" y="2380"/>
                </a:lnTo>
                <a:lnTo>
                  <a:pt x="861685" y="1586"/>
                </a:lnTo>
                <a:lnTo>
                  <a:pt x="876226" y="793"/>
                </a:lnTo>
                <a:lnTo>
                  <a:pt x="890502" y="264"/>
                </a:lnTo>
                <a:lnTo>
                  <a:pt x="904779" y="264"/>
                </a:lnTo>
                <a:lnTo>
                  <a:pt x="906894" y="0"/>
                </a:lnTo>
                <a:close/>
              </a:path>
            </a:pathLst>
          </a:custGeom>
          <a:solidFill>
            <a:schemeClr val="bg1">
              <a:lumMod val="85000"/>
            </a:schemeClr>
          </a:solidFill>
          <a:ln>
            <a:noFill/>
          </a:ln>
          <a:effectLst>
            <a:innerShdw blurRad="114300">
              <a:prstClr val="black">
                <a:alpha val="50000"/>
              </a:prstClr>
            </a:innerShdw>
          </a:effectLst>
        </p:spPr>
        <p:txBody>
          <a:bodyPr lIns="91440" tIns="45720" rIns="91440" bIns="45720" anchor="ctr">
            <a:scene3d>
              <a:camera prst="orthographicFront"/>
              <a:lightRig rig="threePt" dir="t"/>
            </a:scene3d>
            <a:sp3d>
              <a:contourClr>
                <a:srgbClr val="FFFFFF"/>
              </a:contourClr>
            </a:sp3d>
          </a:bodyPr>
          <a:lstStyle/>
          <a:p>
            <a:pPr algn="ctr">
              <a:defRPr/>
            </a:pP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4" name="标题 3"/>
          <p:cNvSpPr>
            <a:spLocks noGrp="1"/>
          </p:cNvSpPr>
          <p:nvPr>
            <p:ph type="title"/>
          </p:nvPr>
        </p:nvSpPr>
        <p:spPr/>
        <p:txBody>
          <a:bodyPr>
            <a:normAutofit fontScale="90000"/>
          </a:bodyPr>
          <a:lstStyle/>
          <a:p>
            <a:r>
              <a:rPr lang="zh-CN" altLang="en-US" dirty="0">
                <a:sym typeface="+mn-ea"/>
              </a:rPr>
              <a:t>六、其他需要报告的事项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2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nodeType="withEffect">
                                  <p:stCondLst>
                                    <p:cond delay="50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par>
                                <p:cTn id="21" presetID="22" presetClass="entr" presetSubtype="8" fill="hold" nodeType="withEffect">
                                  <p:stCondLst>
                                    <p:cond delay="20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nodeType="withEffect">
                                  <p:stCondLst>
                                    <p:cond delay="60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par>
                                <p:cTn id="27" presetID="22" presetClass="entr" presetSubtype="2" fill="hold" nodeType="withEffect">
                                  <p:stCondLst>
                                    <p:cond delay="40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par>
                                <p:cTn id="30" presetID="22" presetClass="entr" presetSubtype="2" fill="hold" nodeType="withEffect">
                                  <p:stCondLst>
                                    <p:cond delay="90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par>
                                <p:cTn id="33" presetID="22" presetClass="entr" presetSubtype="2" fill="hold" nodeType="withEffect">
                                  <p:stCondLst>
                                    <p:cond delay="60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par>
                                <p:cTn id="36" presetID="22" presetClass="entr" presetSubtype="2" fill="hold" nodeType="withEffect">
                                  <p:stCondLst>
                                    <p:cond delay="110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500"/>
                                        <p:tgtEl>
                                          <p:spTgt spid="21"/>
                                        </p:tgtEl>
                                      </p:cBhvr>
                                    </p:animEffect>
                                  </p:childTnLst>
                                </p:cTn>
                              </p:par>
                              <p:par>
                                <p:cTn id="39" presetID="22" presetClass="entr" presetSubtype="2" fill="hold" nodeType="withEffect">
                                  <p:stCondLst>
                                    <p:cond delay="900"/>
                                  </p:stCondLst>
                                  <p:childTnLst>
                                    <p:set>
                                      <p:cBhvr>
                                        <p:cTn id="40" dur="1" fill="hold">
                                          <p:stCondLst>
                                            <p:cond delay="0"/>
                                          </p:stCondLst>
                                        </p:cTn>
                                        <p:tgtEl>
                                          <p:spTgt spid="6"/>
                                        </p:tgtEl>
                                        <p:attrNameLst>
                                          <p:attrName>style.visibility</p:attrName>
                                        </p:attrNameLst>
                                      </p:cBhvr>
                                      <p:to>
                                        <p:strVal val="visible"/>
                                      </p:to>
                                    </p:set>
                                    <p:animEffect transition="in" filter="wipe(right)">
                                      <p:cBhvr>
                                        <p:cTn id="41" dur="500"/>
                                        <p:tgtEl>
                                          <p:spTgt spid="6"/>
                                        </p:tgtEl>
                                      </p:cBhvr>
                                    </p:animEffect>
                                  </p:childTnLst>
                                </p:cTn>
                              </p:par>
                              <p:par>
                                <p:cTn id="42" presetID="22" presetClass="entr" presetSubtype="2" fill="hold" nodeType="withEffect">
                                  <p:stCondLst>
                                    <p:cond delay="140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500"/>
                                        <p:tgtEl>
                                          <p:spTgt spid="20"/>
                                        </p:tgtEl>
                                      </p:cBhvr>
                                    </p:animEffect>
                                  </p:childTnLst>
                                </p:cTn>
                              </p:par>
                              <p:par>
                                <p:cTn id="45" presetID="22" presetClass="entr" presetSubtype="8" fill="hold" nodeType="withEffect">
                                  <p:stCondLst>
                                    <p:cond delay="12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22" presetClass="entr" presetSubtype="8" fill="hold" nodeType="withEffect">
                                  <p:stCondLst>
                                    <p:cond delay="170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8" presetClass="emph" presetSubtype="0" fill="hold" grpId="1" nodeType="withEffect">
                                  <p:stCondLst>
                                    <p:cond delay="0"/>
                                  </p:stCondLst>
                                  <p:childTnLst>
                                    <p:animRot by="21600000">
                                      <p:cBhvr>
                                        <p:cTn id="52" dur="2000" fill="hold"/>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50"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63304" y="1529281"/>
            <a:ext cx="9457097" cy="4347775"/>
            <a:chOff x="1363302" y="1365525"/>
            <a:chExt cx="9457097" cy="4347774"/>
          </a:xfrm>
        </p:grpSpPr>
        <p:sp>
          <p:nvSpPr>
            <p:cNvPr id="3" name="圆角矩形 2"/>
            <p:cNvSpPr/>
            <p:nvPr/>
          </p:nvSpPr>
          <p:spPr>
            <a:xfrm>
              <a:off x="1394459" y="1380931"/>
              <a:ext cx="9402129" cy="4312638"/>
            </a:xfrm>
            <a:prstGeom prst="roundRect">
              <a:avLst>
                <a:gd name="adj" fmla="val 7029"/>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圆角矩形 3"/>
            <p:cNvSpPr/>
            <p:nvPr/>
          </p:nvSpPr>
          <p:spPr>
            <a:xfrm>
              <a:off x="1363302" y="1365525"/>
              <a:ext cx="9457097" cy="4347774"/>
            </a:xfrm>
            <a:prstGeom prst="roundRect">
              <a:avLst>
                <a:gd name="adj" fmla="val 7380"/>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 name="TextBox 9"/>
          <p:cNvSpPr txBox="1"/>
          <p:nvPr/>
        </p:nvSpPr>
        <p:spPr>
          <a:xfrm>
            <a:off x="2153232" y="2352497"/>
            <a:ext cx="8044869" cy="3046095"/>
          </a:xfrm>
          <a:prstGeom prst="rect">
            <a:avLst/>
          </a:prstGeom>
          <a:noFill/>
        </p:spPr>
        <p:txBody>
          <a:bodyPr wrap="square" lIns="91440" tIns="45720" rIns="91440" bIns="45720" rtlCol="0">
            <a:spAutoFit/>
          </a:bodyPr>
          <a:lstStyle/>
          <a:p>
            <a:pPr lvl="0" algn="just" fontAlgn="base">
              <a:lnSpc>
                <a:spcPct val="150000"/>
              </a:lnSpc>
              <a:spcBef>
                <a:spcPct val="0"/>
              </a:spcBef>
              <a:spcAft>
                <a:spcPct val="0"/>
              </a:spcAft>
            </a:pPr>
            <a:r>
              <a:rPr lang="zh-CN" altLang="en-US" sz="1600" dirty="0">
                <a:solidFill>
                  <a:schemeClr val="bg1"/>
                </a:solidFill>
                <a:latin typeface="+mn-ea"/>
              </a:rPr>
              <a:t>      </a:t>
            </a:r>
            <a:r>
              <a:rPr lang="zh-CN" altLang="en-US" sz="1400" dirty="0">
                <a:solidFill>
                  <a:schemeClr val="bg1"/>
                </a:solidFill>
                <a:latin typeface="+mn-ea"/>
              </a:rPr>
              <a:t> </a:t>
            </a:r>
            <a:r>
              <a:rPr sz="1400" dirty="0">
                <a:solidFill>
                  <a:schemeClr val="bg1"/>
                </a:solidFill>
                <a:latin typeface="+mn-ea"/>
              </a:rPr>
              <a:t>本报告由济宁市退役军人事务局按照《中华人民共和国政府信息公开条例》（以下简称《条例》）和《中华人民共和国政府信息公开工作年度报告格式》（国办公开办函〔2021〕30号）要求编制。</a:t>
            </a:r>
            <a:endParaRPr sz="1400" dirty="0">
              <a:solidFill>
                <a:schemeClr val="bg1"/>
              </a:solidFill>
              <a:latin typeface="+mn-ea"/>
            </a:endParaRPr>
          </a:p>
          <a:p>
            <a:pPr lvl="0" algn="just" fontAlgn="base">
              <a:lnSpc>
                <a:spcPct val="150000"/>
              </a:lnSpc>
              <a:spcBef>
                <a:spcPct val="0"/>
              </a:spcBef>
              <a:spcAft>
                <a:spcPct val="0"/>
              </a:spcAft>
            </a:pPr>
            <a:r>
              <a:rPr lang="en-US" sz="1400" dirty="0">
                <a:solidFill>
                  <a:schemeClr val="bg1"/>
                </a:solidFill>
                <a:latin typeface="+mn-ea"/>
              </a:rPr>
              <a:t>       </a:t>
            </a:r>
            <a:r>
              <a:rPr sz="1400" dirty="0">
                <a:solidFill>
                  <a:schemeClr val="bg1"/>
                </a:solidFill>
                <a:latin typeface="+mn-ea"/>
              </a:rPr>
              <a:t>本报告内容包括总体情况、主动公开政府信息情况、收到和处理政府信息公开申请情况、政府信息公开行政复议和行政诉讼情况、存在的主要问题及改进情况、其他需要报告的事项等六部分内容。</a:t>
            </a:r>
            <a:endParaRPr sz="1400" dirty="0">
              <a:solidFill>
                <a:schemeClr val="bg1"/>
              </a:solidFill>
              <a:latin typeface="+mn-ea"/>
            </a:endParaRPr>
          </a:p>
          <a:p>
            <a:pPr lvl="0" algn="just" fontAlgn="base">
              <a:lnSpc>
                <a:spcPct val="150000"/>
              </a:lnSpc>
              <a:spcBef>
                <a:spcPct val="0"/>
              </a:spcBef>
              <a:spcAft>
                <a:spcPct val="0"/>
              </a:spcAft>
            </a:pPr>
            <a:r>
              <a:rPr sz="1400" dirty="0">
                <a:solidFill>
                  <a:schemeClr val="bg1"/>
                </a:solidFill>
                <a:latin typeface="+mn-ea"/>
              </a:rPr>
              <a:t>本报告所列数据的统计期限自2021年1月1日起至2021年12月31日止。</a:t>
            </a:r>
            <a:endParaRPr sz="1400" dirty="0">
              <a:solidFill>
                <a:schemeClr val="bg1"/>
              </a:solidFill>
              <a:latin typeface="+mn-ea"/>
            </a:endParaRPr>
          </a:p>
          <a:p>
            <a:pPr lvl="0" algn="just" fontAlgn="base">
              <a:lnSpc>
                <a:spcPct val="150000"/>
              </a:lnSpc>
              <a:spcBef>
                <a:spcPct val="0"/>
              </a:spcBef>
              <a:spcAft>
                <a:spcPct val="0"/>
              </a:spcAft>
            </a:pPr>
            <a:r>
              <a:rPr sz="1400" dirty="0">
                <a:solidFill>
                  <a:schemeClr val="bg1"/>
                </a:solidFill>
                <a:latin typeface="+mn-ea"/>
              </a:rPr>
              <a:t> </a:t>
            </a:r>
            <a:r>
              <a:rPr lang="en-US" sz="1400" dirty="0">
                <a:solidFill>
                  <a:schemeClr val="bg1"/>
                </a:solidFill>
                <a:latin typeface="+mn-ea"/>
              </a:rPr>
              <a:t>      </a:t>
            </a:r>
            <a:r>
              <a:rPr sz="1400" dirty="0">
                <a:solidFill>
                  <a:schemeClr val="bg1"/>
                </a:solidFill>
                <a:latin typeface="+mn-ea"/>
              </a:rPr>
              <a:t>本报告电子版可在“中国·济宁”政府门户网站（https://www.jining.gov.cn/）查阅或下载。如对本报告有疑问，请与济宁市退役军人事务局联系，联系地址：山东省济宁市任城区红星路113号，联系电话：0537-2316007）。</a:t>
            </a:r>
            <a:endParaRPr sz="1400" dirty="0">
              <a:solidFill>
                <a:schemeClr val="bg1"/>
              </a:solidFill>
              <a:latin typeface="+mn-ea"/>
            </a:endParaRPr>
          </a:p>
        </p:txBody>
      </p:sp>
      <p:grpSp>
        <p:nvGrpSpPr>
          <p:cNvPr id="6" name="组合 5"/>
          <p:cNvGrpSpPr/>
          <p:nvPr/>
        </p:nvGrpSpPr>
        <p:grpSpPr>
          <a:xfrm>
            <a:off x="4118702" y="549685"/>
            <a:ext cx="1741513" cy="1692436"/>
            <a:chOff x="2132199" y="770251"/>
            <a:chExt cx="1306135" cy="1269327"/>
          </a:xfrm>
        </p:grpSpPr>
        <p:grpSp>
          <p:nvGrpSpPr>
            <p:cNvPr id="7" name="组合 6"/>
            <p:cNvGrpSpPr/>
            <p:nvPr/>
          </p:nvGrpSpPr>
          <p:grpSpPr>
            <a:xfrm>
              <a:off x="2132199" y="770251"/>
              <a:ext cx="1306135" cy="1269327"/>
              <a:chOff x="4345444" y="2542859"/>
              <a:chExt cx="1810550" cy="1811205"/>
            </a:xfrm>
          </p:grpSpPr>
          <p:grpSp>
            <p:nvGrpSpPr>
              <p:cNvPr id="9" name="组合 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 name="同心圆 1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12" name="椭圆 1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sp>
            <p:nvSpPr>
              <p:cNvPr id="10" name="椭圆 9"/>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sp>
          <p:nvSpPr>
            <p:cNvPr id="8" name="TextBox 3"/>
            <p:cNvSpPr txBox="1"/>
            <p:nvPr/>
          </p:nvSpPr>
          <p:spPr>
            <a:xfrm>
              <a:off x="2431244" y="1068589"/>
              <a:ext cx="950693" cy="761747"/>
            </a:xfrm>
            <a:prstGeom prst="rect">
              <a:avLst/>
            </a:prstGeom>
            <a:noFill/>
          </p:spPr>
          <p:txBody>
            <a:bodyPr wrap="square" rtlCol="0">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前 </a:t>
              </a:r>
              <a:endParaRPr lang="zh-CN" altLang="en-US" sz="6000" b="1" dirty="0">
                <a:solidFill>
                  <a:prstClr val="white"/>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652773" y="1660313"/>
            <a:ext cx="465928" cy="465928"/>
            <a:chOff x="304800" y="673100"/>
            <a:chExt cx="4000500" cy="4000500"/>
          </a:xfrm>
          <a:effectLst>
            <a:outerShdw blurRad="444500" dist="254000" dir="684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微软雅黑" panose="020B0503020204020204" pitchFamily="34" charset="-122"/>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微软雅黑" panose="020B0503020204020204" pitchFamily="34" charset="-122"/>
              </a:endParaRPr>
            </a:p>
          </p:txBody>
        </p:sp>
      </p:grpSp>
      <p:grpSp>
        <p:nvGrpSpPr>
          <p:cNvPr id="16" name="组合 15"/>
          <p:cNvGrpSpPr/>
          <p:nvPr/>
        </p:nvGrpSpPr>
        <p:grpSpPr>
          <a:xfrm>
            <a:off x="8562579" y="1145668"/>
            <a:ext cx="208389" cy="208389"/>
            <a:chOff x="304800" y="673100"/>
            <a:chExt cx="4000500" cy="4000500"/>
          </a:xfrm>
          <a:effectLst>
            <a:outerShdw blurRad="444500" dist="254000" dir="684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微软雅黑" panose="020B0503020204020204" pitchFamily="34" charset="-122"/>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微软雅黑" panose="020B0503020204020204" pitchFamily="34" charset="-122"/>
              </a:endParaRPr>
            </a:p>
          </p:txBody>
        </p:sp>
      </p:grpSp>
      <p:grpSp>
        <p:nvGrpSpPr>
          <p:cNvPr id="19" name="组合 18"/>
          <p:cNvGrpSpPr/>
          <p:nvPr/>
        </p:nvGrpSpPr>
        <p:grpSpPr>
          <a:xfrm>
            <a:off x="8770968" y="1365065"/>
            <a:ext cx="277920" cy="277920"/>
            <a:chOff x="304800" y="673100"/>
            <a:chExt cx="4000500" cy="4000500"/>
          </a:xfrm>
          <a:effectLst>
            <a:outerShdw blurRad="444500" dist="254000" dir="684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微软雅黑" panose="020B0503020204020204" pitchFamily="34" charset="-122"/>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00000"/>
                </a:solidFill>
                <a:latin typeface="微软雅黑" panose="020B0503020204020204" pitchFamily="34" charset="-122"/>
              </a:endParaRPr>
            </a:p>
          </p:txBody>
        </p:sp>
      </p:grpSp>
      <p:grpSp>
        <p:nvGrpSpPr>
          <p:cNvPr id="22" name="组合 21"/>
          <p:cNvGrpSpPr/>
          <p:nvPr/>
        </p:nvGrpSpPr>
        <p:grpSpPr>
          <a:xfrm>
            <a:off x="3119670" y="548681"/>
            <a:ext cx="383892" cy="383892"/>
            <a:chOff x="304800" y="673100"/>
            <a:chExt cx="4000500" cy="4000500"/>
          </a:xfrm>
          <a:effectLst>
            <a:outerShdw blurRad="381000" dist="152400" dir="8100000" algn="tr" rotWithShape="0">
              <a:prstClr val="black">
                <a:alpha val="7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24" name="椭圆 2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grpSp>
        <p:nvGrpSpPr>
          <p:cNvPr id="25" name="组合 24"/>
          <p:cNvGrpSpPr/>
          <p:nvPr/>
        </p:nvGrpSpPr>
        <p:grpSpPr>
          <a:xfrm>
            <a:off x="6123632" y="549685"/>
            <a:ext cx="1741513" cy="1692436"/>
            <a:chOff x="2132199" y="770251"/>
            <a:chExt cx="1306135" cy="1269327"/>
          </a:xfrm>
        </p:grpSpPr>
        <p:grpSp>
          <p:nvGrpSpPr>
            <p:cNvPr id="26" name="组合 25"/>
            <p:cNvGrpSpPr/>
            <p:nvPr/>
          </p:nvGrpSpPr>
          <p:grpSpPr>
            <a:xfrm>
              <a:off x="2132199" y="770251"/>
              <a:ext cx="1306135" cy="1269327"/>
              <a:chOff x="4345444" y="2542859"/>
              <a:chExt cx="1810550" cy="1811205"/>
            </a:xfrm>
          </p:grpSpPr>
          <p:grpSp>
            <p:nvGrpSpPr>
              <p:cNvPr id="28" name="组合 2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0" name="同心圆 2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31" name="椭圆 3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sp>
            <p:nvSpPr>
              <p:cNvPr id="29" name="椭圆 28"/>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sp>
          <p:nvSpPr>
            <p:cNvPr id="27" name="TextBox 11"/>
            <p:cNvSpPr txBox="1"/>
            <p:nvPr/>
          </p:nvSpPr>
          <p:spPr>
            <a:xfrm>
              <a:off x="2431244" y="1068589"/>
              <a:ext cx="950693" cy="761747"/>
            </a:xfrm>
            <a:prstGeom prst="rect">
              <a:avLst/>
            </a:prstGeom>
            <a:noFill/>
          </p:spPr>
          <p:txBody>
            <a:bodyPr wrap="square" rtlCol="0">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言</a:t>
              </a:r>
              <a:endParaRPr lang="zh-CN" altLang="en-US" sz="60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000" fill="hold"/>
                                        <p:tgtEl>
                                          <p:spTgt spid="16"/>
                                        </p:tgtEl>
                                        <p:attrNameLst>
                                          <p:attrName>ppt_x</p:attrName>
                                        </p:attrNameLst>
                                      </p:cBhvr>
                                      <p:tavLst>
                                        <p:tav tm="0">
                                          <p:val>
                                            <p:strVal val="1+#ppt_w/2"/>
                                          </p:val>
                                        </p:tav>
                                        <p:tav tm="100000">
                                          <p:val>
                                            <p:strVal val="#ppt_x"/>
                                          </p:val>
                                        </p:tav>
                                      </p:tavLst>
                                    </p:anim>
                                    <p:anim calcmode="lin" valueType="num">
                                      <p:cBhvr additive="base">
                                        <p:cTn id="12" dur="2000" fill="hold"/>
                                        <p:tgtEl>
                                          <p:spTgt spid="1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par>
                                <p:cTn id="23" presetID="2" presetClass="entr" presetSubtype="3" accel="3500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000" fill="hold"/>
                                        <p:tgtEl>
                                          <p:spTgt spid="19"/>
                                        </p:tgtEl>
                                        <p:attrNameLst>
                                          <p:attrName>ppt_x</p:attrName>
                                        </p:attrNameLst>
                                      </p:cBhvr>
                                      <p:tavLst>
                                        <p:tav tm="0">
                                          <p:val>
                                            <p:strVal val="1+#ppt_w/2"/>
                                          </p:val>
                                        </p:tav>
                                        <p:tav tm="100000">
                                          <p:val>
                                            <p:strVal val="#ppt_x"/>
                                          </p:val>
                                        </p:tav>
                                      </p:tavLst>
                                    </p:anim>
                                    <p:anim calcmode="lin" valueType="num">
                                      <p:cBhvr additive="base">
                                        <p:cTn id="26" dur="200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nodeType="withEffect">
                                  <p:stCondLst>
                                    <p:cond delay="20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par>
                                <p:cTn id="32" presetID="53"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par>
                                <p:cTn id="37" presetID="10" presetClass="entr" presetSubtype="0" fill="hold" grpId="0" nodeType="withEffect">
                                  <p:stCondLst>
                                    <p:cond delay="2200"/>
                                  </p:stCondLst>
                                  <p:iterate type="lt">
                                    <p:tmPct val="10000"/>
                                  </p:iterate>
                                  <p:childTnLst>
                                    <p:set>
                                      <p:cBhvr>
                                        <p:cTn id="38" dur="1" fill="hold">
                                          <p:stCondLst>
                                            <p:cond delay="0"/>
                                          </p:stCondLst>
                                        </p:cTn>
                                        <p:tgtEl>
                                          <p:spTgt spid="5"/>
                                        </p:tgtEl>
                                        <p:attrNameLst>
                                          <p:attrName>style.visibility</p:attrName>
                                        </p:attrNameLst>
                                      </p:cBhvr>
                                      <p:to>
                                        <p:strVal val="visible"/>
                                      </p:to>
                                    </p:set>
                                    <p:animEffect transition="in" filter="fade">
                                      <p:cBhvr>
                                        <p:cTn id="39" dur="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4378" y="1329922"/>
            <a:ext cx="9147810" cy="1177290"/>
            <a:chOff x="5542539" y="1764574"/>
            <a:chExt cx="9147810" cy="1177290"/>
          </a:xfrm>
          <a:solidFill>
            <a:schemeClr val="accent1"/>
          </a:solidFill>
          <a:effectLst>
            <a:outerShdw blurRad="152400" dist="101600" dir="2700000" algn="tl" rotWithShape="0">
              <a:prstClr val="black">
                <a:alpha val="60000"/>
              </a:prstClr>
            </a:outerShdw>
          </a:effectLst>
        </p:grpSpPr>
        <p:sp>
          <p:nvSpPr>
            <p:cNvPr id="6" name="Rectangle 5"/>
            <p:cNvSpPr>
              <a:spLocks noChangeArrowheads="1"/>
            </p:cNvSpPr>
            <p:nvPr/>
          </p:nvSpPr>
          <p:spPr bwMode="auto">
            <a:xfrm>
              <a:off x="6814444" y="1930944"/>
              <a:ext cx="7875905" cy="944245"/>
            </a:xfrm>
            <a:prstGeom prst="rect">
              <a:avLst/>
            </a:prstGeom>
            <a:grpFill/>
            <a:ln w="9525">
              <a:noFill/>
              <a:miter lim="800000"/>
            </a:ln>
          </p:spPr>
          <p:txBody>
            <a:bodyPr vert="horz" wrap="square" lIns="1044000" tIns="45720" rIns="91440" bIns="45720" numCol="1" anchor="ctr" anchorCtr="0" compatLnSpc="1"/>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bwMode="auto">
            <a:xfrm>
              <a:off x="5542539" y="1764574"/>
              <a:ext cx="1167130" cy="1177290"/>
            </a:xfrm>
            <a:prstGeom prst="ellipse">
              <a:avLst/>
            </a:prstGeom>
            <a:grpFill/>
            <a:ln>
              <a:noFill/>
            </a:ln>
          </p:spPr>
          <p:txBody>
            <a:bodyPr vert="horz" wrap="square" lIns="91440" tIns="792000" rIns="72000" bIns="45720" numCol="1" rtlCol="0" anchor="ctr" anchorCtr="0" compatLnSpc="1"/>
            <a:lstStyle/>
            <a:p>
              <a:pPr algn="ct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1845310" y="1565275"/>
            <a:ext cx="7618730" cy="706755"/>
          </a:xfrm>
          <a:prstGeom prst="rect">
            <a:avLst/>
          </a:prstGeom>
        </p:spPr>
        <p:txBody>
          <a:bodyPr wrap="square">
            <a:spAutoFit/>
          </a:bodyPr>
          <a:lstStyle/>
          <a:p>
            <a:pPr indent="508000" fontAlgn="auto">
              <a:extLst>
                <a:ext uri="{35155182-B16C-46BC-9424-99874614C6A1}">
                  <wpsdc:indentchars xmlns:wpsdc="http://www.wps.cn/officeDocument/2017/drawingmlCustomData" val="200" checksum="282533468"/>
                </a:ext>
              </a:extLst>
            </a:pPr>
            <a:r>
              <a:rPr lang="zh-CN" altLang="en-US" sz="2000" b="1" dirty="0">
                <a:solidFill>
                  <a:schemeClr val="bg1"/>
                </a:solidFill>
                <a:latin typeface="微软雅黑" panose="020B0503020204020204" pitchFamily="34" charset="-122"/>
                <a:ea typeface="微软雅黑" panose="020B0503020204020204" pitchFamily="34" charset="-122"/>
              </a:rPr>
              <a:t>济宁市退役军人事务局政府信息公开工作年度报告数据统计无特别需要说明的事项。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12677" y="1553303"/>
            <a:ext cx="1031437" cy="829945"/>
          </a:xfrm>
          <a:prstGeom prst="rect">
            <a:avLst/>
          </a:prstGeom>
          <a:noFill/>
        </p:spPr>
        <p:txBody>
          <a:bodyPr wrap="square" rtlCol="0">
            <a:spAutoFit/>
          </a:bodyPr>
          <a:p>
            <a:pPr algn="ctr"/>
            <a:r>
              <a:rPr lang="en-US" altLang="zh-CN" sz="4800" dirty="0">
                <a:solidFill>
                  <a:schemeClr val="bg1"/>
                </a:solidFill>
                <a:latin typeface="微软雅黑" panose="020B0503020204020204" pitchFamily="34" charset="-122"/>
                <a:ea typeface="微软雅黑" panose="020B0503020204020204" pitchFamily="34" charset="-122"/>
              </a:rPr>
              <a:t>05</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45013" y="3165707"/>
            <a:ext cx="9146540" cy="1177290"/>
            <a:chOff x="5542539" y="1764574"/>
            <a:chExt cx="9146540" cy="1177290"/>
          </a:xfrm>
          <a:solidFill>
            <a:schemeClr val="accent1"/>
          </a:solidFill>
          <a:effectLst>
            <a:outerShdw blurRad="152400" dist="101600" dir="2700000" algn="tl" rotWithShape="0">
              <a:prstClr val="black">
                <a:alpha val="60000"/>
              </a:prstClr>
            </a:outerShdw>
          </a:effectLst>
        </p:grpSpPr>
        <p:sp>
          <p:nvSpPr>
            <p:cNvPr id="4" name="Rectangle 5"/>
            <p:cNvSpPr>
              <a:spLocks noChangeArrowheads="1"/>
            </p:cNvSpPr>
            <p:nvPr/>
          </p:nvSpPr>
          <p:spPr bwMode="auto">
            <a:xfrm>
              <a:off x="6813809" y="1848394"/>
              <a:ext cx="7875270" cy="941705"/>
            </a:xfrm>
            <a:prstGeom prst="rect">
              <a:avLst/>
            </a:prstGeom>
            <a:grpFill/>
            <a:ln w="9525">
              <a:noFill/>
              <a:miter lim="800000"/>
            </a:ln>
          </p:spPr>
          <p:txBody>
            <a:bodyPr vert="horz" wrap="square" lIns="1044000" tIns="45720" rIns="91440" bIns="45720" numCol="1" anchor="ctr" anchorCtr="0" compatLnSpc="1"/>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bwMode="auto">
            <a:xfrm>
              <a:off x="5542539" y="1764574"/>
              <a:ext cx="1167130" cy="1177290"/>
            </a:xfrm>
            <a:prstGeom prst="ellipse">
              <a:avLst/>
            </a:prstGeom>
            <a:grpFill/>
            <a:ln>
              <a:noFill/>
            </a:ln>
          </p:spPr>
          <p:txBody>
            <a:bodyPr vert="horz" wrap="square" lIns="91440" tIns="792000" rIns="72000" bIns="45720" numCol="1" rtlCol="0" anchor="ctr" anchorCtr="0" compatLnSpc="1"/>
            <a:p>
              <a:pPr algn="ct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1731010" y="3521075"/>
            <a:ext cx="7618730" cy="398780"/>
          </a:xfrm>
          <a:prstGeom prst="rect">
            <a:avLst/>
          </a:prstGeom>
        </p:spPr>
        <p:txBody>
          <a:bodyPr wrap="square">
            <a:spAutoFit/>
          </a:bodyPr>
          <a:p>
            <a:pPr indent="508000" fontAlgn="auto">
              <a:extLst>
                <a:ext uri="{35155182-B16C-46BC-9424-99874614C6A1}">
                  <wpsdc:indentchars xmlns:wpsdc="http://www.wps.cn/officeDocument/2017/drawingmlCustomData" val="200" checksum="282533468"/>
                </a:ext>
              </a:extLst>
            </a:pPr>
            <a:r>
              <a:rPr lang="zh-CN" altLang="en-US" sz="2000" b="1" dirty="0">
                <a:solidFill>
                  <a:schemeClr val="bg1"/>
                </a:solidFill>
                <a:latin typeface="微软雅黑" panose="020B0503020204020204" pitchFamily="34" charset="-122"/>
                <a:ea typeface="微软雅黑" panose="020B0503020204020204" pitchFamily="34" charset="-122"/>
              </a:rPr>
              <a:t>济宁市退役军人事务局无其他需要报告的其他事项。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13312" y="3389088"/>
            <a:ext cx="1031437" cy="829945"/>
          </a:xfrm>
          <a:prstGeom prst="rect">
            <a:avLst/>
          </a:prstGeom>
          <a:noFill/>
        </p:spPr>
        <p:txBody>
          <a:bodyPr wrap="square" rtlCol="0">
            <a:spAutoFit/>
          </a:bodyPr>
          <a:p>
            <a:pPr algn="ctr"/>
            <a:r>
              <a:rPr lang="en-US" altLang="zh-CN" sz="4800" dirty="0">
                <a:solidFill>
                  <a:schemeClr val="bg1"/>
                </a:solidFill>
                <a:latin typeface="微软雅黑" panose="020B0503020204020204" pitchFamily="34" charset="-122"/>
                <a:ea typeface="微软雅黑" panose="020B0503020204020204" pitchFamily="34" charset="-122"/>
              </a:rPr>
              <a:t>06</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45648" y="5002127"/>
            <a:ext cx="9147810" cy="1177290"/>
            <a:chOff x="5542539" y="1764574"/>
            <a:chExt cx="9147810" cy="1177290"/>
          </a:xfrm>
          <a:solidFill>
            <a:schemeClr val="accent1"/>
          </a:solidFill>
          <a:effectLst>
            <a:outerShdw blurRad="152400" dist="101600" dir="2700000" algn="tl" rotWithShape="0">
              <a:prstClr val="black">
                <a:alpha val="60000"/>
              </a:prstClr>
            </a:outerShdw>
          </a:effectLst>
        </p:grpSpPr>
        <p:sp>
          <p:nvSpPr>
            <p:cNvPr id="12" name="Rectangle 5"/>
            <p:cNvSpPr>
              <a:spLocks noChangeArrowheads="1"/>
            </p:cNvSpPr>
            <p:nvPr/>
          </p:nvSpPr>
          <p:spPr bwMode="auto">
            <a:xfrm>
              <a:off x="6814444" y="1930944"/>
              <a:ext cx="7875905" cy="944245"/>
            </a:xfrm>
            <a:prstGeom prst="rect">
              <a:avLst/>
            </a:prstGeom>
            <a:grpFill/>
            <a:ln w="9525">
              <a:noFill/>
              <a:miter lim="800000"/>
            </a:ln>
          </p:spPr>
          <p:txBody>
            <a:bodyPr vert="horz" wrap="square" lIns="1044000" tIns="45720" rIns="91440" bIns="45720" numCol="1" anchor="ctr" anchorCtr="0" compatLnSpc="1"/>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椭圆 12"/>
            <p:cNvSpPr/>
            <p:nvPr/>
          </p:nvSpPr>
          <p:spPr bwMode="auto">
            <a:xfrm>
              <a:off x="5542539" y="1764574"/>
              <a:ext cx="1167130" cy="1177290"/>
            </a:xfrm>
            <a:prstGeom prst="ellipse">
              <a:avLst/>
            </a:prstGeom>
            <a:grpFill/>
            <a:ln>
              <a:noFill/>
            </a:ln>
          </p:spPr>
          <p:txBody>
            <a:bodyPr vert="horz" wrap="square" lIns="91440" tIns="792000" rIns="72000" bIns="45720" numCol="1" rtlCol="0" anchor="ctr" anchorCtr="0" compatLnSpc="1"/>
            <a:p>
              <a:pPr algn="ct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grpSp>
      <p:sp>
        <p:nvSpPr>
          <p:cNvPr id="14" name="矩形 13"/>
          <p:cNvSpPr/>
          <p:nvPr/>
        </p:nvSpPr>
        <p:spPr>
          <a:xfrm>
            <a:off x="1846580" y="5237480"/>
            <a:ext cx="7618730" cy="706755"/>
          </a:xfrm>
          <a:prstGeom prst="rect">
            <a:avLst/>
          </a:prstGeom>
        </p:spPr>
        <p:txBody>
          <a:bodyPr wrap="square">
            <a:spAutoFit/>
          </a:bodyPr>
          <a:p>
            <a:pPr indent="508000" fontAlgn="auto">
              <a:extLst>
                <a:ext uri="{35155182-B16C-46BC-9424-99874614C6A1}">
                  <wpsdc:indentchars xmlns:wpsdc="http://www.wps.cn/officeDocument/2017/drawingmlCustomData" val="200" checksum="282533468"/>
                </a:ext>
              </a:extLst>
            </a:pPr>
            <a:r>
              <a:rPr lang="zh-CN" altLang="en-US" sz="2000" b="1" dirty="0">
                <a:solidFill>
                  <a:schemeClr val="bg1"/>
                </a:solidFill>
                <a:latin typeface="微软雅黑" panose="020B0503020204020204" pitchFamily="34" charset="-122"/>
                <a:ea typeface="微软雅黑" panose="020B0503020204020204" pitchFamily="34" charset="-122"/>
              </a:rPr>
              <a:t>无其他有关文件专门要求通过政府信息公开工作年度报告予以报告的事项。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513947" y="5225508"/>
            <a:ext cx="1031437" cy="829945"/>
          </a:xfrm>
          <a:prstGeom prst="rect">
            <a:avLst/>
          </a:prstGeom>
          <a:noFill/>
        </p:spPr>
        <p:txBody>
          <a:bodyPr wrap="square" rtlCol="0">
            <a:spAutoFit/>
          </a:bodyPr>
          <a:p>
            <a:pPr algn="ctr"/>
            <a:r>
              <a:rPr lang="en-US" altLang="zh-CN" sz="4800" dirty="0">
                <a:solidFill>
                  <a:schemeClr val="bg1"/>
                </a:solidFill>
                <a:latin typeface="微软雅黑" panose="020B0503020204020204" pitchFamily="34" charset="-122"/>
                <a:ea typeface="微软雅黑" panose="020B0503020204020204" pitchFamily="34" charset="-122"/>
              </a:rPr>
              <a:t>07</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1+#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9"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bwMode="auto">
          <a:xfrm>
            <a:off x="3400835" y="3521044"/>
            <a:ext cx="5853236" cy="430887"/>
          </a:xfrm>
          <a:prstGeom prst="flowChartAlternateProcess">
            <a:avLst/>
          </a:prstGeom>
          <a:noFill/>
          <a:ln w="9525" cap="flat" cmpd="sng" algn="ctr">
            <a:solidFill>
              <a:schemeClr val="bg1"/>
            </a:solidFill>
            <a:prstDash val="solid"/>
            <a:round/>
            <a:headEnd type="none" w="med" len="med"/>
            <a:tailEnd type="none" w="med" len="med"/>
          </a:ln>
          <a:effectLst/>
        </p:spPr>
        <p:txBody>
          <a:bodyPr vert="horz" wrap="square" lIns="91419" tIns="45709" rIns="91419" bIns="45709" numCol="1" rtlCol="0" anchor="t" anchorCtr="0" compatLnSpc="1"/>
          <a:lstStyle/>
          <a:p>
            <a:pPr algn="ctr" defTabSz="913765" fontAlgn="base">
              <a:spcBef>
                <a:spcPct val="0"/>
              </a:spcBef>
              <a:spcAft>
                <a:spcPct val="0"/>
              </a:spcAft>
            </a:pPr>
            <a:endParaRPr lang="zh-CN" altLang="en-US">
              <a:solidFill>
                <a:schemeClr val="bg1"/>
              </a:solidFill>
              <a:latin typeface="Arial" panose="020B0604020202020204" pitchFamily="34" charset="0"/>
              <a:ea typeface="宋体" panose="02010600030101010101" pitchFamily="2" charset="-122"/>
            </a:endParaRPr>
          </a:p>
        </p:txBody>
      </p:sp>
      <p:sp>
        <p:nvSpPr>
          <p:cNvPr id="3" name="Rectangle 3"/>
          <p:cNvSpPr txBox="1">
            <a:spLocks noChangeArrowheads="1"/>
          </p:cNvSpPr>
          <p:nvPr/>
        </p:nvSpPr>
        <p:spPr bwMode="auto">
          <a:xfrm>
            <a:off x="1425181" y="2456967"/>
            <a:ext cx="9540384"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5400" b="1" dirty="0" smtClean="0">
                <a:latin typeface="微软雅黑" panose="020B0503020204020204" pitchFamily="34" charset="-122"/>
                <a:ea typeface="微软雅黑" panose="020B0503020204020204" pitchFamily="34" charset="-122"/>
              </a:rPr>
              <a:t>感谢您的耐心观看</a:t>
            </a:r>
            <a:endParaRPr lang="zh-CN" altLang="en-US" sz="5400" b="1" dirty="0">
              <a:latin typeface="微软雅黑" panose="020B0503020204020204" pitchFamily="34" charset="-122"/>
              <a:ea typeface="微软雅黑" panose="020B0503020204020204" pitchFamily="34" charset="-122"/>
            </a:endParaRPr>
          </a:p>
        </p:txBody>
      </p:sp>
      <p:sp>
        <p:nvSpPr>
          <p:cNvPr id="5" name="TextBox 5"/>
          <p:cNvSpPr txBox="1"/>
          <p:nvPr/>
        </p:nvSpPr>
        <p:spPr>
          <a:xfrm>
            <a:off x="3442647" y="3521044"/>
            <a:ext cx="5770883" cy="429895"/>
          </a:xfrm>
          <a:prstGeom prst="rect">
            <a:avLst/>
          </a:prstGeom>
          <a:noFill/>
          <a:ln>
            <a:noFill/>
          </a:ln>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济宁市退役军人事务局</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6" name="Rectangle 3"/>
          <p:cNvSpPr txBox="1">
            <a:spLocks noChangeArrowheads="1"/>
          </p:cNvSpPr>
          <p:nvPr/>
        </p:nvSpPr>
        <p:spPr bwMode="auto">
          <a:xfrm>
            <a:off x="1557261" y="769929"/>
            <a:ext cx="9540384"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11500" b="1" dirty="0" smtClean="0">
                <a:latin typeface="Impact" panose="020B0806030902050204" pitchFamily="34" charset="0"/>
              </a:rPr>
              <a:t>2022</a:t>
            </a:r>
            <a:endParaRPr lang="zh-CN" altLang="en-US" sz="11500" b="1" dirty="0">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13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anim calcmode="lin" valueType="num">
                                      <p:cBhvr>
                                        <p:cTn id="2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6"/>
                                        </p:tgtEl>
                                      </p:cBhvr>
                                    </p:animEffect>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281369" y="700724"/>
            <a:ext cx="485427" cy="485427"/>
          </a:xfrm>
          <a:prstGeom prst="ellipse">
            <a:avLst/>
          </a:pr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dirty="0">
                <a:solidFill>
                  <a:schemeClr val="accent1"/>
                </a:solidFill>
                <a:latin typeface="+mn-ea"/>
                <a:cs typeface="+mn-ea"/>
              </a:rPr>
              <a:t>1</a:t>
            </a:r>
            <a:endParaRPr lang="zh-CN" altLang="en-US" sz="2400" dirty="0">
              <a:solidFill>
                <a:schemeClr val="accent1"/>
              </a:solidFill>
              <a:latin typeface="+mn-ea"/>
              <a:cs typeface="+mn-ea"/>
            </a:endParaRPr>
          </a:p>
        </p:txBody>
      </p:sp>
      <p:sp>
        <p:nvSpPr>
          <p:cNvPr id="3" name="椭圆 2"/>
          <p:cNvSpPr/>
          <p:nvPr/>
        </p:nvSpPr>
        <p:spPr>
          <a:xfrm>
            <a:off x="6281369" y="1371807"/>
            <a:ext cx="485427" cy="485427"/>
          </a:xfrm>
          <a:prstGeom prst="ellipse">
            <a:avLst/>
          </a:pr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dirty="0">
                <a:solidFill>
                  <a:schemeClr val="accent1"/>
                </a:solidFill>
                <a:latin typeface="+mn-ea"/>
                <a:cs typeface="+mn-ea"/>
              </a:rPr>
              <a:t>2</a:t>
            </a:r>
            <a:endParaRPr lang="zh-CN" altLang="en-US" sz="2400" dirty="0">
              <a:solidFill>
                <a:schemeClr val="accent1"/>
              </a:solidFill>
              <a:latin typeface="+mn-ea"/>
              <a:cs typeface="+mn-ea"/>
            </a:endParaRPr>
          </a:p>
        </p:txBody>
      </p:sp>
      <p:sp>
        <p:nvSpPr>
          <p:cNvPr id="4" name="椭圆 3"/>
          <p:cNvSpPr/>
          <p:nvPr/>
        </p:nvSpPr>
        <p:spPr>
          <a:xfrm>
            <a:off x="6281369" y="2042890"/>
            <a:ext cx="485427" cy="485427"/>
          </a:xfrm>
          <a:prstGeom prst="ellipse">
            <a:avLst/>
          </a:pr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dirty="0">
                <a:solidFill>
                  <a:schemeClr val="accent1"/>
                </a:solidFill>
                <a:latin typeface="+mn-ea"/>
                <a:cs typeface="+mn-ea"/>
              </a:rPr>
              <a:t>3</a:t>
            </a:r>
            <a:endParaRPr lang="zh-CN" altLang="en-US" sz="2400" dirty="0">
              <a:solidFill>
                <a:schemeClr val="accent1"/>
              </a:solidFill>
              <a:latin typeface="+mn-ea"/>
              <a:cs typeface="+mn-ea"/>
            </a:endParaRPr>
          </a:p>
        </p:txBody>
      </p:sp>
      <p:sp>
        <p:nvSpPr>
          <p:cNvPr id="5" name="矩形 4"/>
          <p:cNvSpPr/>
          <p:nvPr/>
        </p:nvSpPr>
        <p:spPr>
          <a:xfrm>
            <a:off x="7018728" y="774166"/>
            <a:ext cx="1270000" cy="420370"/>
          </a:xfrm>
          <a:prstGeom prst="rect">
            <a:avLst/>
          </a:prstGeom>
        </p:spPr>
        <p:txBody>
          <a:bodyPr wrap="none">
            <a:spAutoFit/>
          </a:bodyPr>
          <a:lstStyle/>
          <a:p>
            <a:pPr algn="l">
              <a:defRPr/>
            </a:pPr>
            <a:r>
              <a:rPr kumimoji="1" lang="zh-CN" altLang="en-US" sz="2135" dirty="0">
                <a:solidFill>
                  <a:schemeClr val="bg1"/>
                </a:solidFill>
                <a:latin typeface="+mn-ea"/>
                <a:cs typeface="+mn-ea"/>
              </a:rPr>
              <a:t>总体情况</a:t>
            </a:r>
            <a:endParaRPr kumimoji="1" lang="zh-CN" altLang="en-US" sz="2135" dirty="0">
              <a:solidFill>
                <a:schemeClr val="bg1"/>
              </a:solidFill>
              <a:latin typeface="+mn-ea"/>
              <a:cs typeface="+mn-ea"/>
            </a:endParaRPr>
          </a:p>
        </p:txBody>
      </p:sp>
      <p:sp>
        <p:nvSpPr>
          <p:cNvPr id="6" name="矩形 5"/>
          <p:cNvSpPr/>
          <p:nvPr/>
        </p:nvSpPr>
        <p:spPr>
          <a:xfrm>
            <a:off x="7018728" y="1442279"/>
            <a:ext cx="2900680" cy="420370"/>
          </a:xfrm>
          <a:prstGeom prst="rect">
            <a:avLst/>
          </a:prstGeom>
        </p:spPr>
        <p:txBody>
          <a:bodyPr wrap="none">
            <a:spAutoFit/>
          </a:bodyPr>
          <a:lstStyle/>
          <a:p>
            <a:pPr algn="l">
              <a:defRPr/>
            </a:pPr>
            <a:r>
              <a:rPr kumimoji="1" lang="zh-CN" altLang="en-US" sz="2135" dirty="0">
                <a:solidFill>
                  <a:schemeClr val="bg1"/>
                </a:solidFill>
                <a:latin typeface="+mn-ea"/>
                <a:cs typeface="+mn-ea"/>
              </a:rPr>
              <a:t>主动公开政府信息情况</a:t>
            </a:r>
            <a:endParaRPr kumimoji="1" lang="zh-CN" altLang="en-US" sz="2135" dirty="0">
              <a:solidFill>
                <a:schemeClr val="bg1"/>
              </a:solidFill>
              <a:latin typeface="+mn-ea"/>
              <a:cs typeface="+mn-ea"/>
            </a:endParaRPr>
          </a:p>
        </p:txBody>
      </p:sp>
      <p:sp>
        <p:nvSpPr>
          <p:cNvPr id="7" name="矩形 6"/>
          <p:cNvSpPr/>
          <p:nvPr/>
        </p:nvSpPr>
        <p:spPr>
          <a:xfrm>
            <a:off x="7018728" y="2110392"/>
            <a:ext cx="4259580" cy="420370"/>
          </a:xfrm>
          <a:prstGeom prst="rect">
            <a:avLst/>
          </a:prstGeom>
        </p:spPr>
        <p:txBody>
          <a:bodyPr wrap="none">
            <a:spAutoFit/>
          </a:bodyPr>
          <a:lstStyle/>
          <a:p>
            <a:pPr algn="l">
              <a:defRPr/>
            </a:pPr>
            <a:r>
              <a:rPr kumimoji="1" lang="zh-CN" altLang="en-US" sz="2135" dirty="0">
                <a:solidFill>
                  <a:schemeClr val="bg1"/>
                </a:solidFill>
                <a:latin typeface="+mn-ea"/>
                <a:cs typeface="+mn-ea"/>
              </a:rPr>
              <a:t>收到和处理政府信息公开申请情况</a:t>
            </a:r>
            <a:endParaRPr kumimoji="1" lang="zh-CN" altLang="en-US" sz="2135" dirty="0">
              <a:solidFill>
                <a:schemeClr val="bg1"/>
              </a:solidFill>
              <a:latin typeface="+mn-ea"/>
              <a:cs typeface="+mn-ea"/>
            </a:endParaRPr>
          </a:p>
        </p:txBody>
      </p:sp>
      <p:sp>
        <p:nvSpPr>
          <p:cNvPr id="8" name="矩形 7"/>
          <p:cNvSpPr/>
          <p:nvPr/>
        </p:nvSpPr>
        <p:spPr>
          <a:xfrm>
            <a:off x="7018728" y="2778506"/>
            <a:ext cx="4803140" cy="420370"/>
          </a:xfrm>
          <a:prstGeom prst="rect">
            <a:avLst/>
          </a:prstGeom>
        </p:spPr>
        <p:txBody>
          <a:bodyPr wrap="none">
            <a:spAutoFit/>
          </a:bodyPr>
          <a:lstStyle/>
          <a:p>
            <a:pPr algn="l">
              <a:defRPr/>
            </a:pPr>
            <a:r>
              <a:rPr kumimoji="1" lang="zh-CN" altLang="en-US" sz="2135" dirty="0">
                <a:solidFill>
                  <a:schemeClr val="bg1"/>
                </a:solidFill>
                <a:latin typeface="+mn-ea"/>
                <a:cs typeface="+mn-ea"/>
              </a:rPr>
              <a:t>政府信息公开行政复议、行政诉讼情况</a:t>
            </a:r>
            <a:endParaRPr kumimoji="1" lang="zh-CN" altLang="en-US" sz="2135" dirty="0">
              <a:solidFill>
                <a:schemeClr val="bg1"/>
              </a:solidFill>
              <a:latin typeface="+mn-ea"/>
              <a:cs typeface="+mn-ea"/>
            </a:endParaRPr>
          </a:p>
        </p:txBody>
      </p:sp>
      <p:sp>
        <p:nvSpPr>
          <p:cNvPr id="9" name="椭圆 8"/>
          <p:cNvSpPr/>
          <p:nvPr/>
        </p:nvSpPr>
        <p:spPr>
          <a:xfrm>
            <a:off x="6281369" y="2713972"/>
            <a:ext cx="485427" cy="485427"/>
          </a:xfrm>
          <a:prstGeom prst="ellipse">
            <a:avLst/>
          </a:pr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dirty="0">
                <a:solidFill>
                  <a:schemeClr val="accent1"/>
                </a:solidFill>
                <a:latin typeface="+mn-ea"/>
                <a:cs typeface="+mn-ea"/>
              </a:rPr>
              <a:t>4</a:t>
            </a:r>
            <a:endParaRPr lang="zh-CN" altLang="en-US" sz="2400" dirty="0">
              <a:solidFill>
                <a:schemeClr val="accent1"/>
              </a:solidFill>
              <a:latin typeface="+mn-ea"/>
              <a:cs typeface="+mn-ea"/>
            </a:endParaRPr>
          </a:p>
        </p:txBody>
      </p:sp>
      <p:sp>
        <p:nvSpPr>
          <p:cNvPr id="10" name="椭圆 9"/>
          <p:cNvSpPr/>
          <p:nvPr/>
        </p:nvSpPr>
        <p:spPr>
          <a:xfrm>
            <a:off x="2552574" y="1166801"/>
            <a:ext cx="2430893" cy="2430893"/>
          </a:xfrm>
          <a:prstGeom prst="ellipse">
            <a:avLst/>
          </a:prstGeom>
          <a:gradFill flip="none" rotWithShape="1">
            <a:gsLst>
              <a:gs pos="0">
                <a:schemeClr val="bg1"/>
              </a:gs>
              <a:gs pos="100000">
                <a:srgbClr val="C8C8C8"/>
              </a:gs>
            </a:gsLst>
            <a:lin ang="19800000" scaled="0"/>
            <a:tileRect/>
          </a:gradFill>
          <a:ln w="254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1400" b="1" dirty="0">
              <a:solidFill>
                <a:schemeClr val="accent1"/>
              </a:solidFill>
              <a:latin typeface="+mn-ea"/>
              <a:cs typeface="+mn-ea"/>
            </a:endParaRPr>
          </a:p>
        </p:txBody>
      </p:sp>
      <p:sp>
        <p:nvSpPr>
          <p:cNvPr id="11" name="文本框 10"/>
          <p:cNvSpPr txBox="1"/>
          <p:nvPr/>
        </p:nvSpPr>
        <p:spPr>
          <a:xfrm>
            <a:off x="2735449" y="2059082"/>
            <a:ext cx="2057343" cy="584775"/>
          </a:xfrm>
          <a:prstGeom prst="rect">
            <a:avLst/>
          </a:prstGeom>
          <a:noFill/>
        </p:spPr>
        <p:txBody>
          <a:bodyPr wrap="square" rtlCol="0">
            <a:spAutoFit/>
          </a:bodyPr>
          <a:lstStyle>
            <a:defPPr>
              <a:defRPr lang="zh-CN"/>
            </a:defPPr>
            <a:lvl1pPr>
              <a:defRPr sz="3600">
                <a:solidFill>
                  <a:srgbClr val="00AF90"/>
                </a:solidFill>
                <a:effectLst>
                  <a:innerShdw blurRad="38100">
                    <a:prstClr val="black">
                      <a:alpha val="48000"/>
                    </a:prstClr>
                  </a:innerShdw>
                </a:effectLst>
                <a:latin typeface="微软雅黑 Light" panose="020B0502040204020203" pitchFamily="34" charset="-122"/>
                <a:ea typeface="微软雅黑 Light" panose="020B0502040204020203" pitchFamily="34" charset="-122"/>
              </a:defRPr>
            </a:lvl1pPr>
          </a:lstStyle>
          <a:p>
            <a:pPr algn="ctr"/>
            <a:r>
              <a:rPr lang="en-US" altLang="zh-CN" sz="3200" b="1" dirty="0">
                <a:solidFill>
                  <a:schemeClr val="accent1"/>
                </a:solidFill>
                <a:latin typeface="+mn-ea"/>
                <a:ea typeface="+mn-ea"/>
                <a:cs typeface="+mn-ea"/>
              </a:rPr>
              <a:t>CONTEN</a:t>
            </a:r>
            <a:endParaRPr lang="zh-CN" altLang="en-US" sz="3200" b="1" dirty="0">
              <a:solidFill>
                <a:schemeClr val="accent1"/>
              </a:solidFill>
              <a:latin typeface="+mn-ea"/>
              <a:ea typeface="+mn-ea"/>
              <a:cs typeface="+mn-ea"/>
            </a:endParaRPr>
          </a:p>
        </p:txBody>
      </p:sp>
      <p:sp>
        <p:nvSpPr>
          <p:cNvPr id="12" name="矩形 11"/>
          <p:cNvSpPr/>
          <p:nvPr/>
        </p:nvSpPr>
        <p:spPr>
          <a:xfrm>
            <a:off x="7018728" y="3446618"/>
            <a:ext cx="3444240" cy="420370"/>
          </a:xfrm>
          <a:prstGeom prst="rect">
            <a:avLst/>
          </a:prstGeom>
        </p:spPr>
        <p:txBody>
          <a:bodyPr wrap="none">
            <a:spAutoFit/>
          </a:bodyPr>
          <a:lstStyle/>
          <a:p>
            <a:pPr algn="l">
              <a:defRPr/>
            </a:pPr>
            <a:r>
              <a:rPr kumimoji="1" lang="zh-CN" altLang="en-US" sz="2135" dirty="0">
                <a:solidFill>
                  <a:schemeClr val="bg1"/>
                </a:solidFill>
                <a:latin typeface="+mn-ea"/>
                <a:cs typeface="+mn-ea"/>
              </a:rPr>
              <a:t>存在的主要问题及改进情况</a:t>
            </a:r>
            <a:endParaRPr kumimoji="1" lang="zh-CN" altLang="en-US" sz="2135" dirty="0">
              <a:solidFill>
                <a:schemeClr val="bg1"/>
              </a:solidFill>
              <a:latin typeface="+mn-ea"/>
              <a:cs typeface="+mn-ea"/>
            </a:endParaRPr>
          </a:p>
        </p:txBody>
      </p:sp>
      <p:sp>
        <p:nvSpPr>
          <p:cNvPr id="13" name="椭圆 12"/>
          <p:cNvSpPr/>
          <p:nvPr/>
        </p:nvSpPr>
        <p:spPr>
          <a:xfrm>
            <a:off x="6281369" y="3385055"/>
            <a:ext cx="485427" cy="485427"/>
          </a:xfrm>
          <a:prstGeom prst="ellipse">
            <a:avLst/>
          </a:pr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dirty="0">
                <a:solidFill>
                  <a:schemeClr val="accent1"/>
                </a:solidFill>
                <a:latin typeface="+mn-ea"/>
                <a:cs typeface="+mn-ea"/>
              </a:rPr>
              <a:t>5</a:t>
            </a:r>
            <a:endParaRPr lang="zh-CN" altLang="en-US" sz="2400" dirty="0">
              <a:solidFill>
                <a:schemeClr val="accent1"/>
              </a:solidFill>
              <a:latin typeface="+mn-ea"/>
              <a:cs typeface="+mn-ea"/>
            </a:endParaRPr>
          </a:p>
        </p:txBody>
      </p:sp>
      <p:sp>
        <p:nvSpPr>
          <p:cNvPr id="14" name="椭圆 13"/>
          <p:cNvSpPr/>
          <p:nvPr/>
        </p:nvSpPr>
        <p:spPr>
          <a:xfrm>
            <a:off x="6284544" y="4054980"/>
            <a:ext cx="485427" cy="485427"/>
          </a:xfrm>
          <a:prstGeom prst="ellipse">
            <a:avLst/>
          </a:pr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eaLnBrk="0" fontAlgn="base" hangingPunct="0">
              <a:spcBef>
                <a:spcPct val="0"/>
              </a:spcBef>
              <a:spcAft>
                <a:spcPct val="0"/>
              </a:spcAft>
              <a:buFont typeface="Arial" panose="020B0604020202020204" pitchFamily="34" charset="0"/>
            </a:pPr>
            <a:r>
              <a:rPr lang="en-US" altLang="zh-CN" sz="2400" dirty="0">
                <a:solidFill>
                  <a:schemeClr val="accent1"/>
                </a:solidFill>
                <a:latin typeface="+mn-ea"/>
                <a:cs typeface="+mn-ea"/>
              </a:rPr>
              <a:t>6</a:t>
            </a:r>
            <a:endParaRPr lang="zh-CN" altLang="en-US" sz="2400" dirty="0">
              <a:solidFill>
                <a:schemeClr val="accent1"/>
              </a:solidFill>
              <a:latin typeface="+mn-ea"/>
              <a:cs typeface="+mn-ea"/>
            </a:endParaRPr>
          </a:p>
        </p:txBody>
      </p:sp>
      <p:sp>
        <p:nvSpPr>
          <p:cNvPr id="15" name="矩形 14"/>
          <p:cNvSpPr/>
          <p:nvPr/>
        </p:nvSpPr>
        <p:spPr>
          <a:xfrm>
            <a:off x="7031428" y="4049868"/>
            <a:ext cx="2628900" cy="420370"/>
          </a:xfrm>
          <a:prstGeom prst="rect">
            <a:avLst/>
          </a:prstGeom>
        </p:spPr>
        <p:txBody>
          <a:bodyPr wrap="none">
            <a:spAutoFit/>
          </a:bodyPr>
          <a:p>
            <a:pPr algn="l">
              <a:defRPr/>
            </a:pPr>
            <a:r>
              <a:rPr kumimoji="1" lang="zh-CN" altLang="en-US" sz="2135" dirty="0">
                <a:solidFill>
                  <a:schemeClr val="bg1"/>
                </a:solidFill>
                <a:latin typeface="+mn-ea"/>
                <a:cs typeface="+mn-ea"/>
              </a:rPr>
              <a:t>其他需要报告的事项</a:t>
            </a:r>
            <a:endParaRPr kumimoji="1" lang="zh-CN" altLang="en-US" sz="2135" dirty="0">
              <a:solidFill>
                <a:schemeClr val="bg1"/>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42000">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14:bounceEnd="42000">
                                          <p:cBhvr additive="base">
                                            <p:cTn id="7" dur="500" fill="hold"/>
                                            <p:tgtEl>
                                              <p:spTgt spid="10">
                                                <p:bg/>
                                              </p:spTgt>
                                            </p:tgtEl>
                                            <p:attrNameLst>
                                              <p:attrName>ppt_x</p:attrName>
                                            </p:attrNameLst>
                                          </p:cBhvr>
                                          <p:tavLst>
                                            <p:tav tm="0">
                                              <p:val>
                                                <p:strVal val="1+#ppt_w/2"/>
                                              </p:val>
                                            </p:tav>
                                            <p:tav tm="100000">
                                              <p:val>
                                                <p:strVal val="#ppt_x"/>
                                              </p:val>
                                            </p:tav>
                                          </p:tavLst>
                                        </p:anim>
                                        <p:anim calcmode="lin" valueType="num" p14:bounceEnd="42000">
                                          <p:cBhvr additive="base">
                                            <p:cTn id="8" dur="500" fill="hold"/>
                                            <p:tgtEl>
                                              <p:spTgt spid="10">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nodePh="1" p14:presetBounceEnd="42000">
                                      <p:stCondLst>
                                        <p:cond delay="0"/>
                                      </p:stCondLst>
                                      <p:endCondLst>
                                        <p:cond evt="begin" delay="0">
                                          <p:tn val="10"/>
                                        </p:cond>
                                      </p:end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14:bounceEnd="42000">
                                          <p:cBhvr additive="base">
                                            <p:cTn id="12" dur="500" fill="hold"/>
                                            <p:tgtEl>
                                              <p:spTgt spid="10">
                                                <p:txEl>
                                                  <p:pRg st="0" end="0"/>
                                                </p:txEl>
                                              </p:spTgt>
                                            </p:tgtEl>
                                            <p:attrNameLst>
                                              <p:attrName>ppt_x</p:attrName>
                                            </p:attrNameLst>
                                          </p:cBhvr>
                                          <p:tavLst>
                                            <p:tav tm="0">
                                              <p:val>
                                                <p:strVal val="1+#ppt_w/2"/>
                                              </p:val>
                                            </p:tav>
                                            <p:tav tm="100000">
                                              <p:val>
                                                <p:strVal val="#ppt_x"/>
                                              </p:val>
                                            </p:tav>
                                          </p:tavLst>
                                        </p:anim>
                                        <p:anim calcmode="lin" valueType="num" p14:bounceEnd="42000">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000"/>
                                </p:stCondLst>
                                <p:childTnLst>
                                  <p:par>
                                    <p:cTn id="27" presetID="2" presetClass="entr" presetSubtype="1" fill="hold" grpId="0" nodeType="afterEffect" p14:presetBounceEnd="42000">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14:bounceEnd="42000">
                                          <p:cBhvr additive="base">
                                            <p:cTn id="29" dur="500" fill="hold"/>
                                            <p:tgtEl>
                                              <p:spTgt spid="5"/>
                                            </p:tgtEl>
                                            <p:attrNameLst>
                                              <p:attrName>ppt_x</p:attrName>
                                            </p:attrNameLst>
                                          </p:cBhvr>
                                          <p:tavLst>
                                            <p:tav tm="0">
                                              <p:val>
                                                <p:strVal val="#ppt_x"/>
                                              </p:val>
                                            </p:tav>
                                            <p:tav tm="100000">
                                              <p:val>
                                                <p:strVal val="#ppt_x"/>
                                              </p:val>
                                            </p:tav>
                                          </p:tavLst>
                                        </p:anim>
                                        <p:anim calcmode="lin" valueType="num" p14:bounceEnd="42000">
                                          <p:cBhvr additive="base">
                                            <p:cTn id="30" dur="500" fill="hold"/>
                                            <p:tgtEl>
                                              <p:spTgt spid="5"/>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3000"/>
                                </p:stCondLst>
                                <p:childTnLst>
                                  <p:par>
                                    <p:cTn id="38" presetID="2" presetClass="entr" presetSubtype="1" fill="hold" grpId="0" nodeType="afterEffect" p14:presetBounceEnd="42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42000">
                                          <p:cBhvr additive="base">
                                            <p:cTn id="40"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41" dur="500" fill="hold"/>
                                            <p:tgtEl>
                                              <p:spTgt spid="6"/>
                                            </p:tgtEl>
                                            <p:attrNameLst>
                                              <p:attrName>ppt_y</p:attrName>
                                            </p:attrNameLst>
                                          </p:cBhvr>
                                          <p:tavLst>
                                            <p:tav tm="0">
                                              <p:val>
                                                <p:strVal val="0-#ppt_h/2"/>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4000"/>
                                </p:stCondLst>
                                <p:childTnLst>
                                  <p:par>
                                    <p:cTn id="49" presetID="2" presetClass="entr" presetSubtype="1" fill="hold" grpId="0" nodeType="afterEffect" p14:presetBounceEnd="42000">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14:bounceEnd="42000">
                                          <p:cBhvr additive="base">
                                            <p:cTn id="51" dur="500" fill="hold"/>
                                            <p:tgtEl>
                                              <p:spTgt spid="7"/>
                                            </p:tgtEl>
                                            <p:attrNameLst>
                                              <p:attrName>ppt_x</p:attrName>
                                            </p:attrNameLst>
                                          </p:cBhvr>
                                          <p:tavLst>
                                            <p:tav tm="0">
                                              <p:val>
                                                <p:strVal val="#ppt_x"/>
                                              </p:val>
                                            </p:tav>
                                            <p:tav tm="100000">
                                              <p:val>
                                                <p:strVal val="#ppt_x"/>
                                              </p:val>
                                            </p:tav>
                                          </p:tavLst>
                                        </p:anim>
                                        <p:anim calcmode="lin" valueType="num" p14:bounceEnd="42000">
                                          <p:cBhvr additive="base">
                                            <p:cTn id="52" dur="500" fill="hold"/>
                                            <p:tgtEl>
                                              <p:spTgt spid="7"/>
                                            </p:tgtEl>
                                            <p:attrNameLst>
                                              <p:attrName>ppt_y</p:attrName>
                                            </p:attrNameLst>
                                          </p:cBhvr>
                                          <p:tavLst>
                                            <p:tav tm="0">
                                              <p:val>
                                                <p:strVal val="0-#ppt_h/2"/>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5000"/>
                                </p:stCondLst>
                                <p:childTnLst>
                                  <p:par>
                                    <p:cTn id="60" presetID="2" presetClass="entr" presetSubtype="1" fill="hold" grpId="0" nodeType="afterEffect" p14:presetBounceEnd="42000">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14:bounceEnd="42000">
                                          <p:cBhvr additive="base">
                                            <p:cTn id="62"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63" dur="500" fill="hold"/>
                                            <p:tgtEl>
                                              <p:spTgt spid="8"/>
                                            </p:tgtEl>
                                            <p:attrNameLst>
                                              <p:attrName>ppt_y</p:attrName>
                                            </p:attrNameLst>
                                          </p:cBhvr>
                                          <p:tavLst>
                                            <p:tav tm="0">
                                              <p:val>
                                                <p:strVal val="0-#ppt_h/2"/>
                                              </p:val>
                                            </p:tav>
                                            <p:tav tm="100000">
                                              <p:val>
                                                <p:strVal val="#ppt_y"/>
                                              </p:val>
                                            </p:tav>
                                          </p:tavLst>
                                        </p:anim>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par>
                              <p:cTn id="70" fill="hold">
                                <p:stCondLst>
                                  <p:cond delay="6000"/>
                                </p:stCondLst>
                                <p:childTnLst>
                                  <p:par>
                                    <p:cTn id="71" presetID="2" presetClass="entr" presetSubtype="1" fill="hold" grpId="0" nodeType="afterEffect" p14:presetBounceEnd="42000">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14:bounceEnd="42000">
                                          <p:cBhvr additive="base">
                                            <p:cTn id="73" dur="500" fill="hold"/>
                                            <p:tgtEl>
                                              <p:spTgt spid="12"/>
                                            </p:tgtEl>
                                            <p:attrNameLst>
                                              <p:attrName>ppt_x</p:attrName>
                                            </p:attrNameLst>
                                          </p:cBhvr>
                                          <p:tavLst>
                                            <p:tav tm="0">
                                              <p:val>
                                                <p:strVal val="#ppt_x"/>
                                              </p:val>
                                            </p:tav>
                                            <p:tav tm="100000">
                                              <p:val>
                                                <p:strVal val="#ppt_x"/>
                                              </p:val>
                                            </p:tav>
                                          </p:tavLst>
                                        </p:anim>
                                        <p:anim calcmode="lin" valueType="num" p14:bounceEnd="42000">
                                          <p:cBhvr additive="base">
                                            <p:cTn id="7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p:bldP spid="6" grpId="0"/>
          <p:bldP spid="7" grpId="0"/>
          <p:bldP spid="8" grpId="0"/>
          <p:bldP spid="9" grpId="0" bldLvl="0" animBg="1"/>
          <p:bldP spid="10" grpId="0" animBg="1" build="allAtOnce"/>
          <p:bldP spid="11" grpId="0"/>
          <p:bldP spid="12" grpId="0"/>
          <p:bldP spid="1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nodePh="1">
                                      <p:stCondLst>
                                        <p:cond delay="0"/>
                                      </p:stCondLst>
                                      <p:endCondLst>
                                        <p:cond evt="begin" delay="0">
                                          <p:tn val="10"/>
                                        </p:cond>
                                      </p:end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000"/>
                                </p:stCondLst>
                                <p:childTnLst>
                                  <p:par>
                                    <p:cTn id="27" presetID="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3000"/>
                                </p:stCondLst>
                                <p:childTnLst>
                                  <p:par>
                                    <p:cTn id="38" presetID="2" presetClass="entr" presetSubtype="1"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0-#ppt_h/2"/>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4000"/>
                                </p:stCondLst>
                                <p:childTnLst>
                                  <p:par>
                                    <p:cTn id="49" presetID="2" presetClass="entr" presetSubtype="1"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0-#ppt_h/2"/>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5000"/>
                                </p:stCondLst>
                                <p:childTnLst>
                                  <p:par>
                                    <p:cTn id="60" presetID="2" presetClass="entr" presetSubtype="1"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0-#ppt_h/2"/>
                                              </p:val>
                                            </p:tav>
                                            <p:tav tm="100000">
                                              <p:val>
                                                <p:strVal val="#ppt_y"/>
                                              </p:val>
                                            </p:tav>
                                          </p:tavLst>
                                        </p:anim>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par>
                              <p:cTn id="70" fill="hold">
                                <p:stCondLst>
                                  <p:cond delay="6000"/>
                                </p:stCondLst>
                                <p:childTnLst>
                                  <p:par>
                                    <p:cTn id="71" presetID="2" presetClass="entr" presetSubtype="1"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p:bldP spid="6" grpId="0"/>
          <p:bldP spid="7" grpId="0"/>
          <p:bldP spid="8" grpId="0"/>
          <p:bldP spid="9" grpId="0" bldLvl="0" animBg="1"/>
          <p:bldP spid="10" grpId="0" animBg="1" build="allAtOnce"/>
          <p:bldP spid="11" grpId="0"/>
          <p:bldP spid="12" grpId="0"/>
          <p:bldP spid="13"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94607" y="1501333"/>
            <a:ext cx="8711559" cy="4504690"/>
            <a:chOff x="5233132" y="1615633"/>
            <a:chExt cx="8711559" cy="4504690"/>
          </a:xfrm>
        </p:grpSpPr>
        <p:grpSp>
          <p:nvGrpSpPr>
            <p:cNvPr id="48" name="组合 47"/>
            <p:cNvGrpSpPr/>
            <p:nvPr/>
          </p:nvGrpSpPr>
          <p:grpSpPr>
            <a:xfrm>
              <a:off x="5442041" y="1615633"/>
              <a:ext cx="8502650" cy="4504690"/>
              <a:chOff x="5841004" y="1447486"/>
              <a:chExt cx="8502650" cy="4504690"/>
            </a:xfrm>
          </p:grpSpPr>
          <p:sp>
            <p:nvSpPr>
              <p:cNvPr id="40" name="MH_SubTitle_1"/>
              <p:cNvSpPr>
                <a:spLocks noChangeArrowheads="1"/>
              </p:cNvSpPr>
              <p:nvPr/>
            </p:nvSpPr>
            <p:spPr bwMode="auto">
              <a:xfrm flipH="1">
                <a:off x="5841004" y="1447486"/>
                <a:ext cx="2236510" cy="400110"/>
              </a:xfrm>
              <a:prstGeom prst="rect">
                <a:avLst/>
              </a:prstGeom>
              <a:noFill/>
            </p:spPr>
            <p:txBody>
              <a:bodyPr wrap="none" rtlCol="0">
                <a:spAutoFit/>
              </a:bodyPr>
              <a:lstStyle/>
              <a:p>
                <a:r>
                  <a:rPr lang="zh-CN" altLang="en-US" sz="2000" dirty="0">
                    <a:solidFill>
                      <a:schemeClr val="accent4"/>
                    </a:solidFill>
                    <a:latin typeface="微软雅黑" panose="020B0503020204020204" pitchFamily="34" charset="-122"/>
                    <a:ea typeface="微软雅黑" panose="020B0503020204020204" pitchFamily="34" charset="-122"/>
                  </a:rPr>
                  <a:t>总体目标顺利完成</a:t>
                </a:r>
                <a:endParaRPr lang="zh-CN" altLang="en-US" sz="2000" dirty="0">
                  <a:solidFill>
                    <a:schemeClr val="accent4"/>
                  </a:solidFill>
                  <a:latin typeface="微软雅黑" panose="020B0503020204020204" pitchFamily="34" charset="-122"/>
                  <a:ea typeface="微软雅黑" panose="020B0503020204020204" pitchFamily="34" charset="-122"/>
                </a:endParaRPr>
              </a:p>
            </p:txBody>
          </p:sp>
          <p:sp>
            <p:nvSpPr>
              <p:cNvPr id="41" name="Rectangle 5"/>
              <p:cNvSpPr/>
              <p:nvPr/>
            </p:nvSpPr>
            <p:spPr bwMode="auto">
              <a:xfrm>
                <a:off x="5980704" y="1832931"/>
                <a:ext cx="8362950" cy="411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endPar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r>
                  <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 </a:t>
                </a:r>
                <a:r>
                  <a:rPr lang="en-US"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      </a:t>
                </a:r>
                <a:r>
                  <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2021年，济宁市退役军人事务局深入贯彻落实《条例》和国家、省市关于政务公开工作的系列部署，坚持以退役军人为中心，结合退役军人工作实际，坚持以公开为常态，不公开为例外，加大政府信息主动公开力度，加强主动公开平台建设，着力做好政策解读和新闻发布，政府信息公开工作扎实推进。</a:t>
                </a:r>
                <a:endParaRPr sz="24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endParaRPr>
              </a:p>
            </p:txBody>
          </p:sp>
        </p:grpSp>
        <p:cxnSp>
          <p:nvCxnSpPr>
            <p:cNvPr id="51" name="直接连接符 50"/>
            <p:cNvCxnSpPr/>
            <p:nvPr/>
          </p:nvCxnSpPr>
          <p:spPr>
            <a:xfrm>
              <a:off x="5233132" y="1985192"/>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678424" y="1490969"/>
            <a:ext cx="965576" cy="965576"/>
            <a:chOff x="4116949" y="1605269"/>
            <a:chExt cx="965576" cy="965576"/>
          </a:xfrm>
        </p:grpSpPr>
        <p:sp>
          <p:nvSpPr>
            <p:cNvPr id="37" name="椭圆 36"/>
            <p:cNvSpPr/>
            <p:nvPr/>
          </p:nvSpPr>
          <p:spPr>
            <a:xfrm>
              <a:off x="4116949" y="1605269"/>
              <a:ext cx="965576" cy="965576"/>
            </a:xfrm>
            <a:prstGeom prst="ellipse">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3" name="KSO_Shape"/>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latin typeface="微软雅黑" panose="020B0503020204020204" pitchFamily="34" charset="-122"/>
                <a:ea typeface="微软雅黑" panose="020B0503020204020204" pitchFamily="34" charset="-122"/>
              </a:endParaRPr>
            </a:p>
          </p:txBody>
        </p:sp>
      </p:grpSp>
      <p:sp>
        <p:nvSpPr>
          <p:cNvPr id="7" name="标题 6"/>
          <p:cNvSpPr>
            <a:spLocks noGrp="1"/>
          </p:cNvSpPr>
          <p:nvPr>
            <p:ph type="title"/>
          </p:nvPr>
        </p:nvSpPr>
        <p:spPr/>
        <p:txBody>
          <a:bodyPr>
            <a:normAutofit fontScale="90000"/>
          </a:bodyPr>
          <a:lstStyle/>
          <a:p>
            <a:r>
              <a:rPr lang="zh-CN" altLang="en-US" dirty="0"/>
              <a:t>一、总体情况</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矩形 4"/>
          <p:cNvSpPr>
            <a:spLocks noChangeAspect="1"/>
          </p:cNvSpPr>
          <p:nvPr>
            <p:custDataLst>
              <p:tags r:id="rId1"/>
            </p:custDataLst>
          </p:nvPr>
        </p:nvSpPr>
        <p:spPr>
          <a:xfrm>
            <a:off x="4351655" y="2928620"/>
            <a:ext cx="1297305" cy="1727835"/>
          </a:xfrm>
          <a:prstGeom prst="rect">
            <a:avLst/>
          </a:prstGeom>
          <a:solidFill>
            <a:schemeClr val="accent2"/>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矩形 6"/>
          <p:cNvSpPr/>
          <p:nvPr>
            <p:custDataLst>
              <p:tags r:id="rId2"/>
            </p:custDataLst>
          </p:nvPr>
        </p:nvSpPr>
        <p:spPr>
          <a:xfrm>
            <a:off x="510150" y="1052098"/>
            <a:ext cx="5940000" cy="1728000"/>
          </a:xfrm>
          <a:prstGeom prst="rect">
            <a:avLst/>
          </a:prstGeom>
          <a:solidFill>
            <a:schemeClr val="accent1"/>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任意多边形 5"/>
          <p:cNvSpPr/>
          <p:nvPr>
            <p:custDataLst>
              <p:tags r:id="rId3"/>
            </p:custDataLst>
          </p:nvPr>
        </p:nvSpPr>
        <p:spPr bwMode="auto">
          <a:xfrm rot="2700000">
            <a:off x="10982501" y="1756923"/>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PA_任意多边形 5"/>
          <p:cNvSpPr/>
          <p:nvPr>
            <p:custDataLst>
              <p:tags r:id="rId4"/>
            </p:custDataLst>
          </p:nvPr>
        </p:nvSpPr>
        <p:spPr bwMode="auto">
          <a:xfrm rot="2700000" flipH="1">
            <a:off x="4534212" y="3665096"/>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PA_矩形 10"/>
          <p:cNvSpPr/>
          <p:nvPr>
            <p:custDataLst>
              <p:tags r:id="rId5"/>
            </p:custDataLst>
          </p:nvPr>
        </p:nvSpPr>
        <p:spPr>
          <a:xfrm>
            <a:off x="693420" y="1157605"/>
            <a:ext cx="5573395" cy="1599565"/>
          </a:xfrm>
          <a:prstGeom prst="rect">
            <a:avLst/>
          </a:prstGeom>
        </p:spPr>
        <p:txBody>
          <a:bodyPr wrap="square">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根据《2021年济宁市政务公开工作要点》，严格落实政府信息公开法定义务，紧密结合信息公开与政务服务，着力推进决策、执行、管理、服务、结果“五公开”。聚焦法定主动公开内容，实用性和功能性进一步提升，公众获取信息更便捷、更全面。2021年度，网站发布信息共204条，其中法定主动公开内容64条；官方微信公众号共计发布和推送信息379条，订阅数达12742个，在公开范围、规范流程等方面全力提升政务公开水平。</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smtClean="0"/>
              <a:t>（一）主动公开情况</a:t>
            </a:r>
            <a:endParaRPr lang="zh-CN" altLang="en-US" dirty="0" smtClean="0"/>
          </a:p>
        </p:txBody>
      </p:sp>
      <p:pic>
        <p:nvPicPr>
          <p:cNvPr id="-2147482623" name="图表 2"/>
          <p:cNvPicPr>
            <a:picLocks noChangeAspect="1"/>
          </p:cNvPicPr>
          <p:nvPr/>
        </p:nvPicPr>
        <p:blipFill>
          <a:blip r:embed="rId6"/>
          <a:stretch>
            <a:fillRect/>
          </a:stretch>
        </p:blipFill>
        <p:spPr>
          <a:xfrm>
            <a:off x="509905" y="2892425"/>
            <a:ext cx="3386455" cy="1800225"/>
          </a:xfrm>
          <a:prstGeom prst="rect">
            <a:avLst/>
          </a:prstGeom>
          <a:noFill/>
          <a:ln w="9525">
            <a:noFill/>
          </a:ln>
        </p:spPr>
      </p:pic>
      <p:pic>
        <p:nvPicPr>
          <p:cNvPr id="-2147482611" name="图片 -2147482612" descr="机制建设1"/>
          <p:cNvPicPr>
            <a:picLocks noChangeAspect="1"/>
          </p:cNvPicPr>
          <p:nvPr/>
        </p:nvPicPr>
        <p:blipFill>
          <a:blip r:embed="rId7"/>
          <a:stretch>
            <a:fillRect/>
          </a:stretch>
        </p:blipFill>
        <p:spPr>
          <a:xfrm>
            <a:off x="6792595" y="1052195"/>
            <a:ext cx="3794125" cy="1824990"/>
          </a:xfrm>
          <a:prstGeom prst="rect">
            <a:avLst/>
          </a:prstGeom>
          <a:noFill/>
          <a:ln w="9525">
            <a:noFill/>
          </a:ln>
        </p:spPr>
      </p:pic>
      <p:sp>
        <p:nvSpPr>
          <p:cNvPr id="3" name="文本框 2"/>
          <p:cNvSpPr txBox="1"/>
          <p:nvPr/>
        </p:nvSpPr>
        <p:spPr>
          <a:xfrm>
            <a:off x="4811395" y="3190240"/>
            <a:ext cx="736600" cy="1237615"/>
          </a:xfrm>
          <a:prstGeom prst="rect">
            <a:avLst/>
          </a:prstGeom>
          <a:noFill/>
        </p:spPr>
        <p:txBody>
          <a:bodyPr vert="eaVert" wrap="square" rtlCol="0">
            <a:spAutoFit/>
          </a:bodyPr>
          <a:p>
            <a:r>
              <a:rPr lang="zh-CN" altLang="en-US" dirty="0">
                <a:solidFill>
                  <a:schemeClr val="bg1"/>
                </a:solidFill>
                <a:latin typeface="微软雅黑" panose="020B0503020204020204" pitchFamily="34" charset="-122"/>
                <a:ea typeface="微软雅黑" panose="020B0503020204020204" pitchFamily="34" charset="-122"/>
                <a:sym typeface="+mn-ea"/>
              </a:rPr>
              <a:t>法定主动公开内容数量</a:t>
            </a:r>
            <a:endParaRPr lang="zh-CN" altLang="en-US"/>
          </a:p>
        </p:txBody>
      </p:sp>
      <p:pic>
        <p:nvPicPr>
          <p:cNvPr id="-2147482621" name="图片 -2147482622" descr="机制建设2"/>
          <p:cNvPicPr>
            <a:picLocks noChangeAspect="1"/>
          </p:cNvPicPr>
          <p:nvPr/>
        </p:nvPicPr>
        <p:blipFill>
          <a:blip r:embed="rId8"/>
          <a:stretch>
            <a:fillRect/>
          </a:stretch>
        </p:blipFill>
        <p:spPr>
          <a:xfrm>
            <a:off x="6752590" y="3176270"/>
            <a:ext cx="3874135" cy="2179320"/>
          </a:xfrm>
          <a:prstGeom prst="rect">
            <a:avLst/>
          </a:prstGeom>
          <a:noFill/>
          <a:ln w="9525">
            <a:noFill/>
          </a:ln>
        </p:spPr>
      </p:pic>
      <p:sp>
        <p:nvSpPr>
          <p:cNvPr id="15" name="PA_矩形 4"/>
          <p:cNvSpPr>
            <a:spLocks noChangeAspect="1"/>
          </p:cNvSpPr>
          <p:nvPr>
            <p:custDataLst>
              <p:tags r:id="rId9"/>
            </p:custDataLst>
          </p:nvPr>
        </p:nvSpPr>
        <p:spPr>
          <a:xfrm>
            <a:off x="10697210" y="3402330"/>
            <a:ext cx="1297305" cy="1727835"/>
          </a:xfrm>
          <a:prstGeom prst="rect">
            <a:avLst/>
          </a:prstGeom>
          <a:solidFill>
            <a:schemeClr val="accent2"/>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PA_任意多边形 5"/>
          <p:cNvSpPr/>
          <p:nvPr>
            <p:custDataLst>
              <p:tags r:id="rId10"/>
            </p:custDataLst>
          </p:nvPr>
        </p:nvSpPr>
        <p:spPr bwMode="auto">
          <a:xfrm rot="2700000" flipH="1">
            <a:off x="10980732" y="4138806"/>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p>
            <a:endParaRPr lang="zh-CN" altLang="en-US"/>
          </a:p>
        </p:txBody>
      </p:sp>
      <p:sp>
        <p:nvSpPr>
          <p:cNvPr id="17" name="文本框 16"/>
          <p:cNvSpPr txBox="1"/>
          <p:nvPr/>
        </p:nvSpPr>
        <p:spPr>
          <a:xfrm>
            <a:off x="11381105" y="3402330"/>
            <a:ext cx="613410" cy="1727835"/>
          </a:xfrm>
          <a:prstGeom prst="rect">
            <a:avLst/>
          </a:prstGeom>
          <a:noFill/>
        </p:spPr>
        <p:txBody>
          <a:bodyPr vert="eaVert" wrap="square" rtlCol="0">
            <a:spAutoFit/>
          </a:bodyPr>
          <a:p>
            <a:r>
              <a:rPr lang="zh-CN" altLang="en-US" sz="1400" dirty="0">
                <a:solidFill>
                  <a:schemeClr val="bg1"/>
                </a:solidFill>
                <a:latin typeface="微软雅黑" panose="020B0503020204020204" pitchFamily="34" charset="-122"/>
                <a:ea typeface="微软雅黑" panose="020B0503020204020204" pitchFamily="34" charset="-122"/>
                <a:sym typeface="+mn-ea"/>
              </a:rPr>
              <a:t>明确政务公开工作机构，公开机构职能</a:t>
            </a:r>
            <a:endParaRPr lang="zh-CN" altLang="en-US" sz="1400" dirty="0">
              <a:solidFill>
                <a:schemeClr val="bg1"/>
              </a:solidFill>
              <a:latin typeface="微软雅黑" panose="020B0503020204020204" pitchFamily="34" charset="-122"/>
              <a:ea typeface="微软雅黑" panose="020B0503020204020204" pitchFamily="34" charset="-122"/>
              <a:sym typeface="+mn-ea"/>
            </a:endParaRPr>
          </a:p>
        </p:txBody>
      </p:sp>
      <p:sp>
        <p:nvSpPr>
          <p:cNvPr id="18" name="PA_矩形 4"/>
          <p:cNvSpPr>
            <a:spLocks noChangeAspect="1"/>
          </p:cNvSpPr>
          <p:nvPr>
            <p:custDataLst>
              <p:tags r:id="rId11"/>
            </p:custDataLst>
          </p:nvPr>
        </p:nvSpPr>
        <p:spPr>
          <a:xfrm>
            <a:off x="10697210" y="1070610"/>
            <a:ext cx="1297305" cy="1727835"/>
          </a:xfrm>
          <a:prstGeom prst="rect">
            <a:avLst/>
          </a:prstGeom>
          <a:solidFill>
            <a:schemeClr val="accent2"/>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PA_任意多边形 5"/>
          <p:cNvSpPr/>
          <p:nvPr>
            <p:custDataLst>
              <p:tags r:id="rId12"/>
            </p:custDataLst>
          </p:nvPr>
        </p:nvSpPr>
        <p:spPr bwMode="auto">
          <a:xfrm rot="2700000" flipH="1">
            <a:off x="10950887" y="178867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p>
            <a:endParaRPr lang="zh-CN" altLang="en-US"/>
          </a:p>
        </p:txBody>
      </p:sp>
      <p:sp>
        <p:nvSpPr>
          <p:cNvPr id="20" name="文本框 19"/>
          <p:cNvSpPr txBox="1"/>
          <p:nvPr/>
        </p:nvSpPr>
        <p:spPr>
          <a:xfrm>
            <a:off x="11396345" y="1346200"/>
            <a:ext cx="459740" cy="1237615"/>
          </a:xfrm>
          <a:prstGeom prst="rect">
            <a:avLst/>
          </a:prstGeom>
          <a:noFill/>
        </p:spPr>
        <p:txBody>
          <a:bodyPr vert="eaVert" wrap="square" rtlCol="0">
            <a:spAutoFit/>
          </a:bodyPr>
          <a:p>
            <a:pPr algn="ctr"/>
            <a:r>
              <a:rPr lang="zh-CN" altLang="en-US" dirty="0">
                <a:solidFill>
                  <a:schemeClr val="bg1"/>
                </a:solidFill>
                <a:latin typeface="微软雅黑" panose="020B0503020204020204" pitchFamily="34" charset="-122"/>
                <a:ea typeface="微软雅黑" panose="020B0503020204020204" pitchFamily="34" charset="-122"/>
                <a:sym typeface="+mn-ea"/>
              </a:rPr>
              <a:t>机制建设</a:t>
            </a:r>
            <a:endParaRPr lang="zh-CN" altLang="en-US"/>
          </a:p>
        </p:txBody>
      </p:sp>
      <p:pic>
        <p:nvPicPr>
          <p:cNvPr id="-2147482620" name="图片 -2147482621" descr="政策解读1"/>
          <p:cNvPicPr>
            <a:picLocks noChangeAspect="1"/>
          </p:cNvPicPr>
          <p:nvPr/>
        </p:nvPicPr>
        <p:blipFill>
          <a:blip r:embed="rId13"/>
          <a:stretch>
            <a:fillRect/>
          </a:stretch>
        </p:blipFill>
        <p:spPr>
          <a:xfrm>
            <a:off x="509905" y="4763135"/>
            <a:ext cx="3386455" cy="1905000"/>
          </a:xfrm>
          <a:prstGeom prst="rect">
            <a:avLst/>
          </a:prstGeom>
          <a:noFill/>
          <a:ln w="9525">
            <a:noFill/>
          </a:ln>
        </p:spPr>
      </p:pic>
      <p:sp>
        <p:nvSpPr>
          <p:cNvPr id="21" name="PA_矩形 4"/>
          <p:cNvSpPr>
            <a:spLocks noChangeAspect="1"/>
          </p:cNvSpPr>
          <p:nvPr>
            <p:custDataLst>
              <p:tags r:id="rId14"/>
            </p:custDataLst>
          </p:nvPr>
        </p:nvSpPr>
        <p:spPr>
          <a:xfrm>
            <a:off x="4351655" y="4860925"/>
            <a:ext cx="1297305" cy="1727835"/>
          </a:xfrm>
          <a:prstGeom prst="rect">
            <a:avLst/>
          </a:prstGeom>
          <a:solidFill>
            <a:schemeClr val="accent2"/>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PA_任意多边形 5"/>
          <p:cNvSpPr/>
          <p:nvPr>
            <p:custDataLst>
              <p:tags r:id="rId15"/>
            </p:custDataLst>
          </p:nvPr>
        </p:nvSpPr>
        <p:spPr bwMode="auto">
          <a:xfrm rot="2700000" flipH="1">
            <a:off x="4534212" y="559740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p>
            <a:endParaRPr lang="zh-CN" altLang="en-US"/>
          </a:p>
        </p:txBody>
      </p:sp>
      <p:sp>
        <p:nvSpPr>
          <p:cNvPr id="23" name="文本框 22"/>
          <p:cNvSpPr txBox="1"/>
          <p:nvPr/>
        </p:nvSpPr>
        <p:spPr>
          <a:xfrm>
            <a:off x="4934585" y="4901565"/>
            <a:ext cx="613410" cy="1621155"/>
          </a:xfrm>
          <a:prstGeom prst="rect">
            <a:avLst/>
          </a:prstGeom>
          <a:noFill/>
        </p:spPr>
        <p:txBody>
          <a:bodyPr vert="eaVert" wrap="square" rtlCol="0">
            <a:spAutoFit/>
          </a:bodyPr>
          <a:p>
            <a:r>
              <a:rPr lang="zh-CN" altLang="en-US" sz="1400" dirty="0">
                <a:solidFill>
                  <a:schemeClr val="bg1"/>
                </a:solidFill>
                <a:latin typeface="微软雅黑" panose="020B0503020204020204" pitchFamily="34" charset="-122"/>
                <a:ea typeface="微软雅黑" panose="020B0503020204020204" pitchFamily="34" charset="-122"/>
                <a:sym typeface="+mn-ea"/>
              </a:rPr>
              <a:t>设置政策解读专门栏目并及时更新</a:t>
            </a:r>
            <a:endParaRPr lang="zh-CN" altLang="en-US" sz="14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8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250" fill="hold"/>
                                        <p:tgtEl>
                                          <p:spTgt spid="11"/>
                                        </p:tgtEl>
                                        <p:attrNameLst>
                                          <p:attrName>ppt_w</p:attrName>
                                        </p:attrNameLst>
                                      </p:cBhvr>
                                      <p:tavLst>
                                        <p:tav tm="0">
                                          <p:val>
                                            <p:fltVal val="0"/>
                                          </p:val>
                                        </p:tav>
                                        <p:tav tm="100000">
                                          <p:val>
                                            <p:strVal val="#ppt_w"/>
                                          </p:val>
                                        </p:tav>
                                      </p:tavLst>
                                    </p:anim>
                                    <p:anim calcmode="lin" valueType="num">
                                      <p:cBhvr>
                                        <p:cTn id="17" dur="250" fill="hold"/>
                                        <p:tgtEl>
                                          <p:spTgt spid="11"/>
                                        </p:tgtEl>
                                        <p:attrNameLst>
                                          <p:attrName>ppt_h</p:attrName>
                                        </p:attrNameLst>
                                      </p:cBhvr>
                                      <p:tavLst>
                                        <p:tav tm="0">
                                          <p:val>
                                            <p:fltVal val="0"/>
                                          </p:val>
                                        </p:tav>
                                        <p:tav tm="100000">
                                          <p:val>
                                            <p:strVal val="#ppt_h"/>
                                          </p:val>
                                        </p:tav>
                                      </p:tavLst>
                                    </p:anim>
                                    <p:animEffect transition="in" filter="fade">
                                      <p:cBhvr>
                                        <p:cTn id="18" dur="250"/>
                                        <p:tgtEl>
                                          <p:spTgt spid="11"/>
                                        </p:tgtEl>
                                      </p:cBhvr>
                                    </p:animEffect>
                                  </p:childTnLst>
                                </p:cTn>
                              </p:par>
                            </p:childTnLst>
                          </p:cTn>
                        </p:par>
                        <p:par>
                          <p:cTn id="19" fill="hold">
                            <p:stCondLst>
                              <p:cond delay="6725"/>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7225"/>
                            </p:stCondLst>
                            <p:childTnLst>
                              <p:par>
                                <p:cTn id="25" presetID="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0-#ppt_h/2"/>
                                          </p:val>
                                        </p:tav>
                                        <p:tav tm="100000">
                                          <p:val>
                                            <p:strVal val="#ppt_y"/>
                                          </p:val>
                                        </p:tav>
                                      </p:tavLst>
                                    </p:anim>
                                  </p:childTnLst>
                                </p:cTn>
                              </p:par>
                            </p:childTnLst>
                          </p:cTn>
                        </p:par>
                        <p:par>
                          <p:cTn id="33" fill="hold">
                            <p:stCondLst>
                              <p:cond delay="7725"/>
                            </p:stCondLst>
                            <p:childTnLst>
                              <p:par>
                                <p:cTn id="34" presetID="2" presetClass="entr" presetSubtype="2"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1" fill="hold" grpId="0" nodeType="withEffect">
                                  <p:stCondLst>
                                    <p:cond delay="8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0-#ppt_h/2"/>
                                          </p:val>
                                        </p:tav>
                                        <p:tav tm="100000">
                                          <p:val>
                                            <p:strVal val="#ppt_y"/>
                                          </p:val>
                                        </p:tav>
                                      </p:tavLst>
                                    </p:anim>
                                  </p:childTnLst>
                                </p:cTn>
                              </p:par>
                            </p:childTnLst>
                          </p:cTn>
                        </p:par>
                        <p:par>
                          <p:cTn id="42" fill="hold">
                            <p:stCondLst>
                              <p:cond delay="8225"/>
                            </p:stCondLst>
                            <p:childTnLst>
                              <p:par>
                                <p:cTn id="43" presetID="2" presetClass="entr" presetSubtype="2"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1+#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par>
                                <p:cTn id="47" presetID="2" presetClass="entr" presetSubtype="1" fill="hold" grpId="0" nodeType="withEffect">
                                  <p:stCondLst>
                                    <p:cond delay="80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0-#ppt_h/2"/>
                                          </p:val>
                                        </p:tav>
                                        <p:tav tm="100000">
                                          <p:val>
                                            <p:strVal val="#ppt_y"/>
                                          </p:val>
                                        </p:tav>
                                      </p:tavLst>
                                    </p:anim>
                                  </p:childTnLst>
                                </p:cTn>
                              </p:par>
                            </p:childTnLst>
                          </p:cTn>
                        </p:par>
                        <p:par>
                          <p:cTn id="51" fill="hold">
                            <p:stCondLst>
                              <p:cond delay="8725"/>
                            </p:stCondLst>
                            <p:childTnLst>
                              <p:par>
                                <p:cTn id="52" presetID="2" presetClass="entr" presetSubtype="2"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1+#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9" grpId="0" bldLvl="0" animBg="1"/>
      <p:bldP spid="10" grpId="0" bldLvl="0" animBg="1"/>
      <p:bldP spid="11" grpId="0"/>
      <p:bldP spid="15" grpId="0" bldLvl="0" animBg="1"/>
      <p:bldP spid="16" grpId="0" bldLvl="0" animBg="1"/>
      <p:bldP spid="18" grpId="0" bldLvl="0" animBg="1"/>
      <p:bldP spid="19" grpId="0" bldLvl="0" animBg="1"/>
      <p:bldP spid="21" grpId="0" bldLvl="0" animBg="1"/>
      <p:bldP spid="2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4"/>
          <p:cNvSpPr>
            <a:spLocks noChangeAspect="1"/>
          </p:cNvSpPr>
          <p:nvPr>
            <p:custDataLst>
              <p:tags r:id="rId1"/>
            </p:custDataLst>
          </p:nvPr>
        </p:nvSpPr>
        <p:spPr>
          <a:xfrm>
            <a:off x="9030335" y="1286510"/>
            <a:ext cx="2706370" cy="4558030"/>
          </a:xfrm>
          <a:prstGeom prst="rect">
            <a:avLst/>
          </a:prstGeom>
          <a:solidFill>
            <a:schemeClr val="accent2"/>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a:spLocks noChangeAspect="1"/>
          </p:cNvSpPr>
          <p:nvPr>
            <p:custDataLst>
              <p:tags r:id="rId2"/>
            </p:custDataLst>
          </p:nvPr>
        </p:nvSpPr>
        <p:spPr>
          <a:xfrm>
            <a:off x="425450" y="1287145"/>
            <a:ext cx="2718435" cy="4556760"/>
          </a:xfrm>
          <a:prstGeom prst="rect">
            <a:avLst/>
          </a:prstGeom>
          <a:solidFill>
            <a:schemeClr val="accent2"/>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矩形 36"/>
          <p:cNvSpPr/>
          <p:nvPr/>
        </p:nvSpPr>
        <p:spPr>
          <a:xfrm>
            <a:off x="425484" y="1321702"/>
            <a:ext cx="2718331" cy="4523105"/>
          </a:xfrm>
          <a:prstGeom prst="rect">
            <a:avLst/>
          </a:prstGeom>
        </p:spPr>
        <p:txBody>
          <a:bodyPr wrap="squar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根据《条例》有关</a:t>
            </a:r>
            <a:endParaRPr lang="zh-CN" altLang="en-US"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规定，持续完善政府信息公开申请办理，依据《</a:t>
            </a:r>
            <a:endParaRPr lang="zh-CN" altLang="en-US"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济宁市政府信息依申请</a:t>
            </a:r>
            <a:endParaRPr lang="zh-CN" altLang="en-US"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公开答复格式文书》，</a:t>
            </a:r>
            <a:endParaRPr lang="zh-CN" altLang="en-US"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进一步优化依申请公开工作流程，规范依申请答复内容。妥善做好政府信息公开申请办理工作，并</a:t>
            </a:r>
            <a:endParaRPr lang="zh-CN" altLang="en-US"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积极做好政府信息公开</a:t>
            </a:r>
            <a:endParaRPr lang="zh-CN" altLang="en-US"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申请答复及相关行政复议、诉讼工作。2021年，我局受理依申请公开27件，市政府协查1件，2020年结转申请0件，均在法定期限内予以答复。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9048647" y="1183272"/>
            <a:ext cx="2718331" cy="4661535"/>
          </a:xfrm>
          <a:prstGeom prst="rect">
            <a:avLst/>
          </a:prstGeom>
        </p:spPr>
        <p:txBody>
          <a:bodyPr wrap="square">
            <a:spAutoFit/>
          </a:bodyPr>
          <a:lstStyle/>
          <a:p>
            <a:pPr indent="457200" algn="ctr" fontAlgn="auto">
              <a:lnSpc>
                <a:spcPct val="150000"/>
              </a:lnSpc>
              <a:extLst>
                <a:ext uri="{35155182-B16C-46BC-9424-99874614C6A1}">
                  <wpsdc:indentchars xmlns:wpsdc="http://www.wps.cn/officeDocument/2017/drawingmlCustomData" val="200" checksum="59296752"/>
                </a:ext>
              </a:extLst>
            </a:pPr>
            <a:r>
              <a:rPr lang="zh-CN" altLang="en-US" dirty="0">
                <a:solidFill>
                  <a:schemeClr val="bg1"/>
                </a:solidFill>
                <a:latin typeface="微软雅黑" panose="020B0503020204020204" pitchFamily="34" charset="-122"/>
                <a:ea typeface="微软雅黑" panose="020B0503020204020204" pitchFamily="34" charset="-122"/>
              </a:rPr>
              <a:t>从公开答复看，予以公开7件，占比25.9%，部分公开7件，占比25.9%，不予公开13件，占比48.1%。收到以政府信息公开为由提起的行政复议0件；收到以政府信息公开为由提起的行政诉讼2件，第一件原告撤诉，第二件诉讼结果为驳回原告的诉讼请求，现二审中。</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（二）依申请公开情况</a:t>
            </a:r>
            <a:endParaRPr lang="zh-CN" altLang="en-US" dirty="0"/>
          </a:p>
        </p:txBody>
      </p:sp>
      <p:pic>
        <p:nvPicPr>
          <p:cNvPr id="-2147482618" name="图表 2"/>
          <p:cNvPicPr>
            <a:picLocks noChangeAspect="1"/>
          </p:cNvPicPr>
          <p:nvPr>
            <p:custDataLst>
              <p:tags r:id="rId3"/>
            </p:custDataLst>
          </p:nvPr>
        </p:nvPicPr>
        <p:blipFill>
          <a:blip r:embed="rId4"/>
          <a:stretch>
            <a:fillRect/>
          </a:stretch>
        </p:blipFill>
        <p:spPr>
          <a:xfrm>
            <a:off x="4064635" y="1163320"/>
            <a:ext cx="4063365" cy="2444750"/>
          </a:xfrm>
          <a:prstGeom prst="rect">
            <a:avLst/>
          </a:prstGeom>
          <a:noFill/>
          <a:ln w="9525">
            <a:noFill/>
          </a:ln>
        </p:spPr>
      </p:pic>
      <p:pic>
        <p:nvPicPr>
          <p:cNvPr id="-2147482612" name="图表 3"/>
          <p:cNvPicPr>
            <a:picLocks noChangeAspect="1"/>
          </p:cNvPicPr>
          <p:nvPr/>
        </p:nvPicPr>
        <p:blipFill>
          <a:blip r:embed="rId5"/>
          <a:stretch>
            <a:fillRect/>
          </a:stretch>
        </p:blipFill>
        <p:spPr>
          <a:xfrm>
            <a:off x="4044950" y="3934460"/>
            <a:ext cx="4084320" cy="24574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calcmode="lin" valueType="num">
                                      <p:cBhvr>
                                        <p:cTn id="7" dur="250" fill="hold"/>
                                        <p:tgtEl>
                                          <p:spTgt spid="37"/>
                                        </p:tgtEl>
                                        <p:attrNameLst>
                                          <p:attrName>ppt_w</p:attrName>
                                        </p:attrNameLst>
                                      </p:cBhvr>
                                      <p:tavLst>
                                        <p:tav tm="0">
                                          <p:val>
                                            <p:fltVal val="0"/>
                                          </p:val>
                                        </p:tav>
                                        <p:tav tm="100000">
                                          <p:val>
                                            <p:strVal val="#ppt_w"/>
                                          </p:val>
                                        </p:tav>
                                      </p:tavLst>
                                    </p:anim>
                                    <p:anim calcmode="lin" valueType="num">
                                      <p:cBhvr>
                                        <p:cTn id="8" dur="250" fill="hold"/>
                                        <p:tgtEl>
                                          <p:spTgt spid="37"/>
                                        </p:tgtEl>
                                        <p:attrNameLst>
                                          <p:attrName>ppt_h</p:attrName>
                                        </p:attrNameLst>
                                      </p:cBhvr>
                                      <p:tavLst>
                                        <p:tav tm="0">
                                          <p:val>
                                            <p:fltVal val="0"/>
                                          </p:val>
                                        </p:tav>
                                        <p:tav tm="100000">
                                          <p:val>
                                            <p:strVal val="#ppt_h"/>
                                          </p:val>
                                        </p:tav>
                                      </p:tavLst>
                                    </p:anim>
                                    <p:animEffect transition="in" filter="fade">
                                      <p:cBhvr>
                                        <p:cTn id="9" dur="250"/>
                                        <p:tgtEl>
                                          <p:spTgt spid="37"/>
                                        </p:tgtEl>
                                      </p:cBhvr>
                                    </p:animEffect>
                                  </p:childTnLst>
                                </p:cTn>
                              </p:par>
                            </p:childTnLst>
                          </p:cTn>
                        </p:par>
                        <p:par>
                          <p:cTn id="10" fill="hold">
                            <p:stCondLst>
                              <p:cond delay="465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43"/>
                                        </p:tgtEl>
                                        <p:attrNameLst>
                                          <p:attrName>style.visibility</p:attrName>
                                        </p:attrNameLst>
                                      </p:cBhvr>
                                      <p:to>
                                        <p:strVal val="visible"/>
                                      </p:to>
                                    </p:set>
                                    <p:anim calcmode="lin" valueType="num">
                                      <p:cBhvr>
                                        <p:cTn id="13" dur="250" fill="hold"/>
                                        <p:tgtEl>
                                          <p:spTgt spid="43"/>
                                        </p:tgtEl>
                                        <p:attrNameLst>
                                          <p:attrName>ppt_w</p:attrName>
                                        </p:attrNameLst>
                                      </p:cBhvr>
                                      <p:tavLst>
                                        <p:tav tm="0">
                                          <p:val>
                                            <p:fltVal val="0"/>
                                          </p:val>
                                        </p:tav>
                                        <p:tav tm="100000">
                                          <p:val>
                                            <p:strVal val="#ppt_w"/>
                                          </p:val>
                                        </p:tav>
                                      </p:tavLst>
                                    </p:anim>
                                    <p:anim calcmode="lin" valueType="num">
                                      <p:cBhvr>
                                        <p:cTn id="14" dur="250" fill="hold"/>
                                        <p:tgtEl>
                                          <p:spTgt spid="43"/>
                                        </p:tgtEl>
                                        <p:attrNameLst>
                                          <p:attrName>ppt_h</p:attrName>
                                        </p:attrNameLst>
                                      </p:cBhvr>
                                      <p:tavLst>
                                        <p:tav tm="0">
                                          <p:val>
                                            <p:fltVal val="0"/>
                                          </p:val>
                                        </p:tav>
                                        <p:tav tm="100000">
                                          <p:val>
                                            <p:strVal val="#ppt_h"/>
                                          </p:val>
                                        </p:tav>
                                      </p:tavLst>
                                    </p:anim>
                                    <p:animEffect transition="in" filter="fade">
                                      <p:cBhvr>
                                        <p:cTn id="15" dur="250"/>
                                        <p:tgtEl>
                                          <p:spTgt spid="43"/>
                                        </p:tgtEl>
                                      </p:cBhvr>
                                    </p:animEffect>
                                  </p:childTnLst>
                                </p:cTn>
                              </p:par>
                              <p:par>
                                <p:cTn id="16" presetID="2" presetClass="entr" presetSubtype="1" fill="hold" grpId="0" nodeType="withEffect">
                                  <p:stCondLst>
                                    <p:cond delay="8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8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p:bldP spid="5" grpId="0" bldLvl="0" animBg="1"/>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29482" y="1418783"/>
            <a:ext cx="9095099" cy="1204595"/>
            <a:chOff x="5233132" y="1615633"/>
            <a:chExt cx="9095099" cy="1204595"/>
          </a:xfrm>
        </p:grpSpPr>
        <p:grpSp>
          <p:nvGrpSpPr>
            <p:cNvPr id="48" name="组合 47"/>
            <p:cNvGrpSpPr/>
            <p:nvPr/>
          </p:nvGrpSpPr>
          <p:grpSpPr>
            <a:xfrm>
              <a:off x="5396321" y="1615633"/>
              <a:ext cx="8931910" cy="1204595"/>
              <a:chOff x="5795284" y="1447486"/>
              <a:chExt cx="8931910" cy="1204595"/>
            </a:xfrm>
          </p:grpSpPr>
          <p:sp>
            <p:nvSpPr>
              <p:cNvPr id="40" name="MH_SubTitle_1"/>
              <p:cNvSpPr>
                <a:spLocks noChangeArrowheads="1"/>
              </p:cNvSpPr>
              <p:nvPr/>
            </p:nvSpPr>
            <p:spPr bwMode="auto">
              <a:xfrm flipH="1">
                <a:off x="5841004" y="1447486"/>
                <a:ext cx="3230880" cy="398780"/>
              </a:xfrm>
              <a:prstGeom prst="rect">
                <a:avLst/>
              </a:prstGeom>
              <a:noFill/>
            </p:spPr>
            <p:txBody>
              <a:bodyPr wrap="none" rtlCol="0">
                <a:spAutoFit/>
              </a:bodyPr>
              <a:lstStyle/>
              <a:p>
                <a:pPr algn="l"/>
                <a:r>
                  <a:rPr lang="zh-CN" altLang="en-US" sz="2000" dirty="0">
                    <a:solidFill>
                      <a:schemeClr val="accent4"/>
                    </a:solidFill>
                    <a:latin typeface="微软雅黑" panose="020B0503020204020204" pitchFamily="34" charset="-122"/>
                    <a:ea typeface="微软雅黑" panose="020B0503020204020204" pitchFamily="34" charset="-122"/>
                  </a:rPr>
                  <a:t>一是信息公开紧扣工作重点</a:t>
                </a:r>
                <a:endParaRPr lang="zh-CN" altLang="en-US" sz="2000" dirty="0">
                  <a:solidFill>
                    <a:schemeClr val="accent4"/>
                  </a:solidFill>
                  <a:latin typeface="微软雅黑" panose="020B0503020204020204" pitchFamily="34" charset="-122"/>
                  <a:ea typeface="微软雅黑" panose="020B0503020204020204" pitchFamily="34" charset="-122"/>
                </a:endParaRPr>
              </a:p>
            </p:txBody>
          </p:sp>
          <p:sp>
            <p:nvSpPr>
              <p:cNvPr id="41" name="Rectangle 5"/>
              <p:cNvSpPr/>
              <p:nvPr/>
            </p:nvSpPr>
            <p:spPr bwMode="auto">
              <a:xfrm>
                <a:off x="5795284" y="1839281"/>
                <a:ext cx="893191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sz="12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在推进政务公开和新闻宣传上，济宁市退役军人事务局一直紧扣退役军人工作重点、突出军的特色，通过网站和微信公众号，宣传解读移交安置、优抚优待、困难帮扶援助等政策措施。召开退役军人代表座谈会，对年初以来我市退役军人工作开展情况及下一步重点工作打算进行解读。开展“最美退役军人”“优秀兵支书”评选和学习宣传活动，通过网站“济宁退役军人”栏目宣传先进典型，不断创新形式、丰富内涵，引发社会热烈反响，受到退役军人广泛好评。</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endParaRPr>
              </a:p>
            </p:txBody>
          </p:sp>
        </p:grpSp>
        <p:cxnSp>
          <p:nvCxnSpPr>
            <p:cNvPr id="51" name="直接连接符 50"/>
            <p:cNvCxnSpPr/>
            <p:nvPr/>
          </p:nvCxnSpPr>
          <p:spPr>
            <a:xfrm>
              <a:off x="5233132" y="1985192"/>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1429151" y="3310081"/>
            <a:ext cx="9279857" cy="1205865"/>
            <a:chOff x="5907805" y="3298650"/>
            <a:chExt cx="9279855" cy="1205865"/>
          </a:xfrm>
        </p:grpSpPr>
        <p:grpSp>
          <p:nvGrpSpPr>
            <p:cNvPr id="47" name="组合 46"/>
            <p:cNvGrpSpPr/>
            <p:nvPr/>
          </p:nvGrpSpPr>
          <p:grpSpPr>
            <a:xfrm>
              <a:off x="6070967" y="3298650"/>
              <a:ext cx="9116693" cy="1205865"/>
              <a:chOff x="5980705" y="2730091"/>
              <a:chExt cx="9116693" cy="1205865"/>
            </a:xfrm>
          </p:grpSpPr>
          <p:sp>
            <p:nvSpPr>
              <p:cNvPr id="42" name="MH_SubTitle_1"/>
              <p:cNvSpPr>
                <a:spLocks noChangeArrowheads="1"/>
              </p:cNvSpPr>
              <p:nvPr/>
            </p:nvSpPr>
            <p:spPr bwMode="auto">
              <a:xfrm flipH="1">
                <a:off x="6026424" y="2730091"/>
                <a:ext cx="3992879" cy="398780"/>
              </a:xfrm>
              <a:prstGeom prst="rect">
                <a:avLst/>
              </a:prstGeom>
              <a:noFill/>
            </p:spPr>
            <p:txBody>
              <a:bodyPr wrap="none" rtlCol="0">
                <a:spAutoFit/>
              </a:bodyPr>
              <a:lstStyle/>
              <a:p>
                <a:pPr algn="l"/>
                <a:r>
                  <a:rPr lang="zh-CN" altLang="en-US" sz="2000" dirty="0">
                    <a:solidFill>
                      <a:schemeClr val="accent2"/>
                    </a:solidFill>
                    <a:latin typeface="微软雅黑" panose="020B0503020204020204" pitchFamily="34" charset="-122"/>
                    <a:ea typeface="微软雅黑" panose="020B0503020204020204" pitchFamily="34" charset="-122"/>
                  </a:rPr>
                  <a:t>二是坚守保密制度，严格信息管理</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43" name="Rectangle 5"/>
              <p:cNvSpPr/>
              <p:nvPr/>
            </p:nvSpPr>
            <p:spPr bwMode="auto">
              <a:xfrm>
                <a:off x="5980705" y="3123156"/>
                <a:ext cx="911669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sz="12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针对局工作保密属性强的特点，在信息制作、获取、保存、处理等方面严格管理，对文件公开属性进行明确标识，从源头上保障了公开信息不涉密、涉密信息不公开。严格遵守“先审查、后公开”原则，修订公开审查流程，完善逐级审查制度。探索依申请转主动公开工作，严格把关政府信息属性转变流程，对标注依申请公开属性的政府信息加强管理。</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endParaRPr>
              </a:p>
            </p:txBody>
          </p:sp>
        </p:grpSp>
        <p:cxnSp>
          <p:nvCxnSpPr>
            <p:cNvPr id="56" name="直接连接符 55"/>
            <p:cNvCxnSpPr/>
            <p:nvPr/>
          </p:nvCxnSpPr>
          <p:spPr>
            <a:xfrm>
              <a:off x="5907805" y="3669060"/>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429385" y="4855845"/>
            <a:ext cx="9036049" cy="1282065"/>
            <a:chOff x="5210272" y="4997814"/>
            <a:chExt cx="5130197" cy="1282201"/>
          </a:xfrm>
        </p:grpSpPr>
        <p:grpSp>
          <p:nvGrpSpPr>
            <p:cNvPr id="46" name="组合 45"/>
            <p:cNvGrpSpPr/>
            <p:nvPr/>
          </p:nvGrpSpPr>
          <p:grpSpPr>
            <a:xfrm>
              <a:off x="5303601" y="4997814"/>
              <a:ext cx="5036868" cy="1282201"/>
              <a:chOff x="5680064" y="4951095"/>
              <a:chExt cx="5036868" cy="1282201"/>
            </a:xfrm>
          </p:grpSpPr>
          <p:sp>
            <p:nvSpPr>
              <p:cNvPr id="44" name="MH_SubTitle_1"/>
              <p:cNvSpPr>
                <a:spLocks noChangeArrowheads="1"/>
              </p:cNvSpPr>
              <p:nvPr/>
            </p:nvSpPr>
            <p:spPr bwMode="auto">
              <a:xfrm flipH="1">
                <a:off x="5708543" y="4951095"/>
                <a:ext cx="2236510" cy="398822"/>
              </a:xfrm>
              <a:prstGeom prst="rect">
                <a:avLst/>
              </a:prstGeom>
              <a:noFill/>
            </p:spPr>
            <p:txBody>
              <a:bodyPr wrap="square" rtlCol="0">
                <a:spAutoFit/>
              </a:bodyPr>
              <a:lstStyle/>
              <a:p>
                <a:r>
                  <a:rPr lang="zh-CN" altLang="en-US" sz="2000" dirty="0">
                    <a:solidFill>
                      <a:schemeClr val="accent3"/>
                    </a:solidFill>
                    <a:latin typeface="微软雅黑" panose="020B0503020204020204" pitchFamily="34" charset="-122"/>
                    <a:ea typeface="微软雅黑" panose="020B0503020204020204" pitchFamily="34" charset="-122"/>
                  </a:rPr>
                  <a:t>三是建立依申请公开全流程管理</a:t>
                </a:r>
                <a:endParaRPr lang="zh-CN" altLang="en-US" sz="2000" dirty="0">
                  <a:solidFill>
                    <a:schemeClr val="accent3"/>
                  </a:solidFill>
                  <a:latin typeface="微软雅黑" panose="020B0503020204020204" pitchFamily="34" charset="-122"/>
                  <a:ea typeface="微软雅黑" panose="020B0503020204020204" pitchFamily="34" charset="-122"/>
                </a:endParaRPr>
              </a:p>
            </p:txBody>
          </p:sp>
          <p:sp>
            <p:nvSpPr>
              <p:cNvPr id="45" name="Rectangle 5"/>
              <p:cNvSpPr/>
              <p:nvPr/>
            </p:nvSpPr>
            <p:spPr bwMode="auto">
              <a:xfrm>
                <a:off x="5680064" y="5420788"/>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sz="12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建立了依申请公开台账，对申请人、申请内容、申请时间、答复期限、办理情况等信息进行详细记录，并对申请登记、审核、办理、答复等各个环节材料进行分类归档管理，实现依申请公开材料“可查阅、可追溯”。</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endParaRPr>
              </a:p>
            </p:txBody>
          </p:sp>
        </p:grpSp>
        <p:cxnSp>
          <p:nvCxnSpPr>
            <p:cNvPr id="59" name="直接连接符 58"/>
            <p:cNvCxnSpPr/>
            <p:nvPr/>
          </p:nvCxnSpPr>
          <p:spPr>
            <a:xfrm>
              <a:off x="5210272" y="5432319"/>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282819" y="1169659"/>
            <a:ext cx="965576" cy="965576"/>
            <a:chOff x="4116949" y="1605269"/>
            <a:chExt cx="965576" cy="965576"/>
          </a:xfrm>
        </p:grpSpPr>
        <p:sp>
          <p:nvSpPr>
            <p:cNvPr id="37" name="椭圆 36"/>
            <p:cNvSpPr/>
            <p:nvPr/>
          </p:nvSpPr>
          <p:spPr>
            <a:xfrm>
              <a:off x="4116949" y="1605269"/>
              <a:ext cx="965576" cy="965576"/>
            </a:xfrm>
            <a:prstGeom prst="ellipse">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3" name="KSO_Shape"/>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294884" y="3008422"/>
            <a:ext cx="965576" cy="965576"/>
            <a:chOff x="4777349" y="3344972"/>
            <a:chExt cx="965576" cy="965576"/>
          </a:xfrm>
        </p:grpSpPr>
        <p:sp>
          <p:nvSpPr>
            <p:cNvPr id="38" name="椭圆 37"/>
            <p:cNvSpPr/>
            <p:nvPr/>
          </p:nvSpPr>
          <p:spPr>
            <a:xfrm>
              <a:off x="4777349" y="3344972"/>
              <a:ext cx="965576" cy="965576"/>
            </a:xfrm>
            <a:prstGeom prst="ellipse">
              <a:avLst/>
            </a:prstGeom>
            <a:gradFill>
              <a:gsLst>
                <a:gs pos="100000">
                  <a:schemeClr val="accent2"/>
                </a:gs>
                <a:gs pos="0">
                  <a:schemeClr val="accent2">
                    <a:lumMod val="75000"/>
                  </a:schemeClr>
                </a:gs>
              </a:gsLst>
              <a:lin ang="5400000" scaled="1"/>
            </a:gradFill>
            <a:ln w="28575" cap="flat">
              <a:gradFill>
                <a:gsLst>
                  <a:gs pos="0">
                    <a:schemeClr val="accent2"/>
                  </a:gs>
                  <a:gs pos="100000">
                    <a:schemeClr val="accent2">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4" name="KSO_Shape"/>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282819" y="4878300"/>
            <a:ext cx="965576" cy="965576"/>
            <a:chOff x="4097899" y="4979900"/>
            <a:chExt cx="965576" cy="965576"/>
          </a:xfrm>
        </p:grpSpPr>
        <p:sp>
          <p:nvSpPr>
            <p:cNvPr id="39" name="椭圆 38"/>
            <p:cNvSpPr/>
            <p:nvPr/>
          </p:nvSpPr>
          <p:spPr>
            <a:xfrm>
              <a:off x="4097899" y="4979900"/>
              <a:ext cx="965576" cy="965576"/>
            </a:xfrm>
            <a:prstGeom prst="ellipse">
              <a:avLst/>
            </a:prstGeom>
            <a:gradFill>
              <a:gsLst>
                <a:gs pos="100000">
                  <a:schemeClr val="accent3"/>
                </a:gs>
                <a:gs pos="0">
                  <a:schemeClr val="accent3">
                    <a:lumMod val="75000"/>
                  </a:schemeClr>
                </a:gs>
              </a:gsLst>
              <a:lin ang="5400000" scaled="1"/>
            </a:gra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5" name="KSO_Shape"/>
            <p:cNvSpPr/>
            <p:nvPr/>
          </p:nvSpPr>
          <p:spPr bwMode="auto">
            <a:xfrm>
              <a:off x="4349773" y="5169775"/>
              <a:ext cx="461828"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grpSp>
      <p:sp>
        <p:nvSpPr>
          <p:cNvPr id="7" name="标题 6"/>
          <p:cNvSpPr>
            <a:spLocks noGrp="1"/>
          </p:cNvSpPr>
          <p:nvPr>
            <p:ph type="title"/>
          </p:nvPr>
        </p:nvSpPr>
        <p:spPr/>
        <p:txBody>
          <a:bodyPr>
            <a:normAutofit fontScale="90000"/>
          </a:bodyPr>
          <a:lstStyle/>
          <a:p>
            <a:r>
              <a:rPr lang="zh-CN" altLang="en-US" dirty="0"/>
              <a:t>（三）政府信息管理情况</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5"/>
          <p:cNvSpPr/>
          <p:nvPr/>
        </p:nvSpPr>
        <p:spPr bwMode="auto">
          <a:xfrm>
            <a:off x="1630045" y="1800225"/>
            <a:ext cx="893191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indent="609600" fontAlgn="base">
              <a:lnSpc>
                <a:spcPct val="150000"/>
              </a:lnSpc>
              <a:spcBef>
                <a:spcPct val="0"/>
              </a:spcBef>
              <a:spcAft>
                <a:spcPct val="0"/>
              </a:spcAft>
              <a:extLst>
                <a:ext uri="{35155182-B16C-46BC-9424-99874614C6A1}">
                  <wpsdc:indentchars xmlns:wpsdc="http://www.wps.cn/officeDocument/2017/drawingmlCustomData" val="200" checksum="4158780845"/>
                </a:ext>
              </a:extLst>
            </a:pPr>
            <a:r>
              <a:rPr sz="2400" dirty="0">
                <a:solidFill>
                  <a:srgbClr val="C10109"/>
                </a:solidFill>
                <a:latin typeface="微软雅黑" panose="020B0503020204020204" pitchFamily="34" charset="-122"/>
                <a:ea typeface="微软雅黑" panose="020B0503020204020204" pitchFamily="34" charset="-122"/>
                <a:sym typeface="Gill Sans" charset="0"/>
              </a:rPr>
              <a:t>2021年，济宁市退役军人事务局着力优化政府信息公开平台建设，充分发挥网站政府信息公开功能的同时，进一步创新形式，通过微信公众号推送信息，进一步加强解读时效性和开放性。进一步强化政府信息公开工作机构和人员配置，由局政务公开工作领导小组负责全局政府信息公开工作总体规划，政务公开工作领导小组办公室设置两名专职人员负责政务公开工作日常事务，机关各科室均设置一名联络员，承办本科室政务公开工作。</a:t>
            </a:r>
            <a:endParaRPr sz="2400" dirty="0">
              <a:solidFill>
                <a:srgbClr val="C10109"/>
              </a:solidFill>
              <a:latin typeface="微软雅黑" panose="020B0503020204020204" pitchFamily="34" charset="-122"/>
              <a:ea typeface="微软雅黑" panose="020B0503020204020204" pitchFamily="34" charset="-122"/>
              <a:sym typeface="Gill Sans" charset="0"/>
            </a:endParaRPr>
          </a:p>
        </p:txBody>
      </p:sp>
      <p:sp>
        <p:nvSpPr>
          <p:cNvPr id="7" name="标题 6"/>
          <p:cNvSpPr>
            <a:spLocks noGrp="1"/>
          </p:cNvSpPr>
          <p:nvPr>
            <p:ph type="title"/>
          </p:nvPr>
        </p:nvSpPr>
        <p:spPr/>
        <p:txBody>
          <a:bodyPr>
            <a:normAutofit fontScale="90000"/>
          </a:bodyPr>
          <a:lstStyle/>
          <a:p>
            <a:r>
              <a:rPr lang="zh-CN" altLang="en-US" dirty="0"/>
              <a:t>（四）政府信息公开平台建设情况</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5"/>
          <p:cNvSpPr/>
          <p:nvPr/>
        </p:nvSpPr>
        <p:spPr bwMode="auto">
          <a:xfrm>
            <a:off x="1711325" y="1465580"/>
            <a:ext cx="8931910" cy="460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indent="609600" fontAlgn="base">
              <a:lnSpc>
                <a:spcPct val="150000"/>
              </a:lnSpc>
              <a:spcBef>
                <a:spcPct val="0"/>
              </a:spcBef>
              <a:spcAft>
                <a:spcPct val="0"/>
              </a:spcAft>
              <a:extLst>
                <a:ext uri="{35155182-B16C-46BC-9424-99874614C6A1}">
                  <wpsdc:indentchars xmlns:wpsdc="http://www.wps.cn/officeDocument/2017/drawingmlCustomData" val="200" checksum="4158780845"/>
                </a:ext>
              </a:extLst>
            </a:pPr>
            <a:r>
              <a:rPr sz="2400" dirty="0">
                <a:solidFill>
                  <a:srgbClr val="C10109"/>
                </a:solidFill>
                <a:latin typeface="微软雅黑" panose="020B0503020204020204" pitchFamily="34" charset="-122"/>
                <a:ea typeface="微软雅黑" panose="020B0503020204020204" pitchFamily="34" charset="-122"/>
                <a:sym typeface="Gill Sans" charset="0"/>
              </a:rPr>
              <a:t>2021年，局党组会三次专题听取政务公开情况汇报，要求各科室、局属各单位切实把加强政务公开工作摆在更加突出的位置，细化政务公开工作任务，确保政务公开信息定期梳理、内容准确、发布及时。依照《济宁市退役军人事务局政府信息公开登记表》，加强对责任科室依托网站平台及时发布政府信息情况的督查考核，严格按照规范公文办理和保密工作要求，要求拟制公文必须明确公开属性，在公文审核阶段一并报批。我局政务公开领导小组办公室强化日常监督和定期督查评估，并将政务公开工作纳入绩效考核。</a:t>
            </a:r>
            <a:endParaRPr sz="2400" dirty="0">
              <a:solidFill>
                <a:srgbClr val="C10109"/>
              </a:solidFill>
              <a:latin typeface="微软雅黑" panose="020B0503020204020204" pitchFamily="34" charset="-122"/>
              <a:ea typeface="微软雅黑" panose="020B0503020204020204" pitchFamily="34" charset="-122"/>
              <a:sym typeface="Gill Sans" charset="0"/>
            </a:endParaRPr>
          </a:p>
        </p:txBody>
      </p:sp>
      <p:sp>
        <p:nvSpPr>
          <p:cNvPr id="7" name="标题 6"/>
          <p:cNvSpPr>
            <a:spLocks noGrp="1"/>
          </p:cNvSpPr>
          <p:nvPr>
            <p:ph type="title"/>
          </p:nvPr>
        </p:nvSpPr>
        <p:spPr/>
        <p:txBody>
          <a:bodyPr>
            <a:normAutofit fontScale="90000"/>
          </a:bodyPr>
          <a:lstStyle/>
          <a:p>
            <a:r>
              <a:rPr lang="zh-CN" altLang="en-US" dirty="0"/>
              <a:t>（五）监督保障情况</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KSO_WM_UNIT_PLACING_PICTURE_USER_VIEWPORT" val="{&quot;height&quot;:4350,&quot;width&quot;:7230}"/>
</p:tagLst>
</file>

<file path=ppt/tags/tag15.xml><?xml version="1.0" encoding="utf-8"?>
<p:tagLst xmlns:p="http://schemas.openxmlformats.org/presentationml/2006/main">
  <p:tag name="KSO_WM_UNIT_TABLE_BEAUTIFY" val="smartTable{4b12f290-4037-44b0-a7a3-8f8092834e8e}"/>
  <p:tag name="TABLE_ENDDRAG_ORIGIN_RECT" val="770*382"/>
  <p:tag name="TABLE_ENDDRAG_RECT" val="22*74*770*382"/>
</p:tagLst>
</file>

<file path=ppt/tags/tag16.xml><?xml version="1.0" encoding="utf-8"?>
<p:tagLst xmlns:p="http://schemas.openxmlformats.org/presentationml/2006/main">
  <p:tag name="KSO_WM_UNIT_TABLE_BEAUTIFY" val="smartTable{6ae5eaf9-0527-4a9e-8ba8-ec5aecb19b50}"/>
  <p:tag name="TABLE_ENDDRAG_ORIGIN_RECT" val="777*428"/>
  <p:tag name="TABLE_ENDDRAG_RECT" val="101*69*777*428"/>
</p:tagLst>
</file>

<file path=ppt/tags/tag17.xml><?xml version="1.0" encoding="utf-8"?>
<p:tagLst xmlns:p="http://schemas.openxmlformats.org/presentationml/2006/main">
  <p:tag name="KSO_WM_UNIT_TABLE_BEAUTIFY" val="smartTable{2b97c7b3-5d29-4b44-bfd1-6349107432aa}"/>
  <p:tag name="TABLE_ENDDRAG_ORIGIN_RECT" val="667*255"/>
  <p:tag name="TABLE_ENDDRAG_RECT" val="32*66*667*255"/>
</p:tagLst>
</file>

<file path=ppt/tags/tag18.xml><?xml version="1.0" encoding="utf-8"?>
<p:tagLst xmlns:p="http://schemas.openxmlformats.org/presentationml/2006/main">
  <p:tag name="MH" val="20151126093208"/>
  <p:tag name="MH_LIBRARY" val="GRAPHIC"/>
  <p:tag name="MH_TYPE" val="Other"/>
  <p:tag name="MH_ORDER" val="3"/>
</p:tagLst>
</file>

<file path=ppt/tags/tag19.xml><?xml version="1.0" encoding="utf-8"?>
<p:tagLst xmlns:p="http://schemas.openxmlformats.org/presentationml/2006/main">
  <p:tag name="MH" val="20151126093208"/>
  <p:tag name="MH_LIBRARY" val="GRAPHIC"/>
  <p:tag name="MH_TYPE" val="Other"/>
  <p:tag name="MH_ORDER" val="3"/>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MH" val="20151126093208"/>
  <p:tag name="MH_LIBRARY" val="GRAPHIC"/>
  <p:tag name="MH_TYPE" val="Other"/>
  <p:tag name="MH_ORDER" val="3"/>
</p:tagLst>
</file>

<file path=ppt/tags/tag21.xml><?xml version="1.0" encoding="utf-8"?>
<p:tagLst xmlns:p="http://schemas.openxmlformats.org/presentationml/2006/main">
  <p:tag name="MH" val="20151126093208"/>
  <p:tag name="MH_LIBRARY" val="GRAPHIC"/>
  <p:tag name="MH_TYPE" val="Other"/>
  <p:tag name="MH_ORDER" val="3"/>
</p:tagLst>
</file>

<file path=ppt/tags/tag22.xml><?xml version="1.0" encoding="utf-8"?>
<p:tagLst xmlns:p="http://schemas.openxmlformats.org/presentationml/2006/main">
  <p:tag name="MH" val="20151126093208"/>
  <p:tag name="MH_LIBRARY" val="GRAPHIC"/>
  <p:tag name="MH_TYPE" val="Other"/>
  <p:tag name="MH_ORDER" val="3"/>
</p:tagLst>
</file>

<file path=ppt/tags/tag23.xml><?xml version="1.0" encoding="utf-8"?>
<p:tagLst xmlns:p="http://schemas.openxmlformats.org/presentationml/2006/main">
  <p:tag name="MH" val="20151126093208"/>
  <p:tag name="MH_LIBRARY" val="GRAPHIC"/>
  <p:tag name="MH_TYPE" val="Other"/>
  <p:tag name="MH_ORDER" val="3"/>
</p:tagLst>
</file>

<file path=ppt/tags/tag24.xml><?xml version="1.0" encoding="utf-8"?>
<p:tagLst xmlns:p="http://schemas.openxmlformats.org/presentationml/2006/main">
  <p:tag name="ISPRING_PRESENTATION_TITLE" val="PowerPoint 演示文稿"/>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C00000"/>
      </a:dk2>
      <a:lt2>
        <a:srgbClr val="E3DED1"/>
      </a:lt2>
      <a:accent1>
        <a:srgbClr val="C00000"/>
      </a:accent1>
      <a:accent2>
        <a:srgbClr val="C00000"/>
      </a:accent2>
      <a:accent3>
        <a:srgbClr val="C00000"/>
      </a:accent3>
      <a:accent4>
        <a:srgbClr val="C00000"/>
      </a:accent4>
      <a:accent5>
        <a:srgbClr val="C00000"/>
      </a:accent5>
      <a:accent6>
        <a:srgbClr val="C00000"/>
      </a:accent6>
      <a:hlink>
        <a:srgbClr val="6B9F25"/>
      </a:hlink>
      <a:folHlink>
        <a:srgbClr val="BA6906"/>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6732</Words>
  <Application>WPS 演示</Application>
  <PresentationFormat>自定义</PresentationFormat>
  <Paragraphs>1047</Paragraphs>
  <Slides>21</Slides>
  <Notes>38</Notes>
  <HiddenSlides>0</HiddenSlides>
  <MMClips>1</MMClips>
  <ScaleCrop>false</ScaleCrop>
  <HeadingPairs>
    <vt:vector size="6" baseType="variant">
      <vt:variant>
        <vt:lpstr>已用的字体</vt:lpstr>
      </vt:variant>
      <vt:variant>
        <vt:i4>31</vt:i4>
      </vt:variant>
      <vt:variant>
        <vt:lpstr>主题</vt:lpstr>
      </vt:variant>
      <vt:variant>
        <vt:i4>1</vt:i4>
      </vt:variant>
      <vt:variant>
        <vt:lpstr>幻灯片标题</vt:lpstr>
      </vt:variant>
      <vt:variant>
        <vt:i4>21</vt:i4>
      </vt:variant>
    </vt:vector>
  </HeadingPairs>
  <TitlesOfParts>
    <vt:vector size="53" baseType="lpstr">
      <vt:lpstr>Arial</vt:lpstr>
      <vt:lpstr>宋体</vt:lpstr>
      <vt:lpstr>Wingdings</vt:lpstr>
      <vt:lpstr>微软雅黑</vt:lpstr>
      <vt:lpstr>Impact</vt:lpstr>
      <vt:lpstr>微软雅黑 Light</vt:lpstr>
      <vt:lpstr>Modern No. 20</vt:lpstr>
      <vt:lpstr>Segoe Print</vt:lpstr>
      <vt:lpstr>Gill Sans</vt:lpstr>
      <vt:lpstr>Lato Light</vt:lpstr>
      <vt:lpstr>Calibri</vt:lpstr>
      <vt:lpstr>Times New Roman</vt:lpstr>
      <vt:lpstr>方正兰亭中黑_GBK</vt:lpstr>
      <vt:lpstr>黑体</vt:lpstr>
      <vt:lpstr>FontAwesome</vt:lpstr>
      <vt:lpstr>仿宋_GB2312</vt:lpstr>
      <vt:lpstr>仿宋</vt:lpstr>
      <vt:lpstr>Arial Unicode MS</vt:lpstr>
      <vt:lpstr>Arial Black</vt:lpstr>
      <vt:lpstr>Aharoni</vt:lpstr>
      <vt:lpstr>Yu Gothic UI Semibold</vt:lpstr>
      <vt:lpstr>ITC Avant Garde Std Bk</vt:lpstr>
      <vt:lpstr>Yu Gothic UI</vt:lpstr>
      <vt:lpstr>方正正纤黑简体</vt:lpstr>
      <vt:lpstr>Bebas Neue</vt:lpstr>
      <vt:lpstr>方正兰亭黑_GBK</vt:lpstr>
      <vt:lpstr>Arial Narrow</vt:lpstr>
      <vt:lpstr>Arial</vt:lpstr>
      <vt:lpstr>Calibri</vt:lpstr>
      <vt:lpstr>苹方 粗体</vt:lpstr>
      <vt:lpstr>仿宋_GB2312</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（三）政府信息管理情况</vt:lpstr>
      <vt:lpstr>（四）政府信息公开平台建设情况</vt:lpstr>
      <vt:lpstr>单击此处添加标题</vt:lpstr>
      <vt:lpstr>单击此处添加标题</vt:lpstr>
      <vt:lpstr>收到和处理政府信息公开申请情况</vt:lpstr>
      <vt:lpstr>单击此处添加标题</vt:lpstr>
      <vt:lpstr>单击此处添加标题</vt:lpstr>
      <vt:lpstr>单击此处添加标题</vt:lpstr>
      <vt:lpstr>其他需要报告的事项</vt:lpstr>
      <vt:lpstr>其他需要报告的事项</vt:lpstr>
      <vt:lpstr>单击此处添加标题</vt:lpstr>
      <vt:lpstr>单击此处添加标题</vt:lpstr>
      <vt:lpstr>其他需要报告的事项</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不知道起什么名字</cp:lastModifiedBy>
  <cp:revision>67</cp:revision>
  <dcterms:created xsi:type="dcterms:W3CDTF">2015-05-05T08:02:00Z</dcterms:created>
  <dcterms:modified xsi:type="dcterms:W3CDTF">2022-01-28T11:50:58Z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1E00926FF8D8498896C13654070802BB</vt:lpwstr>
  </property>
</Properties>
</file>