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311" r:id="rId7"/>
    <p:sldId id="265" r:id="rId8"/>
    <p:sldId id="269" r:id="rId9"/>
    <p:sldId id="312" r:id="rId10"/>
    <p:sldId id="314" r:id="rId11"/>
    <p:sldId id="315" r:id="rId12"/>
    <p:sldId id="274" r:id="rId13"/>
    <p:sldId id="279" r:id="rId14"/>
    <p:sldId id="317" r:id="rId15"/>
    <p:sldId id="280" r:id="rId16"/>
    <p:sldId id="319" r:id="rId17"/>
    <p:sldId id="320" r:id="rId18"/>
    <p:sldId id="322" r:id="rId19"/>
    <p:sldId id="323" r:id="rId20"/>
    <p:sldId id="326" r:id="rId21"/>
    <p:sldId id="325" r:id="rId22"/>
    <p:sldId id="321" r:id="rId23"/>
    <p:sldId id="295" r:id="rId24"/>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01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50" autoAdjust="0"/>
    <p:restoredTop sz="97098" autoAdjust="0"/>
  </p:normalViewPr>
  <p:slideViewPr>
    <p:cSldViewPr snapToGrid="0">
      <p:cViewPr>
        <p:scale>
          <a:sx n="87" d="100"/>
          <a:sy n="87" d="100"/>
        </p:scale>
        <p:origin x="-1566" y="-600"/>
      </p:cViewPr>
      <p:guideLst>
        <p:guide orient="horz" pos="2134"/>
        <p:guide pos="3902"/>
      </p:guideLst>
    </p:cSldViewPr>
  </p:slideViewPr>
  <p:notesTextViewPr>
    <p:cViewPr>
      <p:scale>
        <a:sx n="1" d="1"/>
        <a:sy n="1" d="1"/>
      </p:scale>
      <p:origin x="0" y="0"/>
    </p:cViewPr>
  </p:notesTextViewPr>
  <p:sorterViewPr>
    <p:cViewPr>
      <p:scale>
        <a:sx n="65" d="100"/>
        <a:sy n="6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24.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EA46B1-DA48-464B-A65A-9C1D3ACBE17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D8573-C050-414D-B7DA-B0B352714B6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smtClean="0"/>
              <a:t> </a:t>
            </a:r>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94ED96B-6651-43F6-B5FF-BE1A2E4A4DFC}"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94ED96B-6651-43F6-B5FF-BE1A2E4A4DFC}"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 </a:t>
            </a:r>
            <a:endParaRPr lang="zh-CN" altLang="en-US" dirty="0"/>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6D8573-C050-414D-B7DA-B0B352714B6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82388" y="203761"/>
            <a:ext cx="10515600" cy="549275"/>
          </a:xfrm>
        </p:spPr>
        <p:txBody>
          <a:bodyPr>
            <a:normAutofit/>
          </a:bodyPr>
          <a:lstStyle>
            <a:lvl1pPr>
              <a:defRPr sz="3200" b="1">
                <a:solidFill>
                  <a:schemeClr val="bg1"/>
                </a:solidFill>
              </a:defRPr>
            </a:lvl1p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6" name="矩形 5"/>
          <p:cNvSpPr/>
          <p:nvPr userDrawn="1"/>
        </p:nvSpPr>
        <p:spPr>
          <a:xfrm>
            <a:off x="0" y="770965"/>
            <a:ext cx="12192000" cy="5968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3.jpe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6.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7.png"/><Relationship Id="rId7" Type="http://schemas.openxmlformats.org/officeDocument/2006/relationships/image" Target="../media/image6.png"/><Relationship Id="rId6" Type="http://schemas.openxmlformats.org/officeDocument/2006/relationships/image" Target="../media/image5.pn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7" Type="http://schemas.openxmlformats.org/officeDocument/2006/relationships/notesSlide" Target="../notesSlides/notesSlide5.xml"/><Relationship Id="rId16" Type="http://schemas.openxmlformats.org/officeDocument/2006/relationships/slideLayout" Target="../slideLayouts/slideLayout6.xml"/><Relationship Id="rId15" Type="http://schemas.openxmlformats.org/officeDocument/2006/relationships/tags" Target="../tags/tag11.xml"/><Relationship Id="rId14" Type="http://schemas.openxmlformats.org/officeDocument/2006/relationships/tags" Target="../tags/tag10.xml"/><Relationship Id="rId13" Type="http://schemas.openxmlformats.org/officeDocument/2006/relationships/image" Target="../media/image8.png"/><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图: 可选过程 1"/>
          <p:cNvSpPr/>
          <p:nvPr/>
        </p:nvSpPr>
        <p:spPr bwMode="auto">
          <a:xfrm>
            <a:off x="3400835" y="3797269"/>
            <a:ext cx="5853236" cy="430887"/>
          </a:xfrm>
          <a:prstGeom prst="flowChartAlternateProcess">
            <a:avLst/>
          </a:prstGeom>
          <a:noFill/>
          <a:ln w="9525" cap="flat" cmpd="sng" algn="ctr">
            <a:solidFill>
              <a:schemeClr val="bg1"/>
            </a:solidFill>
            <a:prstDash val="solid"/>
            <a:round/>
            <a:headEnd type="none" w="med" len="med"/>
            <a:tailEnd type="none" w="med" len="med"/>
          </a:ln>
          <a:effectLst/>
        </p:spPr>
        <p:txBody>
          <a:bodyPr vert="horz" wrap="square" lIns="91419" tIns="45709" rIns="91419" bIns="45709" numCol="1" rtlCol="0" anchor="t" anchorCtr="0" compatLnSpc="1"/>
          <a:lstStyle/>
          <a:p>
            <a:pPr algn="ctr" defTabSz="913765" fontAlgn="base">
              <a:spcBef>
                <a:spcPct val="0"/>
              </a:spcBef>
              <a:spcAft>
                <a:spcPct val="0"/>
              </a:spcAft>
            </a:pPr>
            <a:endParaRPr lang="zh-CN" altLang="en-US">
              <a:solidFill>
                <a:schemeClr val="bg1"/>
              </a:solidFill>
              <a:latin typeface="Arial" panose="020B0604020202020204" pitchFamily="34" charset="0"/>
              <a:ea typeface="宋体" panose="02010600030101010101" pitchFamily="2" charset="-122"/>
            </a:endParaRPr>
          </a:p>
        </p:txBody>
      </p:sp>
      <p:sp>
        <p:nvSpPr>
          <p:cNvPr id="3" name="Rectangle 3"/>
          <p:cNvSpPr txBox="1">
            <a:spLocks noChangeArrowheads="1"/>
          </p:cNvSpPr>
          <p:nvPr/>
        </p:nvSpPr>
        <p:spPr bwMode="auto">
          <a:xfrm>
            <a:off x="1557896" y="2647467"/>
            <a:ext cx="9540384" cy="677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lstStyle>
            <a:lvl1pPr algn="l" rtl="0" fontAlgn="base">
              <a:spcBef>
                <a:spcPct val="0"/>
              </a:spcBef>
              <a:spcAft>
                <a:spcPct val="0"/>
              </a:spcAft>
              <a:defRPr sz="2400">
                <a:solidFill>
                  <a:schemeClr val="bg1"/>
                </a:solidFill>
                <a:latin typeface="+mj-lt"/>
                <a:ea typeface="+mj-ea"/>
                <a:cs typeface="+mj-cs"/>
              </a:defRPr>
            </a:lvl1pPr>
            <a:lvl2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2pPr>
            <a:lvl3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3pPr>
            <a:lvl4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4pPr>
            <a:lvl5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6pPr>
            <a:lvl7pPr marL="9144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7pPr>
            <a:lvl8pPr marL="13716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8pPr>
            <a:lvl9pPr marL="18288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9pPr>
          </a:lstStyle>
          <a:p>
            <a:pPr algn="ctr"/>
            <a:r>
              <a:rPr sz="5400" b="1" dirty="0" smtClean="0">
                <a:latin typeface="微软雅黑" panose="020B0503020204020204" pitchFamily="34" charset="-122"/>
                <a:ea typeface="微软雅黑" panose="020B0503020204020204" pitchFamily="34" charset="-122"/>
              </a:rPr>
              <a:t>济宁市退役军人事务局</a:t>
            </a:r>
            <a:endParaRPr sz="5400" b="1" dirty="0" smtClean="0">
              <a:latin typeface="微软雅黑" panose="020B0503020204020204" pitchFamily="34" charset="-122"/>
              <a:ea typeface="微软雅黑" panose="020B0503020204020204" pitchFamily="34" charset="-122"/>
            </a:endParaRPr>
          </a:p>
        </p:txBody>
      </p:sp>
      <p:sp>
        <p:nvSpPr>
          <p:cNvPr id="5" name="TextBox 5"/>
          <p:cNvSpPr txBox="1"/>
          <p:nvPr/>
        </p:nvSpPr>
        <p:spPr>
          <a:xfrm>
            <a:off x="3441700" y="3797300"/>
            <a:ext cx="5811520" cy="429895"/>
          </a:xfrm>
          <a:prstGeom prst="rect">
            <a:avLst/>
          </a:prstGeom>
          <a:noFill/>
          <a:ln>
            <a:noFill/>
          </a:ln>
        </p:spPr>
        <p:txBody>
          <a:bodyPr wrap="square" rtlCol="0">
            <a:spAutoFit/>
          </a:bodyPr>
          <a:lstStyle/>
          <a:p>
            <a:pPr algn="ctr"/>
            <a:r>
              <a:rPr lang="zh-CN" altLang="en-US" sz="2200" dirty="0">
                <a:solidFill>
                  <a:schemeClr val="bg1"/>
                </a:solidFill>
                <a:latin typeface="微软雅黑" panose="020B0503020204020204" pitchFamily="34" charset="-122"/>
                <a:ea typeface="微软雅黑" panose="020B0503020204020204" pitchFamily="34" charset="-122"/>
              </a:rPr>
              <a:t>2021年政府信息公开工作年度报告</a:t>
            </a:r>
            <a:endParaRPr lang="zh-CN" altLang="en-US" sz="2200" dirty="0">
              <a:solidFill>
                <a:schemeClr val="bg1"/>
              </a:solidFill>
              <a:latin typeface="微软雅黑" panose="020B0503020204020204" pitchFamily="34" charset="-122"/>
              <a:ea typeface="微软雅黑" panose="020B0503020204020204" pitchFamily="34" charset="-122"/>
            </a:endParaRPr>
          </a:p>
        </p:txBody>
      </p:sp>
      <p:sp>
        <p:nvSpPr>
          <p:cNvPr id="6" name="Rectangle 3"/>
          <p:cNvSpPr txBox="1">
            <a:spLocks noChangeArrowheads="1"/>
          </p:cNvSpPr>
          <p:nvPr/>
        </p:nvSpPr>
        <p:spPr bwMode="auto">
          <a:xfrm>
            <a:off x="1557261" y="769929"/>
            <a:ext cx="9540384" cy="1325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lstStyle>
            <a:lvl1pPr algn="l" rtl="0" fontAlgn="base">
              <a:spcBef>
                <a:spcPct val="0"/>
              </a:spcBef>
              <a:spcAft>
                <a:spcPct val="0"/>
              </a:spcAft>
              <a:defRPr sz="2400">
                <a:solidFill>
                  <a:schemeClr val="bg1"/>
                </a:solidFill>
                <a:latin typeface="+mj-lt"/>
                <a:ea typeface="+mj-ea"/>
                <a:cs typeface="+mj-cs"/>
              </a:defRPr>
            </a:lvl1pPr>
            <a:lvl2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2pPr>
            <a:lvl3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3pPr>
            <a:lvl4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4pPr>
            <a:lvl5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6pPr>
            <a:lvl7pPr marL="9144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7pPr>
            <a:lvl8pPr marL="13716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8pPr>
            <a:lvl9pPr marL="18288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9pPr>
          </a:lstStyle>
          <a:p>
            <a:pPr algn="ctr"/>
            <a:r>
              <a:rPr lang="en-US" altLang="zh-CN" sz="11500" b="1" dirty="0" smtClean="0">
                <a:latin typeface="Impact" panose="020B0806030902050204" pitchFamily="34" charset="0"/>
              </a:rPr>
              <a:t>2022</a:t>
            </a:r>
            <a:endParaRPr lang="zh-CN" altLang="en-US" sz="11500" b="1" dirty="0">
              <a:latin typeface="Impact" panose="020B0806030902050204" pitchFamily="34" charset="0"/>
            </a:endParaRPr>
          </a:p>
        </p:txBody>
      </p:sp>
      <p:pic>
        <p:nvPicPr>
          <p:cNvPr id="8" name="Epic Score - Stand Your Ground">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cstate="print"/>
          <a:stretch>
            <a:fillRect/>
          </a:stretch>
        </p:blipFill>
        <p:spPr>
          <a:xfrm>
            <a:off x="8775892" y="-33909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41" presetClass="entr" presetSubtype="0" fill="hold" grpId="0" nodeType="afterEffect">
                                  <p:stCondLst>
                                    <p:cond delay="0"/>
                                  </p:stCondLst>
                                  <p:iterate type="lt">
                                    <p:tmPct val="10000"/>
                                  </p:iterate>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3"/>
                                        </p:tgtEl>
                                        <p:attrNameLst>
                                          <p:attrName>ppt_y</p:attrName>
                                        </p:attrNameLst>
                                      </p:cBhvr>
                                      <p:tavLst>
                                        <p:tav tm="0">
                                          <p:val>
                                            <p:strVal val="#ppt_y"/>
                                          </p:val>
                                        </p:tav>
                                        <p:tav tm="100000">
                                          <p:val>
                                            <p:strVal val="#ppt_y"/>
                                          </p:val>
                                        </p:tav>
                                      </p:tavLst>
                                    </p:anim>
                                    <p:anim calcmode="lin" valueType="num">
                                      <p:cBhvr>
                                        <p:cTn id="1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3"/>
                                        </p:tgtEl>
                                      </p:cBhvr>
                                    </p:animEffect>
                                  </p:childTnLst>
                                </p:cTn>
                              </p:par>
                            </p:childTnLst>
                          </p:cTn>
                        </p:par>
                        <p:par>
                          <p:cTn id="15" fill="hold">
                            <p:stCondLst>
                              <p:cond delay="949"/>
                            </p:stCondLst>
                            <p:childTnLst>
                              <p:par>
                                <p:cTn id="16" presetID="16" presetClass="entr" presetSubtype="21"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par>
                          <p:cTn id="19" fill="hold">
                            <p:stCondLst>
                              <p:cond delay="1449"/>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6"/>
                                        </p:tgtEl>
                                        <p:attrNameLst>
                                          <p:attrName>ppt_y</p:attrName>
                                        </p:attrNameLst>
                                      </p:cBhvr>
                                      <p:tavLst>
                                        <p:tav tm="0">
                                          <p:val>
                                            <p:strVal val="#ppt_y"/>
                                          </p:val>
                                        </p:tav>
                                        <p:tav tm="100000">
                                          <p:val>
                                            <p:strVal val="#ppt_y"/>
                                          </p:val>
                                        </p:tav>
                                      </p:tavLst>
                                    </p:anim>
                                    <p:anim calcmode="lin" valueType="num">
                                      <p:cBhvr>
                                        <p:cTn id="2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6"/>
                                        </p:tgtEl>
                                      </p:cBhvr>
                                    </p:animEffect>
                                  </p:childTnLst>
                                </p:cTn>
                              </p:par>
                            </p:childTnLst>
                          </p:cTn>
                        </p:par>
                        <p:par>
                          <p:cTn id="27" fill="hold">
                            <p:stCondLst>
                              <p:cond delay="2099"/>
                            </p:stCondLst>
                            <p:childTnLst>
                              <p:par>
                                <p:cTn id="28" presetID="16" presetClass="entr" presetSubtype="21"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31" repeatCount="indefinite" fill="hold" display="0">
                  <p:stCondLst>
                    <p:cond delay="indefinite"/>
                  </p:stCondLst>
                  <p:endCondLst>
                    <p:cond evt="onStopAudio" delay="0">
                      <p:tgtEl>
                        <p:sldTgt/>
                      </p:tgtEl>
                    </p:cond>
                  </p:endCondLst>
                </p:cTn>
                <p:tgtEl>
                  <p:spTgt spid="8"/>
                </p:tgtEl>
              </p:cMediaNode>
            </p:audio>
          </p:childTnLst>
        </p:cTn>
      </p:par>
    </p:tnLst>
    <p:bldLst>
      <p:bldP spid="2" grpId="0" bldLvl="0" animBg="1"/>
      <p:bldP spid="3"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normAutofit fontScale="90000"/>
          </a:bodyPr>
          <a:lstStyle/>
          <a:p>
            <a:r>
              <a:rPr lang="zh-CN" altLang="en-US" dirty="0"/>
              <a:t>二、主动公开政府信息情况</a:t>
            </a:r>
            <a:endParaRPr lang="zh-CN" altLang="en-US" dirty="0"/>
          </a:p>
        </p:txBody>
      </p:sp>
      <p:graphicFrame>
        <p:nvGraphicFramePr>
          <p:cNvPr id="4" name="表格 3"/>
          <p:cNvGraphicFramePr/>
          <p:nvPr>
            <p:custDataLst>
              <p:tags r:id="rId1"/>
            </p:custDataLst>
          </p:nvPr>
        </p:nvGraphicFramePr>
        <p:xfrm>
          <a:off x="1203960" y="1253490"/>
          <a:ext cx="9784715" cy="4853940"/>
        </p:xfrm>
        <a:graphic>
          <a:graphicData uri="http://schemas.openxmlformats.org/drawingml/2006/table">
            <a:tbl>
              <a:tblPr firstRow="1" bandRow="1">
                <a:tableStyleId>{5940675A-B579-460E-94D1-54222C63F5DA}</a:tableStyleId>
              </a:tblPr>
              <a:tblGrid>
                <a:gridCol w="2715260"/>
                <a:gridCol w="2379980"/>
                <a:gridCol w="2472690"/>
                <a:gridCol w="2216785"/>
              </a:tblGrid>
              <a:tr h="346710">
                <a:tc gridSpan="4">
                  <a:txBody>
                    <a:bodyPr/>
                    <a:p>
                      <a:pPr indent="0" algn="ctr">
                        <a:buNone/>
                      </a:pPr>
                      <a:r>
                        <a:rPr lang="en-US" sz="1200" b="1">
                          <a:solidFill>
                            <a:srgbClr val="FFFFFF"/>
                          </a:solidFill>
                          <a:latin typeface="Times New Roman" panose="02020603050405020304" pitchFamily="18" charset="0"/>
                          <a:cs typeface="Times New Roman" panose="02020603050405020304" pitchFamily="18" charset="0"/>
                        </a:rPr>
                        <a:t>第二十条第（一）项</a:t>
                      </a:r>
                      <a:endParaRPr lang="en-US" altLang="en-US" sz="12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0175C2"/>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信息内容</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本年制发件数</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本年废止件数</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现行有效件数</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规章</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行政规范性文件</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2</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r>
              <a:tr h="346710">
                <a:tc gridSpan="4">
                  <a:txBody>
                    <a:bodyPr/>
                    <a:p>
                      <a:pPr indent="0" algn="ctr">
                        <a:buNone/>
                      </a:pPr>
                      <a:r>
                        <a:rPr lang="en-US" sz="1200" b="1">
                          <a:solidFill>
                            <a:srgbClr val="FFFFFF"/>
                          </a:solidFill>
                          <a:latin typeface="Times New Roman" panose="02020603050405020304" pitchFamily="18" charset="0"/>
                          <a:cs typeface="Times New Roman" panose="02020603050405020304" pitchFamily="18" charset="0"/>
                        </a:rPr>
                        <a:t>第二十条第（五）项</a:t>
                      </a:r>
                      <a:endParaRPr lang="en-US" altLang="en-US" sz="12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0175C2"/>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信息内容</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本年处理决定数量</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行政许可</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gridSpan="4">
                  <a:txBody>
                    <a:bodyPr/>
                    <a:p>
                      <a:pPr indent="0" algn="ctr">
                        <a:buNone/>
                      </a:pPr>
                      <a:r>
                        <a:rPr lang="en-US" sz="1200" b="1">
                          <a:solidFill>
                            <a:srgbClr val="FFFFFF"/>
                          </a:solidFill>
                          <a:latin typeface="Times New Roman" panose="02020603050405020304" pitchFamily="18" charset="0"/>
                          <a:cs typeface="Times New Roman" panose="02020603050405020304" pitchFamily="18" charset="0"/>
                        </a:rPr>
                        <a:t>第二十条第（六）项</a:t>
                      </a:r>
                      <a:endParaRPr lang="en-US" altLang="en-US" sz="12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0175C2"/>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信息内容</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本年处理决定数量</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行政处罚</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行政强制</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gridSpan="4">
                  <a:txBody>
                    <a:bodyPr/>
                    <a:p>
                      <a:pPr indent="0" algn="ctr">
                        <a:buNone/>
                      </a:pPr>
                      <a:r>
                        <a:rPr lang="en-US" sz="1200" b="1">
                          <a:solidFill>
                            <a:srgbClr val="FFFFFF"/>
                          </a:solidFill>
                          <a:latin typeface="Times New Roman" panose="02020603050405020304" pitchFamily="18" charset="0"/>
                          <a:cs typeface="Times New Roman" panose="02020603050405020304" pitchFamily="18" charset="0"/>
                        </a:rPr>
                        <a:t>第二十条第（八）项</a:t>
                      </a:r>
                      <a:endParaRPr lang="en-US" altLang="en-US" sz="12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0175C2"/>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信息内容</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本年收费金额（单位：万元）</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r h="346710">
                <a:tc>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行政事业性收费</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Times New Roman" panose="02020603050405020304" pitchFamily="18" charset="0"/>
                          <a:cs typeface="Times New Roman" panose="02020603050405020304" pitchFamily="18" charset="0"/>
                        </a:rPr>
                        <a:t>0</a:t>
                      </a:r>
                      <a:endParaRPr lang="en-US" altLang="en-US" sz="1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cap="flat" cmpd="sng">
                      <a:solidFill>
                        <a:srgbClr val="0175C2"/>
                      </a:solidFill>
                      <a:prstDash val="solid"/>
                      <a:headEnd type="none" w="med" len="med"/>
                      <a:tailEnd type="none" w="med" len="med"/>
                    </a:lnL>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lnTlToBr>
                      <a:noFill/>
                    </a:lnTlToBr>
                    <a:lnBlToTr>
                      <a:noFill/>
                    </a:lnBlToTr>
                    <a:solidFill>
                      <a:srgbClr val="FFFFFF"/>
                    </a:solidFill>
                  </a:tcPr>
                </a:tc>
                <a:tc hMerge="1">
                  <a:tcP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c hMerge="1">
                  <a:tcPr>
                    <a:lnR w="12700" cap="flat" cmpd="sng">
                      <a:solidFill>
                        <a:srgbClr val="0175C2"/>
                      </a:solidFill>
                      <a:prstDash val="solid"/>
                      <a:headEnd type="none" w="med" len="med"/>
                      <a:tailEnd type="none" w="med" len="med"/>
                    </a:lnR>
                    <a:lnT w="12700" cap="flat" cmpd="sng">
                      <a:solidFill>
                        <a:srgbClr val="0175C2"/>
                      </a:solidFill>
                      <a:prstDash val="solid"/>
                      <a:headEnd type="none" w="med" len="med"/>
                      <a:tailEnd type="none" w="med" len="med"/>
                    </a:lnT>
                    <a:lnB w="12700" cap="flat" cmpd="sng">
                      <a:solidFill>
                        <a:srgbClr val="0175C2"/>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fontScale="90000"/>
          </a:bodyPr>
          <a:lstStyle/>
          <a:p>
            <a:r>
              <a:rPr lang="zh-CN" altLang="en-US" dirty="0"/>
              <a:t>三、收到和处理政府信息公开申请情况</a:t>
            </a:r>
            <a:endParaRPr lang="zh-CN" altLang="en-US" dirty="0"/>
          </a:p>
        </p:txBody>
      </p:sp>
      <p:graphicFrame>
        <p:nvGraphicFramePr>
          <p:cNvPr id="2" name="表格 1"/>
          <p:cNvGraphicFramePr/>
          <p:nvPr>
            <p:custDataLst>
              <p:tags r:id="rId1"/>
            </p:custDataLst>
          </p:nvPr>
        </p:nvGraphicFramePr>
        <p:xfrm>
          <a:off x="1286510" y="859155"/>
          <a:ext cx="9872980" cy="5788660"/>
        </p:xfrm>
        <a:graphic>
          <a:graphicData uri="http://schemas.openxmlformats.org/drawingml/2006/table">
            <a:tbl>
              <a:tblPr firstRow="1" bandRow="1">
                <a:tableStyleId>{5940675A-B579-460E-94D1-54222C63F5DA}</a:tableStyleId>
              </a:tblPr>
              <a:tblGrid>
                <a:gridCol w="859155"/>
                <a:gridCol w="1085850"/>
                <a:gridCol w="3194685"/>
                <a:gridCol w="884555"/>
                <a:gridCol w="669290"/>
                <a:gridCol w="661670"/>
                <a:gridCol w="669290"/>
                <a:gridCol w="638175"/>
                <a:gridCol w="628015"/>
                <a:gridCol w="582295"/>
              </a:tblGrid>
              <a:tr h="118110">
                <a:tc rowSpan="3" gridSpan="3">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（本列数据的勾稽关系为：第一项加第二项之和，等于第三项加第四项之和）</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3" hMerge="1">
                  <a:tcPr>
                    <a:lnT w="12700">
                      <a:solidFill>
                        <a:srgbClr val="0070C0"/>
                      </a:solidFill>
                      <a:prstDash val="solid"/>
                    </a:lnT>
                  </a:tcPr>
                </a:tc>
                <a:tc rowSpan="3" hMerge="1">
                  <a:tcPr>
                    <a:lnR w="12700">
                      <a:solidFill>
                        <a:srgbClr val="0070C0"/>
                      </a:solidFill>
                      <a:prstDash val="solid"/>
                    </a:lnR>
                    <a:lnT w="12700">
                      <a:solidFill>
                        <a:srgbClr val="0070C0"/>
                      </a:solidFill>
                      <a:prstDash val="solid"/>
                    </a:lnT>
                  </a:tcPr>
                </a:tc>
                <a:tc gridSpan="7">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申请人情况</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r>
              <a:tr h="118110">
                <a:tc vMerge="1" gridSpan="3">
                  <a:tcPr>
                    <a:lnL w="12700">
                      <a:solidFill>
                        <a:srgbClr val="0070C0"/>
                      </a:solidFill>
                      <a:prstDash val="solid"/>
                    </a:lnL>
                  </a:tcPr>
                </a:tc>
                <a:tc vMerge="1" hMerge="1">
                  <a:tcPr/>
                </a:tc>
                <a:tc vMerge="1" hMerge="1">
                  <a:tcPr>
                    <a:lnR w="12700">
                      <a:solidFill>
                        <a:srgbClr val="0070C0"/>
                      </a:solidFill>
                      <a:prstDash val="solid"/>
                    </a:lnR>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自然人</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gridSpan="5">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法人或其他组织</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总计</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708660">
                <a:tc vMerge="1" gridSpan="3">
                  <a:tcPr>
                    <a:lnL w="12700">
                      <a:solidFill>
                        <a:srgbClr val="0070C0"/>
                      </a:solidFill>
                      <a:prstDash val="solid"/>
                    </a:lnL>
                    <a:lnB w="12700">
                      <a:solidFill>
                        <a:srgbClr val="0070C0"/>
                      </a:solidFill>
                      <a:prstDash val="solid"/>
                    </a:lnB>
                  </a:tcPr>
                </a:tc>
                <a:tc vMerge="1" hMerge="1">
                  <a:tcPr>
                    <a:lnB w="12700">
                      <a:solidFill>
                        <a:srgbClr val="0070C0"/>
                      </a:solidFill>
                      <a:prstDash val="solid"/>
                    </a:lnB>
                  </a:tcPr>
                </a:tc>
                <a:tc vMerge="1" hMerge="1">
                  <a:tcPr>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商业企业</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科研机构</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社会公益组织</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法律服务机构</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其他</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vMerge="1">
                  <a:tcPr>
                    <a:lnL w="12700">
                      <a:solidFill>
                        <a:srgbClr val="0070C0"/>
                      </a:solidFill>
                      <a:prstDash val="solid"/>
                    </a:lnL>
                    <a:lnR w="12700">
                      <a:solidFill>
                        <a:srgbClr val="0070C0"/>
                      </a:solidFill>
                      <a:prstDash val="solid"/>
                    </a:lnR>
                    <a:lnB w="12700">
                      <a:solidFill>
                        <a:srgbClr val="0070C0"/>
                      </a:solidFill>
                      <a:prstDash val="solid"/>
                    </a:lnB>
                  </a:tcPr>
                </a:tc>
              </a:tr>
              <a:tr h="199390">
                <a:tc gridSpan="3">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一、本年新收政府信息公开申请数量</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27</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27</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r>
              <a:tr h="179705">
                <a:tc gridSpan="3">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二、上年结转政府信息公开申请数量</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0</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0</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745">
                <a:tc rowSpan="13">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三、本年度办理结果</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gridSpan="2">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（一）予以公开</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7</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 </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7</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r>
              <a:tr h="331470">
                <a:tc vMerge="1">
                  <a:tcPr>
                    <a:lnL w="12700">
                      <a:solidFill>
                        <a:srgbClr val="0070C0"/>
                      </a:solidFill>
                      <a:prstDash val="solid"/>
                    </a:lnL>
                    <a:lnR w="12700">
                      <a:solidFill>
                        <a:srgbClr val="0070C0"/>
                      </a:solidFill>
                      <a:prstDash val="solid"/>
                    </a:lnR>
                  </a:tcPr>
                </a:tc>
                <a:tc gridSpan="2">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（二）部分公开（区分处理的，只计这一情形，不计其他情形）</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925">
                <a:tc vMerge="1">
                  <a:tcPr>
                    <a:lnL w="12700">
                      <a:solidFill>
                        <a:srgbClr val="0070C0"/>
                      </a:solidFill>
                      <a:prstDash val="solid"/>
                    </a:lnL>
                    <a:lnR w="12700">
                      <a:solidFill>
                        <a:srgbClr val="0070C0"/>
                      </a:solidFill>
                      <a:prstDash val="solid"/>
                    </a:lnR>
                  </a:tcPr>
                </a:tc>
                <a:tc rowSpan="8">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（三）不予公开</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1.属于国家秘密</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925">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2.其他法律行政法规禁止公开</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0655">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3.危及“三安全一稳定”</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925">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4.保护第三方合法权益</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29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5.属于三类内部事务信息</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29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6.属于四类过程性信息</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29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7.属于行政执法案卷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925">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8.属于行政查询事项</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0655">
                <a:tc vMerge="1">
                  <a:tcPr>
                    <a:lnL w="12700">
                      <a:solidFill>
                        <a:srgbClr val="0070C0"/>
                      </a:solidFill>
                      <a:prstDash val="solid"/>
                    </a:lnL>
                    <a:lnR w="12700">
                      <a:solidFill>
                        <a:srgbClr val="0070C0"/>
                      </a:solidFill>
                      <a:prstDash val="solid"/>
                    </a:lnR>
                  </a:tcPr>
                </a:tc>
                <a:tc rowSpan="3">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（四）无法提供</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1.本机关不掌握相关政府信息</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925">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2.没有现成信息需要另行制作</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61290">
                <a:tc vMerge="1">
                  <a:tcPr>
                    <a:lnL w="12700">
                      <a:solidFill>
                        <a:srgbClr val="0070C0"/>
                      </a:solidFill>
                      <a:prstDash val="solid"/>
                    </a:lnL>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3.补正后申请内容仍不明确</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7475">
                <a:tc rowSpan="9">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5">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（五）不予处理</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1.信访举报投诉类申请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2.重复申请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3.要求提供公开出版物</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4.无正当理由大量反复申请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36068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5.要求行政机关确认或重新出具已获取信息</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354330">
                <a:tc vMerge="1">
                  <a:tcPr>
                    <a:lnL w="12700">
                      <a:solidFill>
                        <a:srgbClr val="0070C0"/>
                      </a:solidFill>
                      <a:prstDash val="solid"/>
                    </a:lnL>
                    <a:lnR w="12700">
                      <a:solidFill>
                        <a:srgbClr val="0070C0"/>
                      </a:solidFill>
                      <a:prstDash val="solid"/>
                    </a:lnR>
                  </a:tcPr>
                </a:tc>
                <a:tc rowSpan="3">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（六）其他处理</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1.申请人无正当理由逾期不补正、行政机关不再处理其政府信息公开申请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35433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2.申请人逾期未按收费通知要求缴纳费用、行政机关不再处理其政府信息公开申请</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vMerge="1">
                  <a:tcPr>
                    <a:lnL w="12700">
                      <a:solidFill>
                        <a:srgbClr val="0070C0"/>
                      </a:solidFill>
                      <a:prstDash val="solid"/>
                    </a:lnL>
                    <a:lnR w="12700">
                      <a:solidFill>
                        <a:srgbClr val="0070C0"/>
                      </a:solidFill>
                      <a:prstDash val="solid"/>
                    </a:lnR>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3.其他</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vMerge="1">
                  <a:tcPr>
                    <a:lnL w="12700">
                      <a:solidFill>
                        <a:srgbClr val="0070C0"/>
                      </a:solidFill>
                      <a:prstDash val="solid"/>
                    </a:lnL>
                    <a:lnR w="12700">
                      <a:solidFill>
                        <a:srgbClr val="0070C0"/>
                      </a:solidFill>
                      <a:prstDash val="solid"/>
                    </a:lnR>
                    <a:lnB w="12700">
                      <a:solidFill>
                        <a:srgbClr val="0070C0"/>
                      </a:solidFill>
                      <a:prstDash val="solid"/>
                    </a:lnB>
                  </a:tcPr>
                </a:tc>
                <a:tc gridSpan="2">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（七）总计</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27</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18110">
                <a:tc gridSpan="3">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四、结转下年度继续办理</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0</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 </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0000"/>
                          </a:solidFill>
                          <a:latin typeface="Times New Roman" panose="02020603050405020304" pitchFamily="18" charset="0"/>
                          <a:cs typeface="Times New Roman" panose="02020603050405020304" pitchFamily="18" charset="0"/>
                        </a:rPr>
                        <a:t>0</a:t>
                      </a:r>
                      <a:endParaRPr lang="en-US" altLang="en-US" sz="1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36194" marR="36194"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fontScale="90000"/>
          </a:bodyPr>
          <a:lstStyle/>
          <a:p>
            <a:r>
              <a:rPr lang="zh-CN" altLang="en-US" dirty="0"/>
              <a:t>四、政府信息公开行政复议、行政诉讼情况</a:t>
            </a:r>
            <a:endParaRPr lang="zh-CN" altLang="en-US" dirty="0"/>
          </a:p>
        </p:txBody>
      </p:sp>
      <p:graphicFrame>
        <p:nvGraphicFramePr>
          <p:cNvPr id="4" name="表格 3"/>
          <p:cNvGraphicFramePr/>
          <p:nvPr>
            <p:custDataLst>
              <p:tags r:id="rId1"/>
            </p:custDataLst>
          </p:nvPr>
        </p:nvGraphicFramePr>
        <p:xfrm>
          <a:off x="1855470" y="1804035"/>
          <a:ext cx="8481060" cy="3250565"/>
        </p:xfrm>
        <a:graphic>
          <a:graphicData uri="http://schemas.openxmlformats.org/drawingml/2006/table">
            <a:tbl>
              <a:tblPr firstRow="1" bandRow="1">
                <a:tableStyleId>{5940675A-B579-460E-94D1-54222C63F5DA}</a:tableStyleId>
              </a:tblPr>
              <a:tblGrid>
                <a:gridCol w="592455"/>
                <a:gridCol w="596900"/>
                <a:gridCol w="577850"/>
                <a:gridCol w="568325"/>
                <a:gridCol w="443230"/>
                <a:gridCol w="626110"/>
                <a:gridCol w="624205"/>
                <a:gridCol w="626110"/>
                <a:gridCol w="611505"/>
                <a:gridCol w="409575"/>
                <a:gridCol w="626110"/>
                <a:gridCol w="626110"/>
                <a:gridCol w="626110"/>
                <a:gridCol w="534670"/>
                <a:gridCol w="391795"/>
              </a:tblGrid>
              <a:tr h="371475">
                <a:tc gridSpan="5">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行政复议</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gridSpan="10">
                  <a:txBody>
                    <a:bodyPr/>
                    <a:p>
                      <a:pPr indent="0" algn="ctr">
                        <a:buNone/>
                      </a:pPr>
                      <a:r>
                        <a:rPr lang="en-US" sz="1000" b="1">
                          <a:solidFill>
                            <a:schemeClr val="bg1"/>
                          </a:solidFill>
                          <a:latin typeface="Times New Roman" panose="02020603050405020304" pitchFamily="18" charset="0"/>
                          <a:cs typeface="Times New Roman" panose="02020603050405020304" pitchFamily="18" charset="0"/>
                        </a:rPr>
                        <a:t>行政诉讼</a:t>
                      </a:r>
                      <a:endParaRPr lang="en-US" altLang="en-US" sz="1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solidFill>
                      <a:srgbClr val="0070C0"/>
                    </a:solid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r>
              <a:tr h="371475">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结果维持</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结果纠正</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其他结果</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尚未审结</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rowSpan="2">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总计</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gridSpan="5">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未经复议直接起诉</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c gridSpan="5">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复议后起诉</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T w="12700">
                      <a:solidFill>
                        <a:srgbClr val="0070C0"/>
                      </a:solidFill>
                      <a:prstDash val="solid"/>
                    </a:lnT>
                    <a:lnB w="12700">
                      <a:solidFill>
                        <a:srgbClr val="0070C0"/>
                      </a:solidFill>
                      <a:prstDash val="solid"/>
                    </a:lnB>
                  </a:tcPr>
                </a:tc>
                <a:tc hMerge="1">
                  <a:tcPr>
                    <a:lnR w="12700">
                      <a:solidFill>
                        <a:srgbClr val="0070C0"/>
                      </a:solidFill>
                      <a:prstDash val="solid"/>
                    </a:lnR>
                    <a:lnT w="12700">
                      <a:solidFill>
                        <a:srgbClr val="0070C0"/>
                      </a:solidFill>
                      <a:prstDash val="solid"/>
                    </a:lnT>
                    <a:lnB w="12700">
                      <a:solidFill>
                        <a:srgbClr val="0070C0"/>
                      </a:solidFill>
                      <a:prstDash val="solid"/>
                    </a:lnB>
                  </a:tcPr>
                </a:tc>
              </a:tr>
              <a:tr h="1485900">
                <a:tc vMerge="1">
                  <a:tcPr>
                    <a:lnL w="12700">
                      <a:solidFill>
                        <a:srgbClr val="0070C0"/>
                      </a:solidFill>
                      <a:prstDash val="solid"/>
                    </a:lnL>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vMerge="1">
                  <a:tcPr>
                    <a:lnL w="12700">
                      <a:solidFill>
                        <a:srgbClr val="0070C0"/>
                      </a:solidFill>
                      <a:prstDash val="solid"/>
                    </a:lnL>
                    <a:lnR w="12700">
                      <a:solidFill>
                        <a:srgbClr val="0070C0"/>
                      </a:solidFill>
                      <a:prstDash val="solid"/>
                    </a:lnR>
                    <a:lnB w="12700">
                      <a:solidFill>
                        <a:srgbClr val="0070C0"/>
                      </a:solidFill>
                      <a:prstDash val="solid"/>
                    </a:lnB>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结果维持</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结果纠正</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其他结果</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尚未审结</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总计</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结果维持</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结果纠正</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其他结果</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尚未审结</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总计</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r h="1021715">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0</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1</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1</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2</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r>
                        <a:rPr lang="en-US" sz="1000" b="1">
                          <a:solidFill>
                            <a:srgbClr val="0070C0"/>
                          </a:solidFill>
                          <a:latin typeface="Times New Roman" panose="02020603050405020304" pitchFamily="18" charset="0"/>
                          <a:cs typeface="Times New Roman" panose="02020603050405020304" pitchFamily="18" charset="0"/>
                        </a:rPr>
                        <a:t> </a:t>
                      </a: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c>
                  <a:txBody>
                    <a:bodyPr/>
                    <a:p>
                      <a:pPr indent="0" algn="ctr">
                        <a:buNone/>
                      </a:pPr>
                      <a:endParaRPr lang="en-US" altLang="en-US" sz="1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ctr" anchorCtr="0">
                    <a:lnL w="12700">
                      <a:solidFill>
                        <a:srgbClr val="0070C0"/>
                      </a:solidFill>
                      <a:prstDash val="solid"/>
                    </a:lnL>
                    <a:lnR w="12700">
                      <a:solidFill>
                        <a:srgbClr val="0070C0"/>
                      </a:solidFill>
                      <a:prstDash val="solid"/>
                    </a:lnR>
                    <a:lnT w="12700">
                      <a:solidFill>
                        <a:srgbClr val="0070C0"/>
                      </a:solidFill>
                      <a:prstDash val="solid"/>
                    </a:lnT>
                    <a:lnB w="12700">
                      <a:solidFill>
                        <a:srgbClr val="0070C0"/>
                      </a:solidFill>
                      <a:prstDash val="soli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17015" y="1194435"/>
            <a:ext cx="9158605" cy="4468495"/>
          </a:xfrm>
          <a:prstGeom prst="rect">
            <a:avLst/>
          </a:prstGeom>
          <a:noFill/>
        </p:spPr>
        <p:txBody>
          <a:bodyPr wrap="square" lIns="75491" tIns="37747" rIns="75491" bIns="37747" rtlCol="0">
            <a:spAutoFit/>
          </a:bodyPr>
          <a:lstStyle/>
          <a:p>
            <a:pPr indent="711200" fontAlgn="auto">
              <a:lnSpc>
                <a:spcPct val="170000"/>
              </a:lnSpc>
              <a:spcBef>
                <a:spcPct val="0"/>
              </a:spcBef>
              <a:buNone/>
              <a:extLst>
                <a:ext uri="{35155182-B16C-46BC-9424-99874614C6A1}">
                  <wpsdc:indentchars xmlns:wpsdc="http://www.wps.cn/officeDocument/2017/drawingmlCustomData" val="200" checksum="3773799597"/>
                </a:ext>
              </a:extLst>
            </a:pPr>
            <a:r>
              <a:rPr lang="zh-CN" altLang="en-US" sz="2800" dirty="0">
                <a:solidFill>
                  <a:srgbClr val="C10109"/>
                </a:solidFill>
                <a:latin typeface="微软雅黑" panose="020B0503020204020204" pitchFamily="34" charset="-122"/>
                <a:ea typeface="微软雅黑" panose="020B0503020204020204" pitchFamily="34" charset="-122"/>
              </a:rPr>
              <a:t>2021年，我局政府信息公开工作取得一定成效，但与市政府要求还有一定差距。一是政府信息公开力量相对薄弱，因工作原因，负责人变动较大，工作缺乏连续性。二是部分科室主动公开意识不足，缺乏主动性，时常开展工作后没有及时应公尽公。三是政府信息公开后配套解读难跟上，存在解读形式单一，可读性趣味性不强。</a:t>
            </a:r>
            <a:endParaRPr lang="zh-CN" altLang="en-US" sz="2800" dirty="0">
              <a:solidFill>
                <a:srgbClr val="C10109"/>
              </a:solidFill>
              <a:latin typeface="微软雅黑" panose="020B0503020204020204" pitchFamily="34" charset="-122"/>
              <a:ea typeface="微软雅黑" panose="020B0503020204020204" pitchFamily="34" charset="-122"/>
            </a:endParaRPr>
          </a:p>
        </p:txBody>
      </p:sp>
      <p:sp>
        <p:nvSpPr>
          <p:cNvPr id="17" name="标题 16"/>
          <p:cNvSpPr>
            <a:spLocks noGrp="1"/>
          </p:cNvSpPr>
          <p:nvPr>
            <p:ph type="title"/>
          </p:nvPr>
        </p:nvSpPr>
        <p:spPr/>
        <p:txBody>
          <a:bodyPr>
            <a:normAutofit fontScale="90000"/>
          </a:bodyPr>
          <a:lstStyle/>
          <a:p>
            <a:r>
              <a:rPr lang="zh-CN" altLang="en-US" dirty="0"/>
              <a:t>五、存在的主要问题及改进情况</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283546" y="3627904"/>
            <a:ext cx="2754423" cy="3446339"/>
            <a:chOff x="5489223" y="1837839"/>
            <a:chExt cx="2754422" cy="3446339"/>
          </a:xfrm>
        </p:grpSpPr>
        <p:grpSp>
          <p:nvGrpSpPr>
            <p:cNvPr id="4" name="组合 3"/>
            <p:cNvGrpSpPr/>
            <p:nvPr/>
          </p:nvGrpSpPr>
          <p:grpSpPr>
            <a:xfrm>
              <a:off x="5489223" y="1837839"/>
              <a:ext cx="2754422" cy="3446339"/>
              <a:chOff x="3295850" y="1895995"/>
              <a:chExt cx="3725149" cy="4660916"/>
            </a:xfrm>
          </p:grpSpPr>
          <p:sp>
            <p:nvSpPr>
              <p:cNvPr id="9" name="圆角矩形 8"/>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7" name="圆角矩形 6"/>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8"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92"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93" name="组合 92"/>
            <p:cNvGrpSpPr/>
            <p:nvPr/>
          </p:nvGrpSpPr>
          <p:grpSpPr>
            <a:xfrm>
              <a:off x="5937544" y="2483578"/>
              <a:ext cx="1045498" cy="1076472"/>
              <a:chOff x="2734379" y="4342226"/>
              <a:chExt cx="1045498" cy="1076472"/>
            </a:xfrm>
          </p:grpSpPr>
          <p:sp>
            <p:nvSpPr>
              <p:cNvPr id="94" name="文本框 93"/>
              <p:cNvSpPr txBox="1"/>
              <p:nvPr/>
            </p:nvSpPr>
            <p:spPr>
              <a:xfrm>
                <a:off x="2734379" y="4342226"/>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03</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95" name="文本框 94"/>
              <p:cNvSpPr txBox="1"/>
              <p:nvPr/>
            </p:nvSpPr>
            <p:spPr>
              <a:xfrm>
                <a:off x="2738818" y="4957033"/>
                <a:ext cx="1041059" cy="461665"/>
              </a:xfrm>
              <a:prstGeom prst="rect">
                <a:avLst/>
              </a:prstGeom>
              <a:noFill/>
            </p:spPr>
            <p:txBody>
              <a:bodyPr wrap="square" rtlCol="0">
                <a:spAutoFit/>
              </a:bodyPr>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17" name="组合 16"/>
          <p:cNvGrpSpPr/>
          <p:nvPr/>
        </p:nvGrpSpPr>
        <p:grpSpPr>
          <a:xfrm>
            <a:off x="3962441" y="3627620"/>
            <a:ext cx="2754423" cy="3446339"/>
            <a:chOff x="3885937" y="2769115"/>
            <a:chExt cx="2754422" cy="3446339"/>
          </a:xfrm>
        </p:grpSpPr>
        <p:grpSp>
          <p:nvGrpSpPr>
            <p:cNvPr id="18" name="组合 17"/>
            <p:cNvGrpSpPr/>
            <p:nvPr/>
          </p:nvGrpSpPr>
          <p:grpSpPr>
            <a:xfrm>
              <a:off x="3885937" y="2769115"/>
              <a:ext cx="2754422" cy="3446339"/>
              <a:chOff x="3295850" y="1895995"/>
              <a:chExt cx="3725149" cy="4660916"/>
            </a:xfrm>
          </p:grpSpPr>
          <p:sp>
            <p:nvSpPr>
              <p:cNvPr id="22" name="圆角矩形 21"/>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23"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24" name="圆角矩形 23"/>
              <p:cNvSpPr/>
              <p:nvPr/>
            </p:nvSpPr>
            <p:spPr>
              <a:xfrm rot="2760000">
                <a:off x="3384391" y="2878566"/>
                <a:ext cx="3953506"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25"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3"/>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4352303" y="3414855"/>
              <a:ext cx="1045498" cy="1076472"/>
              <a:chOff x="2734379" y="4342226"/>
              <a:chExt cx="1045498" cy="1076472"/>
            </a:xfrm>
          </p:grpSpPr>
          <p:sp>
            <p:nvSpPr>
              <p:cNvPr id="20" name="文本框 19"/>
              <p:cNvSpPr txBox="1"/>
              <p:nvPr/>
            </p:nvSpPr>
            <p:spPr>
              <a:xfrm>
                <a:off x="2734379" y="4342226"/>
                <a:ext cx="1031437" cy="829945"/>
              </a:xfrm>
              <a:prstGeom prst="rect">
                <a:avLst/>
              </a:prstGeom>
              <a:noFill/>
            </p:spPr>
            <p:txBody>
              <a:bodyPr wrap="square" rtlCol="0">
                <a:spAutoFit/>
              </a:bodyPr>
              <a:lstStyle/>
              <a:p>
                <a:pPr algn="ctr"/>
                <a:r>
                  <a:rPr lang="en-US" altLang="zh-CN" sz="4800" dirty="0">
                    <a:solidFill>
                      <a:schemeClr val="bg1"/>
                    </a:solidFill>
                    <a:latin typeface="微软雅黑" panose="020B0503020204020204" pitchFamily="34" charset="-122"/>
                    <a:ea typeface="微软雅黑" panose="020B0503020204020204" pitchFamily="34" charset="-122"/>
                  </a:rPr>
                  <a:t>02</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2738818" y="4957033"/>
                <a:ext cx="1041059" cy="461665"/>
              </a:xfrm>
              <a:prstGeom prst="rect">
                <a:avLst/>
              </a:prstGeom>
              <a:noFill/>
            </p:spPr>
            <p:txBody>
              <a:bodyPr wrap="square" rtlCol="0">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26" name="组合 25"/>
          <p:cNvGrpSpPr/>
          <p:nvPr/>
        </p:nvGrpSpPr>
        <p:grpSpPr>
          <a:xfrm>
            <a:off x="6283546" y="1332379"/>
            <a:ext cx="2754423" cy="3446339"/>
            <a:chOff x="5489223" y="1837839"/>
            <a:chExt cx="2754422" cy="3446339"/>
          </a:xfrm>
        </p:grpSpPr>
        <p:grpSp>
          <p:nvGrpSpPr>
            <p:cNvPr id="27" name="组合 26"/>
            <p:cNvGrpSpPr/>
            <p:nvPr/>
          </p:nvGrpSpPr>
          <p:grpSpPr>
            <a:xfrm>
              <a:off x="5489223" y="1837839"/>
              <a:ext cx="2754422" cy="3446339"/>
              <a:chOff x="3295850" y="1895995"/>
              <a:chExt cx="3725149" cy="4660916"/>
            </a:xfrm>
          </p:grpSpPr>
          <p:sp>
            <p:nvSpPr>
              <p:cNvPr id="31" name="圆角矩形 30"/>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32"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33" name="圆角矩形 32"/>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34"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28" name="组合 27"/>
            <p:cNvGrpSpPr/>
            <p:nvPr/>
          </p:nvGrpSpPr>
          <p:grpSpPr>
            <a:xfrm>
              <a:off x="5937544" y="2483578"/>
              <a:ext cx="1045498" cy="1076472"/>
              <a:chOff x="2734379" y="4342226"/>
              <a:chExt cx="1045498" cy="1076472"/>
            </a:xfrm>
          </p:grpSpPr>
          <p:sp>
            <p:nvSpPr>
              <p:cNvPr id="29" name="文本框 28"/>
              <p:cNvSpPr txBox="1"/>
              <p:nvPr/>
            </p:nvSpPr>
            <p:spPr>
              <a:xfrm>
                <a:off x="2734379" y="4342226"/>
                <a:ext cx="1031437" cy="829945"/>
              </a:xfrm>
              <a:prstGeom prst="rect">
                <a:avLst/>
              </a:prstGeom>
              <a:noFill/>
            </p:spPr>
            <p:txBody>
              <a:bodyPr wrap="square" rtlCol="0">
                <a:spAutoFit/>
              </a:bodyPr>
              <a:lstStyle/>
              <a:p>
                <a:pPr algn="ctr"/>
                <a:r>
                  <a:rPr lang="en-US" altLang="zh-CN" sz="4800" dirty="0">
                    <a:solidFill>
                      <a:schemeClr val="bg1"/>
                    </a:solidFill>
                    <a:latin typeface="微软雅黑" panose="020B0503020204020204" pitchFamily="34" charset="-122"/>
                    <a:ea typeface="微软雅黑" panose="020B0503020204020204" pitchFamily="34" charset="-122"/>
                  </a:rPr>
                  <a:t>01</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2738818" y="4957033"/>
                <a:ext cx="1041059" cy="461665"/>
              </a:xfrm>
              <a:prstGeom prst="rect">
                <a:avLst/>
              </a:prstGeom>
              <a:noFill/>
            </p:spPr>
            <p:txBody>
              <a:bodyPr wrap="square" rtlCol="0">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44" name="组合 43"/>
          <p:cNvGrpSpPr/>
          <p:nvPr/>
        </p:nvGrpSpPr>
        <p:grpSpPr>
          <a:xfrm flipV="1">
            <a:off x="7847150" y="1342535"/>
            <a:ext cx="2438687" cy="732476"/>
            <a:chOff x="5246304" y="4593021"/>
            <a:chExt cx="2438687" cy="732476"/>
          </a:xfrm>
        </p:grpSpPr>
        <p:sp>
          <p:nvSpPr>
            <p:cNvPr id="45" name="椭圆 44"/>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46" name="任意多边形 45"/>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grpSp>
        <p:nvGrpSpPr>
          <p:cNvPr id="47" name="Group 13"/>
          <p:cNvGrpSpPr>
            <a:grpSpLocks noChangeAspect="1"/>
          </p:cNvGrpSpPr>
          <p:nvPr/>
        </p:nvGrpSpPr>
        <p:grpSpPr bwMode="auto">
          <a:xfrm>
            <a:off x="8604317" y="3824344"/>
            <a:ext cx="339700" cy="267232"/>
            <a:chOff x="3996" y="2321"/>
            <a:chExt cx="75" cy="59"/>
          </a:xfrm>
          <a:solidFill>
            <a:schemeClr val="accent2"/>
          </a:solidFill>
          <a:effectLst/>
        </p:grpSpPr>
        <p:sp>
          <p:nvSpPr>
            <p:cNvPr id="48" name="Freeform 14"/>
            <p:cNvSpPr>
              <a:spLocks noEditPoints="1"/>
            </p:cNvSpPr>
            <p:nvPr/>
          </p:nvSpPr>
          <p:spPr bwMode="auto">
            <a:xfrm>
              <a:off x="4014" y="2329"/>
              <a:ext cx="39" cy="22"/>
            </a:xfrm>
            <a:custGeom>
              <a:avLst/>
              <a:gdLst>
                <a:gd name="T0" fmla="*/ 6 w 15"/>
                <a:gd name="T1" fmla="*/ 8 h 8"/>
                <a:gd name="T2" fmla="*/ 6 w 15"/>
                <a:gd name="T3" fmla="*/ 7 h 8"/>
                <a:gd name="T4" fmla="*/ 7 w 15"/>
                <a:gd name="T5" fmla="*/ 7 h 8"/>
                <a:gd name="T6" fmla="*/ 8 w 15"/>
                <a:gd name="T7" fmla="*/ 7 h 8"/>
                <a:gd name="T8" fmla="*/ 8 w 15"/>
                <a:gd name="T9" fmla="*/ 7 h 8"/>
                <a:gd name="T10" fmla="*/ 8 w 15"/>
                <a:gd name="T11" fmla="*/ 8 h 8"/>
                <a:gd name="T12" fmla="*/ 15 w 15"/>
                <a:gd name="T13" fmla="*/ 5 h 8"/>
                <a:gd name="T14" fmla="*/ 12 w 15"/>
                <a:gd name="T15" fmla="*/ 3 h 8"/>
                <a:gd name="T16" fmla="*/ 10 w 15"/>
                <a:gd name="T17" fmla="*/ 3 h 8"/>
                <a:gd name="T18" fmla="*/ 7 w 15"/>
                <a:gd name="T19" fmla="*/ 0 h 8"/>
                <a:gd name="T20" fmla="*/ 4 w 15"/>
                <a:gd name="T21" fmla="*/ 3 h 8"/>
                <a:gd name="T22" fmla="*/ 2 w 15"/>
                <a:gd name="T23" fmla="*/ 3 h 8"/>
                <a:gd name="T24" fmla="*/ 0 w 15"/>
                <a:gd name="T25" fmla="*/ 5 h 8"/>
                <a:gd name="T26" fmla="*/ 6 w 15"/>
                <a:gd name="T27" fmla="*/ 8 h 8"/>
                <a:gd name="T28" fmla="*/ 7 w 15"/>
                <a:gd name="T29" fmla="*/ 1 h 8"/>
                <a:gd name="T30" fmla="*/ 10 w 15"/>
                <a:gd name="T31" fmla="*/ 3 h 8"/>
                <a:gd name="T32" fmla="*/ 5 w 15"/>
                <a:gd name="T33" fmla="*/ 3 h 8"/>
                <a:gd name="T34" fmla="*/ 7 w 15"/>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6" y="8"/>
                  </a:moveTo>
                  <a:cubicBezTo>
                    <a:pt x="6" y="7"/>
                    <a:pt x="6" y="7"/>
                    <a:pt x="6" y="7"/>
                  </a:cubicBezTo>
                  <a:cubicBezTo>
                    <a:pt x="6" y="7"/>
                    <a:pt x="7" y="7"/>
                    <a:pt x="7" y="7"/>
                  </a:cubicBezTo>
                  <a:cubicBezTo>
                    <a:pt x="8" y="7"/>
                    <a:pt x="8" y="7"/>
                    <a:pt x="8" y="7"/>
                  </a:cubicBezTo>
                  <a:cubicBezTo>
                    <a:pt x="8" y="7"/>
                    <a:pt x="8" y="7"/>
                    <a:pt x="8" y="7"/>
                  </a:cubicBezTo>
                  <a:cubicBezTo>
                    <a:pt x="8" y="8"/>
                    <a:pt x="8" y="8"/>
                    <a:pt x="8" y="8"/>
                  </a:cubicBezTo>
                  <a:cubicBezTo>
                    <a:pt x="15" y="5"/>
                    <a:pt x="15" y="5"/>
                    <a:pt x="15" y="5"/>
                  </a:cubicBezTo>
                  <a:cubicBezTo>
                    <a:pt x="15" y="4"/>
                    <a:pt x="14" y="3"/>
                    <a:pt x="12" y="3"/>
                  </a:cubicBezTo>
                  <a:cubicBezTo>
                    <a:pt x="10" y="3"/>
                    <a:pt x="10" y="3"/>
                    <a:pt x="10" y="3"/>
                  </a:cubicBezTo>
                  <a:cubicBezTo>
                    <a:pt x="10" y="1"/>
                    <a:pt x="9" y="0"/>
                    <a:pt x="7" y="0"/>
                  </a:cubicBezTo>
                  <a:cubicBezTo>
                    <a:pt x="6" y="0"/>
                    <a:pt x="4" y="1"/>
                    <a:pt x="4" y="3"/>
                  </a:cubicBezTo>
                  <a:cubicBezTo>
                    <a:pt x="2" y="3"/>
                    <a:pt x="2" y="3"/>
                    <a:pt x="2" y="3"/>
                  </a:cubicBezTo>
                  <a:cubicBezTo>
                    <a:pt x="1" y="3"/>
                    <a:pt x="0" y="4"/>
                    <a:pt x="0" y="5"/>
                  </a:cubicBezTo>
                  <a:lnTo>
                    <a:pt x="6" y="8"/>
                  </a:lnTo>
                  <a:close/>
                  <a:moveTo>
                    <a:pt x="7" y="1"/>
                  </a:moveTo>
                  <a:cubicBezTo>
                    <a:pt x="8" y="1"/>
                    <a:pt x="10" y="2"/>
                    <a:pt x="10" y="3"/>
                  </a:cubicBezTo>
                  <a:cubicBezTo>
                    <a:pt x="5" y="3"/>
                    <a:pt x="5" y="3"/>
                    <a:pt x="5" y="3"/>
                  </a:cubicBezTo>
                  <a:cubicBezTo>
                    <a:pt x="5" y="2"/>
                    <a:pt x="6" y="1"/>
                    <a:pt x="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49" name="Freeform 15"/>
            <p:cNvSpPr/>
            <p:nvPr/>
          </p:nvSpPr>
          <p:spPr bwMode="auto">
            <a:xfrm>
              <a:off x="4032" y="2348"/>
              <a:ext cx="3" cy="3"/>
            </a:xfrm>
            <a:custGeom>
              <a:avLst/>
              <a:gdLst>
                <a:gd name="T0" fmla="*/ 0 w 1"/>
                <a:gd name="T1" fmla="*/ 0 h 1"/>
                <a:gd name="T2" fmla="*/ 0 w 1"/>
                <a:gd name="T3" fmla="*/ 0 h 1"/>
                <a:gd name="T4" fmla="*/ 0 w 1"/>
                <a:gd name="T5" fmla="*/ 1 h 1"/>
                <a:gd name="T6" fmla="*/ 0 w 1"/>
                <a:gd name="T7" fmla="*/ 1 h 1"/>
                <a:gd name="T8" fmla="*/ 0 w 1"/>
                <a:gd name="T9" fmla="*/ 1 h 1"/>
                <a:gd name="T10" fmla="*/ 1 w 1"/>
                <a:gd name="T11" fmla="*/ 1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0" y="0"/>
                    <a:pt x="0" y="0"/>
                  </a:cubicBezTo>
                  <a:cubicBezTo>
                    <a:pt x="0" y="1"/>
                    <a:pt x="0" y="1"/>
                    <a:pt x="0" y="1"/>
                  </a:cubicBezTo>
                  <a:cubicBezTo>
                    <a:pt x="0" y="1"/>
                    <a:pt x="0" y="1"/>
                    <a:pt x="0" y="1"/>
                  </a:cubicBezTo>
                  <a:cubicBezTo>
                    <a:pt x="0" y="1"/>
                    <a:pt x="0" y="1"/>
                    <a:pt x="0" y="1"/>
                  </a:cubicBezTo>
                  <a:cubicBezTo>
                    <a:pt x="1" y="1"/>
                    <a:pt x="1" y="1"/>
                    <a:pt x="1" y="1"/>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0" name="Freeform 16"/>
            <p:cNvSpPr/>
            <p:nvPr/>
          </p:nvSpPr>
          <p:spPr bwMode="auto">
            <a:xfrm>
              <a:off x="4014" y="2343"/>
              <a:ext cx="39" cy="18"/>
            </a:xfrm>
            <a:custGeom>
              <a:avLst/>
              <a:gdLst>
                <a:gd name="T0" fmla="*/ 8 w 15"/>
                <a:gd name="T1" fmla="*/ 3 h 7"/>
                <a:gd name="T2" fmla="*/ 8 w 15"/>
                <a:gd name="T3" fmla="*/ 3 h 7"/>
                <a:gd name="T4" fmla="*/ 7 w 15"/>
                <a:gd name="T5" fmla="*/ 3 h 7"/>
                <a:gd name="T6" fmla="*/ 6 w 15"/>
                <a:gd name="T7" fmla="*/ 3 h 7"/>
                <a:gd name="T8" fmla="*/ 6 w 15"/>
                <a:gd name="T9" fmla="*/ 3 h 7"/>
                <a:gd name="T10" fmla="*/ 0 w 15"/>
                <a:gd name="T11" fmla="*/ 0 h 7"/>
                <a:gd name="T12" fmla="*/ 0 w 15"/>
                <a:gd name="T13" fmla="*/ 5 h 7"/>
                <a:gd name="T14" fmla="*/ 2 w 15"/>
                <a:gd name="T15" fmla="*/ 7 h 7"/>
                <a:gd name="T16" fmla="*/ 12 w 15"/>
                <a:gd name="T17" fmla="*/ 7 h 7"/>
                <a:gd name="T18" fmla="*/ 15 w 15"/>
                <a:gd name="T19" fmla="*/ 5 h 7"/>
                <a:gd name="T20" fmla="*/ 15 w 15"/>
                <a:gd name="T21" fmla="*/ 0 h 7"/>
                <a:gd name="T22" fmla="*/ 8 w 15"/>
                <a:gd name="T23"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7">
                  <a:moveTo>
                    <a:pt x="8" y="3"/>
                  </a:moveTo>
                  <a:cubicBezTo>
                    <a:pt x="8" y="3"/>
                    <a:pt x="8" y="3"/>
                    <a:pt x="8" y="3"/>
                  </a:cubicBezTo>
                  <a:cubicBezTo>
                    <a:pt x="7" y="3"/>
                    <a:pt x="7" y="3"/>
                    <a:pt x="7" y="3"/>
                  </a:cubicBezTo>
                  <a:cubicBezTo>
                    <a:pt x="7" y="3"/>
                    <a:pt x="6" y="3"/>
                    <a:pt x="6" y="3"/>
                  </a:cubicBezTo>
                  <a:cubicBezTo>
                    <a:pt x="6" y="3"/>
                    <a:pt x="6" y="3"/>
                    <a:pt x="6" y="3"/>
                  </a:cubicBezTo>
                  <a:cubicBezTo>
                    <a:pt x="0" y="0"/>
                    <a:pt x="0" y="0"/>
                    <a:pt x="0" y="0"/>
                  </a:cubicBezTo>
                  <a:cubicBezTo>
                    <a:pt x="0" y="5"/>
                    <a:pt x="0" y="5"/>
                    <a:pt x="0" y="5"/>
                  </a:cubicBezTo>
                  <a:cubicBezTo>
                    <a:pt x="0" y="6"/>
                    <a:pt x="1" y="7"/>
                    <a:pt x="2" y="7"/>
                  </a:cubicBezTo>
                  <a:cubicBezTo>
                    <a:pt x="12" y="7"/>
                    <a:pt x="12" y="7"/>
                    <a:pt x="12" y="7"/>
                  </a:cubicBezTo>
                  <a:cubicBezTo>
                    <a:pt x="14" y="7"/>
                    <a:pt x="15" y="6"/>
                    <a:pt x="15" y="5"/>
                  </a:cubicBezTo>
                  <a:cubicBezTo>
                    <a:pt x="15" y="0"/>
                    <a:pt x="15" y="0"/>
                    <a:pt x="15" y="0"/>
                  </a:cubicBezTo>
                  <a:cubicBezTo>
                    <a:pt x="8" y="3"/>
                    <a:pt x="8" y="3"/>
                    <a:pt x="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1" name="Freeform 17"/>
            <p:cNvSpPr>
              <a:spLocks noEditPoints="1"/>
            </p:cNvSpPr>
            <p:nvPr/>
          </p:nvSpPr>
          <p:spPr bwMode="auto">
            <a:xfrm>
              <a:off x="3996" y="2321"/>
              <a:ext cx="75" cy="59"/>
            </a:xfrm>
            <a:custGeom>
              <a:avLst/>
              <a:gdLst>
                <a:gd name="T0" fmla="*/ 26 w 29"/>
                <a:gd name="T1" fmla="*/ 0 h 22"/>
                <a:gd name="T2" fmla="*/ 3 w 29"/>
                <a:gd name="T3" fmla="*/ 0 h 22"/>
                <a:gd name="T4" fmla="*/ 0 w 29"/>
                <a:gd name="T5" fmla="*/ 3 h 22"/>
                <a:gd name="T6" fmla="*/ 0 w 29"/>
                <a:gd name="T7" fmla="*/ 16 h 22"/>
                <a:gd name="T8" fmla="*/ 3 w 29"/>
                <a:gd name="T9" fmla="*/ 19 h 22"/>
                <a:gd name="T10" fmla="*/ 10 w 29"/>
                <a:gd name="T11" fmla="*/ 19 h 22"/>
                <a:gd name="T12" fmla="*/ 8 w 29"/>
                <a:gd name="T13" fmla="*/ 20 h 22"/>
                <a:gd name="T14" fmla="*/ 5 w 29"/>
                <a:gd name="T15" fmla="*/ 20 h 22"/>
                <a:gd name="T16" fmla="*/ 3 w 29"/>
                <a:gd name="T17" fmla="*/ 21 h 22"/>
                <a:gd name="T18" fmla="*/ 5 w 29"/>
                <a:gd name="T19" fmla="*/ 22 h 22"/>
                <a:gd name="T20" fmla="*/ 24 w 29"/>
                <a:gd name="T21" fmla="*/ 22 h 22"/>
                <a:gd name="T22" fmla="*/ 26 w 29"/>
                <a:gd name="T23" fmla="*/ 21 h 22"/>
                <a:gd name="T24" fmla="*/ 24 w 29"/>
                <a:gd name="T25" fmla="*/ 20 h 22"/>
                <a:gd name="T26" fmla="*/ 20 w 29"/>
                <a:gd name="T27" fmla="*/ 20 h 22"/>
                <a:gd name="T28" fmla="*/ 19 w 29"/>
                <a:gd name="T29" fmla="*/ 19 h 22"/>
                <a:gd name="T30" fmla="*/ 26 w 29"/>
                <a:gd name="T31" fmla="*/ 19 h 22"/>
                <a:gd name="T32" fmla="*/ 29 w 29"/>
                <a:gd name="T33" fmla="*/ 16 h 22"/>
                <a:gd name="T34" fmla="*/ 29 w 29"/>
                <a:gd name="T35" fmla="*/ 3 h 22"/>
                <a:gd name="T36" fmla="*/ 26 w 29"/>
                <a:gd name="T37" fmla="*/ 0 h 22"/>
                <a:gd name="T38" fmla="*/ 27 w 29"/>
                <a:gd name="T39" fmla="*/ 16 h 22"/>
                <a:gd name="T40" fmla="*/ 26 w 29"/>
                <a:gd name="T41" fmla="*/ 17 h 22"/>
                <a:gd name="T42" fmla="*/ 3 w 29"/>
                <a:gd name="T43" fmla="*/ 17 h 22"/>
                <a:gd name="T44" fmla="*/ 1 w 29"/>
                <a:gd name="T45" fmla="*/ 16 h 22"/>
                <a:gd name="T46" fmla="*/ 1 w 29"/>
                <a:gd name="T47" fmla="*/ 3 h 22"/>
                <a:gd name="T48" fmla="*/ 3 w 29"/>
                <a:gd name="T49" fmla="*/ 2 h 22"/>
                <a:gd name="T50" fmla="*/ 26 w 29"/>
                <a:gd name="T51" fmla="*/ 2 h 22"/>
                <a:gd name="T52" fmla="*/ 27 w 29"/>
                <a:gd name="T53" fmla="*/ 3 h 22"/>
                <a:gd name="T54" fmla="*/ 27 w 29"/>
                <a:gd name="T55"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22">
                  <a:moveTo>
                    <a:pt x="26" y="0"/>
                  </a:moveTo>
                  <a:cubicBezTo>
                    <a:pt x="3" y="0"/>
                    <a:pt x="3" y="0"/>
                    <a:pt x="3" y="0"/>
                  </a:cubicBezTo>
                  <a:cubicBezTo>
                    <a:pt x="1" y="0"/>
                    <a:pt x="0" y="1"/>
                    <a:pt x="0" y="3"/>
                  </a:cubicBezTo>
                  <a:cubicBezTo>
                    <a:pt x="0" y="16"/>
                    <a:pt x="0" y="16"/>
                    <a:pt x="0" y="16"/>
                  </a:cubicBezTo>
                  <a:cubicBezTo>
                    <a:pt x="0" y="18"/>
                    <a:pt x="1" y="19"/>
                    <a:pt x="3" y="19"/>
                  </a:cubicBezTo>
                  <a:cubicBezTo>
                    <a:pt x="10" y="19"/>
                    <a:pt x="10" y="19"/>
                    <a:pt x="10" y="19"/>
                  </a:cubicBezTo>
                  <a:cubicBezTo>
                    <a:pt x="9" y="19"/>
                    <a:pt x="9" y="19"/>
                    <a:pt x="8" y="20"/>
                  </a:cubicBezTo>
                  <a:cubicBezTo>
                    <a:pt x="5" y="20"/>
                    <a:pt x="5" y="20"/>
                    <a:pt x="5" y="20"/>
                  </a:cubicBezTo>
                  <a:cubicBezTo>
                    <a:pt x="4" y="20"/>
                    <a:pt x="3" y="20"/>
                    <a:pt x="3" y="21"/>
                  </a:cubicBezTo>
                  <a:cubicBezTo>
                    <a:pt x="3" y="21"/>
                    <a:pt x="4" y="22"/>
                    <a:pt x="5" y="22"/>
                  </a:cubicBezTo>
                  <a:cubicBezTo>
                    <a:pt x="24" y="22"/>
                    <a:pt x="24" y="22"/>
                    <a:pt x="24" y="22"/>
                  </a:cubicBezTo>
                  <a:cubicBezTo>
                    <a:pt x="25" y="22"/>
                    <a:pt x="26" y="21"/>
                    <a:pt x="26" y="21"/>
                  </a:cubicBezTo>
                  <a:cubicBezTo>
                    <a:pt x="26" y="20"/>
                    <a:pt x="25" y="20"/>
                    <a:pt x="24" y="20"/>
                  </a:cubicBezTo>
                  <a:cubicBezTo>
                    <a:pt x="20" y="20"/>
                    <a:pt x="20" y="20"/>
                    <a:pt x="20" y="20"/>
                  </a:cubicBezTo>
                  <a:cubicBezTo>
                    <a:pt x="20" y="19"/>
                    <a:pt x="20" y="19"/>
                    <a:pt x="19" y="19"/>
                  </a:cubicBezTo>
                  <a:cubicBezTo>
                    <a:pt x="26" y="19"/>
                    <a:pt x="26" y="19"/>
                    <a:pt x="26" y="19"/>
                  </a:cubicBezTo>
                  <a:cubicBezTo>
                    <a:pt x="28" y="19"/>
                    <a:pt x="29" y="18"/>
                    <a:pt x="29" y="16"/>
                  </a:cubicBezTo>
                  <a:cubicBezTo>
                    <a:pt x="29" y="3"/>
                    <a:pt x="29" y="3"/>
                    <a:pt x="29" y="3"/>
                  </a:cubicBezTo>
                  <a:cubicBezTo>
                    <a:pt x="29" y="1"/>
                    <a:pt x="28" y="0"/>
                    <a:pt x="26" y="0"/>
                  </a:cubicBezTo>
                  <a:close/>
                  <a:moveTo>
                    <a:pt x="27" y="16"/>
                  </a:moveTo>
                  <a:cubicBezTo>
                    <a:pt x="27" y="17"/>
                    <a:pt x="27" y="17"/>
                    <a:pt x="26" y="17"/>
                  </a:cubicBezTo>
                  <a:cubicBezTo>
                    <a:pt x="3" y="17"/>
                    <a:pt x="3" y="17"/>
                    <a:pt x="3" y="17"/>
                  </a:cubicBezTo>
                  <a:cubicBezTo>
                    <a:pt x="2" y="17"/>
                    <a:pt x="1" y="17"/>
                    <a:pt x="1" y="16"/>
                  </a:cubicBezTo>
                  <a:cubicBezTo>
                    <a:pt x="1" y="3"/>
                    <a:pt x="1" y="3"/>
                    <a:pt x="1" y="3"/>
                  </a:cubicBezTo>
                  <a:cubicBezTo>
                    <a:pt x="1" y="2"/>
                    <a:pt x="2" y="2"/>
                    <a:pt x="3" y="2"/>
                  </a:cubicBezTo>
                  <a:cubicBezTo>
                    <a:pt x="26" y="2"/>
                    <a:pt x="26" y="2"/>
                    <a:pt x="26" y="2"/>
                  </a:cubicBezTo>
                  <a:cubicBezTo>
                    <a:pt x="27" y="2"/>
                    <a:pt x="27" y="2"/>
                    <a:pt x="27" y="3"/>
                  </a:cubicBezTo>
                  <a:lnTo>
                    <a:pt x="27"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sp>
        <p:nvSpPr>
          <p:cNvPr id="71" name="文本框 70"/>
          <p:cNvSpPr txBox="1"/>
          <p:nvPr/>
        </p:nvSpPr>
        <p:spPr>
          <a:xfrm>
            <a:off x="553085" y="1219835"/>
            <a:ext cx="5364480" cy="2030095"/>
          </a:xfrm>
          <a:prstGeom prst="rect">
            <a:avLst/>
          </a:prstGeom>
          <a:noFill/>
        </p:spPr>
        <p:txBody>
          <a:bodyPr wrap="square" lIns="91440" tIns="45720" rIns="91440" bIns="45720" rtlCol="0">
            <a:spAutoFit/>
          </a:bodyPr>
          <a:lstStyle/>
          <a:p>
            <a:pPr indent="457200" fontAlgn="auto">
              <a:spcBef>
                <a:spcPct val="0"/>
              </a:spcBef>
              <a:extLst>
                <a:ext uri="{35155182-B16C-46BC-9424-99874614C6A1}">
                  <wpsdc:indentchars xmlns:wpsdc="http://www.wps.cn/officeDocument/2017/drawingmlCustomData" val="200" checksum="59296752"/>
                </a:ext>
              </a:extLst>
            </a:pPr>
            <a:r>
              <a:rPr lang="zh-CN" altLang="en-US" dirty="0">
                <a:solidFill>
                  <a:srgbClr val="C10109"/>
                </a:solidFill>
                <a:latin typeface="微软雅黑" panose="020B0503020204020204" pitchFamily="34" charset="-122"/>
                <a:ea typeface="微软雅黑" panose="020B0503020204020204" pitchFamily="34" charset="-122"/>
                <a:sym typeface="方正兰亭黑_GBK" panose="02000000000000000000" pitchFamily="2" charset="-122"/>
              </a:rPr>
              <a:t>2022年，按照市政府要求，将继续坚持以“公开为常态,不公开为例外”为原则，以切实保障人民群众的知情权、参与权和监督权为目标，深入贯彻落实中央决策部署和省、市党委政府工作安排，统筹推进退役军人工作信息公开，加强信息发布、解读和回应工作，强化制度机制建设，切实提升政务公开工作水平。我局将重点做好以下几方面工作</a:t>
            </a:r>
            <a:r>
              <a:rPr lang="en-US" altLang="zh-CN" dirty="0">
                <a:solidFill>
                  <a:srgbClr val="C10109"/>
                </a:solidFill>
                <a:latin typeface="微软雅黑" panose="020B0503020204020204" pitchFamily="34" charset="-122"/>
                <a:ea typeface="微软雅黑" panose="020B0503020204020204" pitchFamily="34" charset="-122"/>
                <a:sym typeface="方正兰亭黑_GBK" panose="02000000000000000000" pitchFamily="2" charset="-122"/>
              </a:rPr>
              <a:t>:</a:t>
            </a:r>
            <a:endParaRPr lang="en-US" altLang="zh-CN" dirty="0">
              <a:solidFill>
                <a:srgbClr val="C10109"/>
              </a:solidFill>
              <a:latin typeface="微软雅黑" panose="020B0503020204020204" pitchFamily="34" charset="-122"/>
              <a:ea typeface="微软雅黑" panose="020B0503020204020204" pitchFamily="34" charset="-122"/>
              <a:sym typeface="方正兰亭黑_GBK" panose="02000000000000000000" pitchFamily="2" charset="-122"/>
            </a:endParaRPr>
          </a:p>
        </p:txBody>
      </p:sp>
      <p:grpSp>
        <p:nvGrpSpPr>
          <p:cNvPr id="72" name="Group 27"/>
          <p:cNvGrpSpPr>
            <a:grpSpLocks noChangeAspect="1"/>
          </p:cNvGrpSpPr>
          <p:nvPr/>
        </p:nvGrpSpPr>
        <p:grpSpPr bwMode="auto">
          <a:xfrm>
            <a:off x="8617123" y="1355883"/>
            <a:ext cx="303919" cy="333815"/>
            <a:chOff x="3811" y="2125"/>
            <a:chExt cx="61" cy="67"/>
          </a:xfrm>
          <a:solidFill>
            <a:schemeClr val="accent4"/>
          </a:solidFill>
          <a:effectLst/>
        </p:grpSpPr>
        <p:sp>
          <p:nvSpPr>
            <p:cNvPr id="73" name="Freeform 28"/>
            <p:cNvSpPr>
              <a:spLocks noEditPoints="1"/>
            </p:cNvSpPr>
            <p:nvPr/>
          </p:nvSpPr>
          <p:spPr bwMode="auto">
            <a:xfrm>
              <a:off x="3811" y="2125"/>
              <a:ext cx="61" cy="67"/>
            </a:xfrm>
            <a:custGeom>
              <a:avLst/>
              <a:gdLst>
                <a:gd name="T0" fmla="*/ 20 w 23"/>
                <a:gd name="T1" fmla="*/ 14 h 25"/>
                <a:gd name="T2" fmla="*/ 18 w 23"/>
                <a:gd name="T3" fmla="*/ 20 h 25"/>
                <a:gd name="T4" fmla="*/ 17 w 23"/>
                <a:gd name="T5" fmla="*/ 16 h 25"/>
                <a:gd name="T6" fmla="*/ 15 w 23"/>
                <a:gd name="T7" fmla="*/ 15 h 25"/>
                <a:gd name="T8" fmla="*/ 15 w 23"/>
                <a:gd name="T9" fmla="*/ 15 h 25"/>
                <a:gd name="T10" fmla="*/ 14 w 23"/>
                <a:gd name="T11" fmla="*/ 15 h 25"/>
                <a:gd name="T12" fmla="*/ 13 w 23"/>
                <a:gd name="T13" fmla="*/ 17 h 25"/>
                <a:gd name="T14" fmla="*/ 12 w 23"/>
                <a:gd name="T15" fmla="*/ 18 h 25"/>
                <a:gd name="T16" fmla="*/ 12 w 23"/>
                <a:gd name="T17" fmla="*/ 15 h 25"/>
                <a:gd name="T18" fmla="*/ 12 w 23"/>
                <a:gd name="T19" fmla="*/ 15 h 25"/>
                <a:gd name="T20" fmla="*/ 12 w 23"/>
                <a:gd name="T21" fmla="*/ 15 h 25"/>
                <a:gd name="T22" fmla="*/ 11 w 23"/>
                <a:gd name="T23" fmla="*/ 15 h 25"/>
                <a:gd name="T24" fmla="*/ 11 w 23"/>
                <a:gd name="T25" fmla="*/ 15 h 25"/>
                <a:gd name="T26" fmla="*/ 11 w 23"/>
                <a:gd name="T27" fmla="*/ 18 h 25"/>
                <a:gd name="T28" fmla="*/ 11 w 23"/>
                <a:gd name="T29" fmla="*/ 17 h 25"/>
                <a:gd name="T30" fmla="*/ 10 w 23"/>
                <a:gd name="T31" fmla="*/ 15 h 25"/>
                <a:gd name="T32" fmla="*/ 8 w 23"/>
                <a:gd name="T33" fmla="*/ 15 h 25"/>
                <a:gd name="T34" fmla="*/ 8 w 23"/>
                <a:gd name="T35" fmla="*/ 15 h 25"/>
                <a:gd name="T36" fmla="*/ 6 w 23"/>
                <a:gd name="T37" fmla="*/ 16 h 25"/>
                <a:gd name="T38" fmla="*/ 5 w 23"/>
                <a:gd name="T39" fmla="*/ 20 h 25"/>
                <a:gd name="T40" fmla="*/ 3 w 23"/>
                <a:gd name="T41" fmla="*/ 14 h 25"/>
                <a:gd name="T42" fmla="*/ 12 w 23"/>
                <a:gd name="T43" fmla="*/ 5 h 25"/>
                <a:gd name="T44" fmla="*/ 12 w 23"/>
                <a:gd name="T45" fmla="*/ 6 h 25"/>
                <a:gd name="T46" fmla="*/ 13 w 23"/>
                <a:gd name="T47" fmla="*/ 7 h 25"/>
                <a:gd name="T48" fmla="*/ 14 w 23"/>
                <a:gd name="T49" fmla="*/ 6 h 25"/>
                <a:gd name="T50" fmla="*/ 16 w 23"/>
                <a:gd name="T51" fmla="*/ 5 h 25"/>
                <a:gd name="T52" fmla="*/ 17 w 23"/>
                <a:gd name="T53" fmla="*/ 4 h 25"/>
                <a:gd name="T54" fmla="*/ 17 w 23"/>
                <a:gd name="T55" fmla="*/ 3 h 25"/>
                <a:gd name="T56" fmla="*/ 16 w 23"/>
                <a:gd name="T57" fmla="*/ 2 h 25"/>
                <a:gd name="T58" fmla="*/ 14 w 23"/>
                <a:gd name="T59" fmla="*/ 1 h 25"/>
                <a:gd name="T60" fmla="*/ 13 w 23"/>
                <a:gd name="T61" fmla="*/ 0 h 25"/>
                <a:gd name="T62" fmla="*/ 12 w 23"/>
                <a:gd name="T63" fmla="*/ 1 h 25"/>
                <a:gd name="T64" fmla="*/ 12 w 23"/>
                <a:gd name="T65" fmla="*/ 2 h 25"/>
                <a:gd name="T66" fmla="*/ 0 w 23"/>
                <a:gd name="T67" fmla="*/ 14 h 25"/>
                <a:gd name="T68" fmla="*/ 12 w 23"/>
                <a:gd name="T69" fmla="*/ 25 h 25"/>
                <a:gd name="T70" fmla="*/ 23 w 23"/>
                <a:gd name="T71" fmla="*/ 14 h 25"/>
                <a:gd name="T72" fmla="*/ 20 w 23"/>
                <a:gd name="T73" fmla="*/ 14 h 25"/>
                <a:gd name="T74" fmla="*/ 15 w 23"/>
                <a:gd name="T75" fmla="*/ 18 h 25"/>
                <a:gd name="T76" fmla="*/ 15 w 23"/>
                <a:gd name="T77" fmla="*/ 18 h 25"/>
                <a:gd name="T78" fmla="*/ 15 w 23"/>
                <a:gd name="T79" fmla="*/ 22 h 25"/>
                <a:gd name="T80" fmla="*/ 15 w 23"/>
                <a:gd name="T81" fmla="*/ 22 h 25"/>
                <a:gd name="T82" fmla="*/ 15 w 23"/>
                <a:gd name="T83" fmla="*/ 18 h 25"/>
                <a:gd name="T84" fmla="*/ 15 w 23"/>
                <a:gd name="T85" fmla="*/ 18 h 25"/>
                <a:gd name="T86" fmla="*/ 8 w 23"/>
                <a:gd name="T87" fmla="*/ 18 h 25"/>
                <a:gd name="T88" fmla="*/ 8 w 23"/>
                <a:gd name="T89" fmla="*/ 22 h 25"/>
                <a:gd name="T90" fmla="*/ 7 w 23"/>
                <a:gd name="T91" fmla="*/ 21 h 25"/>
                <a:gd name="T92" fmla="*/ 8 w 23"/>
                <a:gd name="T93" fmla="*/ 18 h 25"/>
                <a:gd name="T94" fmla="*/ 8 w 23"/>
                <a:gd name="T95"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 h="25">
                  <a:moveTo>
                    <a:pt x="20" y="14"/>
                  </a:moveTo>
                  <a:cubicBezTo>
                    <a:pt x="20" y="16"/>
                    <a:pt x="19" y="19"/>
                    <a:pt x="18" y="20"/>
                  </a:cubicBezTo>
                  <a:cubicBezTo>
                    <a:pt x="17" y="18"/>
                    <a:pt x="17" y="17"/>
                    <a:pt x="17" y="16"/>
                  </a:cubicBezTo>
                  <a:cubicBezTo>
                    <a:pt x="17" y="15"/>
                    <a:pt x="16" y="15"/>
                    <a:pt x="15" y="15"/>
                  </a:cubicBezTo>
                  <a:cubicBezTo>
                    <a:pt x="15" y="15"/>
                    <a:pt x="15" y="15"/>
                    <a:pt x="15" y="15"/>
                  </a:cubicBezTo>
                  <a:cubicBezTo>
                    <a:pt x="14" y="15"/>
                    <a:pt x="14" y="15"/>
                    <a:pt x="14" y="15"/>
                  </a:cubicBezTo>
                  <a:cubicBezTo>
                    <a:pt x="13" y="17"/>
                    <a:pt x="13" y="17"/>
                    <a:pt x="13" y="17"/>
                  </a:cubicBezTo>
                  <a:cubicBezTo>
                    <a:pt x="12" y="18"/>
                    <a:pt x="12" y="18"/>
                    <a:pt x="12" y="18"/>
                  </a:cubicBezTo>
                  <a:cubicBezTo>
                    <a:pt x="12" y="15"/>
                    <a:pt x="12" y="15"/>
                    <a:pt x="12" y="15"/>
                  </a:cubicBezTo>
                  <a:cubicBezTo>
                    <a:pt x="12" y="15"/>
                    <a:pt x="12" y="15"/>
                    <a:pt x="12" y="15"/>
                  </a:cubicBezTo>
                  <a:cubicBezTo>
                    <a:pt x="12" y="15"/>
                    <a:pt x="12" y="15"/>
                    <a:pt x="12" y="15"/>
                  </a:cubicBezTo>
                  <a:cubicBezTo>
                    <a:pt x="11" y="15"/>
                    <a:pt x="11" y="15"/>
                    <a:pt x="11" y="15"/>
                  </a:cubicBezTo>
                  <a:cubicBezTo>
                    <a:pt x="11" y="15"/>
                    <a:pt x="11" y="15"/>
                    <a:pt x="11" y="15"/>
                  </a:cubicBezTo>
                  <a:cubicBezTo>
                    <a:pt x="11" y="18"/>
                    <a:pt x="11" y="18"/>
                    <a:pt x="11" y="18"/>
                  </a:cubicBezTo>
                  <a:cubicBezTo>
                    <a:pt x="11" y="17"/>
                    <a:pt x="11" y="17"/>
                    <a:pt x="11" y="17"/>
                  </a:cubicBezTo>
                  <a:cubicBezTo>
                    <a:pt x="10" y="15"/>
                    <a:pt x="10" y="15"/>
                    <a:pt x="10" y="15"/>
                  </a:cubicBezTo>
                  <a:cubicBezTo>
                    <a:pt x="8" y="15"/>
                    <a:pt x="8" y="15"/>
                    <a:pt x="8" y="15"/>
                  </a:cubicBezTo>
                  <a:cubicBezTo>
                    <a:pt x="8" y="15"/>
                    <a:pt x="8" y="15"/>
                    <a:pt x="8" y="15"/>
                  </a:cubicBezTo>
                  <a:cubicBezTo>
                    <a:pt x="7" y="15"/>
                    <a:pt x="6" y="15"/>
                    <a:pt x="6" y="16"/>
                  </a:cubicBezTo>
                  <a:cubicBezTo>
                    <a:pt x="6" y="17"/>
                    <a:pt x="5" y="18"/>
                    <a:pt x="5" y="20"/>
                  </a:cubicBezTo>
                  <a:cubicBezTo>
                    <a:pt x="4" y="18"/>
                    <a:pt x="3" y="16"/>
                    <a:pt x="3" y="14"/>
                  </a:cubicBezTo>
                  <a:cubicBezTo>
                    <a:pt x="3" y="9"/>
                    <a:pt x="7" y="5"/>
                    <a:pt x="12" y="5"/>
                  </a:cubicBezTo>
                  <a:cubicBezTo>
                    <a:pt x="12" y="6"/>
                    <a:pt x="12" y="6"/>
                    <a:pt x="12" y="6"/>
                  </a:cubicBezTo>
                  <a:cubicBezTo>
                    <a:pt x="12" y="7"/>
                    <a:pt x="12" y="7"/>
                    <a:pt x="13" y="7"/>
                  </a:cubicBezTo>
                  <a:cubicBezTo>
                    <a:pt x="14" y="6"/>
                    <a:pt x="14" y="6"/>
                    <a:pt x="14" y="6"/>
                  </a:cubicBezTo>
                  <a:cubicBezTo>
                    <a:pt x="15" y="6"/>
                    <a:pt x="16" y="5"/>
                    <a:pt x="16" y="5"/>
                  </a:cubicBezTo>
                  <a:cubicBezTo>
                    <a:pt x="17" y="4"/>
                    <a:pt x="17" y="4"/>
                    <a:pt x="17" y="4"/>
                  </a:cubicBezTo>
                  <a:cubicBezTo>
                    <a:pt x="18" y="4"/>
                    <a:pt x="18" y="3"/>
                    <a:pt x="17" y="3"/>
                  </a:cubicBezTo>
                  <a:cubicBezTo>
                    <a:pt x="16" y="2"/>
                    <a:pt x="16" y="2"/>
                    <a:pt x="16" y="2"/>
                  </a:cubicBezTo>
                  <a:cubicBezTo>
                    <a:pt x="16" y="2"/>
                    <a:pt x="15" y="1"/>
                    <a:pt x="14" y="1"/>
                  </a:cubicBezTo>
                  <a:cubicBezTo>
                    <a:pt x="13" y="0"/>
                    <a:pt x="13" y="0"/>
                    <a:pt x="13" y="0"/>
                  </a:cubicBezTo>
                  <a:cubicBezTo>
                    <a:pt x="12" y="0"/>
                    <a:pt x="12" y="0"/>
                    <a:pt x="12" y="1"/>
                  </a:cubicBezTo>
                  <a:cubicBezTo>
                    <a:pt x="12" y="2"/>
                    <a:pt x="12" y="2"/>
                    <a:pt x="12" y="2"/>
                  </a:cubicBezTo>
                  <a:cubicBezTo>
                    <a:pt x="5" y="2"/>
                    <a:pt x="0" y="7"/>
                    <a:pt x="0" y="14"/>
                  </a:cubicBezTo>
                  <a:cubicBezTo>
                    <a:pt x="0" y="20"/>
                    <a:pt x="5" y="25"/>
                    <a:pt x="12" y="25"/>
                  </a:cubicBezTo>
                  <a:cubicBezTo>
                    <a:pt x="18" y="25"/>
                    <a:pt x="23" y="20"/>
                    <a:pt x="23" y="14"/>
                  </a:cubicBezTo>
                  <a:lnTo>
                    <a:pt x="20" y="14"/>
                  </a:lnTo>
                  <a:close/>
                  <a:moveTo>
                    <a:pt x="15" y="18"/>
                  </a:moveTo>
                  <a:cubicBezTo>
                    <a:pt x="15" y="18"/>
                    <a:pt x="15" y="18"/>
                    <a:pt x="15" y="18"/>
                  </a:cubicBezTo>
                  <a:cubicBezTo>
                    <a:pt x="15" y="22"/>
                    <a:pt x="15" y="22"/>
                    <a:pt x="15" y="22"/>
                  </a:cubicBezTo>
                  <a:cubicBezTo>
                    <a:pt x="15" y="22"/>
                    <a:pt x="15" y="22"/>
                    <a:pt x="15" y="22"/>
                  </a:cubicBezTo>
                  <a:cubicBezTo>
                    <a:pt x="15" y="18"/>
                    <a:pt x="15" y="18"/>
                    <a:pt x="15" y="18"/>
                  </a:cubicBezTo>
                  <a:cubicBezTo>
                    <a:pt x="15" y="18"/>
                    <a:pt x="15" y="18"/>
                    <a:pt x="15" y="18"/>
                  </a:cubicBezTo>
                  <a:close/>
                  <a:moveTo>
                    <a:pt x="8" y="18"/>
                  </a:moveTo>
                  <a:cubicBezTo>
                    <a:pt x="8" y="22"/>
                    <a:pt x="8" y="22"/>
                    <a:pt x="8" y="22"/>
                  </a:cubicBezTo>
                  <a:cubicBezTo>
                    <a:pt x="8" y="21"/>
                    <a:pt x="8" y="21"/>
                    <a:pt x="7" y="21"/>
                  </a:cubicBezTo>
                  <a:cubicBezTo>
                    <a:pt x="8" y="18"/>
                    <a:pt x="8" y="18"/>
                    <a:pt x="8" y="18"/>
                  </a:cubicBezTo>
                  <a:cubicBezTo>
                    <a:pt x="8" y="18"/>
                    <a:pt x="8" y="18"/>
                    <a:pt x="8"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74" name="Oval 29"/>
            <p:cNvSpPr>
              <a:spLocks noChangeArrowheads="1"/>
            </p:cNvSpPr>
            <p:nvPr/>
          </p:nvSpPr>
          <p:spPr bwMode="auto">
            <a:xfrm>
              <a:off x="3835" y="2149"/>
              <a:ext cx="13" cy="14"/>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78" name="Group 20"/>
          <p:cNvGrpSpPr>
            <a:grpSpLocks noChangeAspect="1"/>
          </p:cNvGrpSpPr>
          <p:nvPr/>
        </p:nvGrpSpPr>
        <p:grpSpPr bwMode="auto">
          <a:xfrm>
            <a:off x="1035822" y="3862771"/>
            <a:ext cx="335173" cy="267232"/>
            <a:chOff x="3899" y="2225"/>
            <a:chExt cx="74" cy="59"/>
          </a:xfrm>
          <a:solidFill>
            <a:schemeClr val="accent3"/>
          </a:solidFill>
          <a:effectLst/>
        </p:grpSpPr>
        <p:sp>
          <p:nvSpPr>
            <p:cNvPr id="79" name="Freeform 21"/>
            <p:cNvSpPr>
              <a:spLocks noEditPoints="1"/>
            </p:cNvSpPr>
            <p:nvPr/>
          </p:nvSpPr>
          <p:spPr bwMode="auto">
            <a:xfrm>
              <a:off x="3899" y="2225"/>
              <a:ext cx="74" cy="59"/>
            </a:xfrm>
            <a:custGeom>
              <a:avLst/>
              <a:gdLst>
                <a:gd name="T0" fmla="*/ 27 w 29"/>
                <a:gd name="T1" fmla="*/ 0 h 22"/>
                <a:gd name="T2" fmla="*/ 3 w 29"/>
                <a:gd name="T3" fmla="*/ 0 h 22"/>
                <a:gd name="T4" fmla="*/ 0 w 29"/>
                <a:gd name="T5" fmla="*/ 3 h 22"/>
                <a:gd name="T6" fmla="*/ 0 w 29"/>
                <a:gd name="T7" fmla="*/ 16 h 22"/>
                <a:gd name="T8" fmla="*/ 3 w 29"/>
                <a:gd name="T9" fmla="*/ 19 h 22"/>
                <a:gd name="T10" fmla="*/ 10 w 29"/>
                <a:gd name="T11" fmla="*/ 19 h 22"/>
                <a:gd name="T12" fmla="*/ 9 w 29"/>
                <a:gd name="T13" fmla="*/ 20 h 22"/>
                <a:gd name="T14" fmla="*/ 5 w 29"/>
                <a:gd name="T15" fmla="*/ 20 h 22"/>
                <a:gd name="T16" fmla="*/ 3 w 29"/>
                <a:gd name="T17" fmla="*/ 21 h 22"/>
                <a:gd name="T18" fmla="*/ 5 w 29"/>
                <a:gd name="T19" fmla="*/ 22 h 22"/>
                <a:gd name="T20" fmla="*/ 24 w 29"/>
                <a:gd name="T21" fmla="*/ 22 h 22"/>
                <a:gd name="T22" fmla="*/ 26 w 29"/>
                <a:gd name="T23" fmla="*/ 21 h 22"/>
                <a:gd name="T24" fmla="*/ 24 w 29"/>
                <a:gd name="T25" fmla="*/ 20 h 22"/>
                <a:gd name="T26" fmla="*/ 21 w 29"/>
                <a:gd name="T27" fmla="*/ 20 h 22"/>
                <a:gd name="T28" fmla="*/ 19 w 29"/>
                <a:gd name="T29" fmla="*/ 19 h 22"/>
                <a:gd name="T30" fmla="*/ 27 w 29"/>
                <a:gd name="T31" fmla="*/ 19 h 22"/>
                <a:gd name="T32" fmla="*/ 29 w 29"/>
                <a:gd name="T33" fmla="*/ 16 h 22"/>
                <a:gd name="T34" fmla="*/ 29 w 29"/>
                <a:gd name="T35" fmla="*/ 3 h 22"/>
                <a:gd name="T36" fmla="*/ 27 w 29"/>
                <a:gd name="T37" fmla="*/ 0 h 22"/>
                <a:gd name="T38" fmla="*/ 28 w 29"/>
                <a:gd name="T39" fmla="*/ 16 h 22"/>
                <a:gd name="T40" fmla="*/ 27 w 29"/>
                <a:gd name="T41" fmla="*/ 17 h 22"/>
                <a:gd name="T42" fmla="*/ 3 w 29"/>
                <a:gd name="T43" fmla="*/ 17 h 22"/>
                <a:gd name="T44" fmla="*/ 2 w 29"/>
                <a:gd name="T45" fmla="*/ 16 h 22"/>
                <a:gd name="T46" fmla="*/ 2 w 29"/>
                <a:gd name="T47" fmla="*/ 3 h 22"/>
                <a:gd name="T48" fmla="*/ 3 w 29"/>
                <a:gd name="T49" fmla="*/ 2 h 22"/>
                <a:gd name="T50" fmla="*/ 27 w 29"/>
                <a:gd name="T51" fmla="*/ 2 h 22"/>
                <a:gd name="T52" fmla="*/ 28 w 29"/>
                <a:gd name="T53" fmla="*/ 3 h 22"/>
                <a:gd name="T54" fmla="*/ 28 w 29"/>
                <a:gd name="T55"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22">
                  <a:moveTo>
                    <a:pt x="27" y="0"/>
                  </a:moveTo>
                  <a:cubicBezTo>
                    <a:pt x="3" y="0"/>
                    <a:pt x="3" y="0"/>
                    <a:pt x="3" y="0"/>
                  </a:cubicBezTo>
                  <a:cubicBezTo>
                    <a:pt x="2" y="0"/>
                    <a:pt x="0" y="1"/>
                    <a:pt x="0" y="3"/>
                  </a:cubicBezTo>
                  <a:cubicBezTo>
                    <a:pt x="0" y="16"/>
                    <a:pt x="0" y="16"/>
                    <a:pt x="0" y="16"/>
                  </a:cubicBezTo>
                  <a:cubicBezTo>
                    <a:pt x="0" y="18"/>
                    <a:pt x="2" y="19"/>
                    <a:pt x="3" y="19"/>
                  </a:cubicBezTo>
                  <a:cubicBezTo>
                    <a:pt x="10" y="19"/>
                    <a:pt x="10" y="19"/>
                    <a:pt x="10" y="19"/>
                  </a:cubicBezTo>
                  <a:cubicBezTo>
                    <a:pt x="10" y="19"/>
                    <a:pt x="9" y="19"/>
                    <a:pt x="9" y="20"/>
                  </a:cubicBezTo>
                  <a:cubicBezTo>
                    <a:pt x="5" y="20"/>
                    <a:pt x="5" y="20"/>
                    <a:pt x="5" y="20"/>
                  </a:cubicBezTo>
                  <a:cubicBezTo>
                    <a:pt x="4" y="20"/>
                    <a:pt x="3" y="20"/>
                    <a:pt x="3" y="21"/>
                  </a:cubicBezTo>
                  <a:cubicBezTo>
                    <a:pt x="3" y="21"/>
                    <a:pt x="4" y="22"/>
                    <a:pt x="5" y="22"/>
                  </a:cubicBezTo>
                  <a:cubicBezTo>
                    <a:pt x="24" y="22"/>
                    <a:pt x="24" y="22"/>
                    <a:pt x="24" y="22"/>
                  </a:cubicBezTo>
                  <a:cubicBezTo>
                    <a:pt x="25" y="22"/>
                    <a:pt x="26" y="21"/>
                    <a:pt x="26" y="21"/>
                  </a:cubicBezTo>
                  <a:cubicBezTo>
                    <a:pt x="26" y="20"/>
                    <a:pt x="25" y="20"/>
                    <a:pt x="24" y="20"/>
                  </a:cubicBezTo>
                  <a:cubicBezTo>
                    <a:pt x="21" y="20"/>
                    <a:pt x="21" y="20"/>
                    <a:pt x="21" y="20"/>
                  </a:cubicBezTo>
                  <a:cubicBezTo>
                    <a:pt x="20" y="19"/>
                    <a:pt x="20" y="19"/>
                    <a:pt x="19" y="19"/>
                  </a:cubicBezTo>
                  <a:cubicBezTo>
                    <a:pt x="27" y="19"/>
                    <a:pt x="27" y="19"/>
                    <a:pt x="27" y="19"/>
                  </a:cubicBezTo>
                  <a:cubicBezTo>
                    <a:pt x="28" y="19"/>
                    <a:pt x="29" y="18"/>
                    <a:pt x="29" y="16"/>
                  </a:cubicBezTo>
                  <a:cubicBezTo>
                    <a:pt x="29" y="3"/>
                    <a:pt x="29" y="3"/>
                    <a:pt x="29" y="3"/>
                  </a:cubicBezTo>
                  <a:cubicBezTo>
                    <a:pt x="29" y="1"/>
                    <a:pt x="28" y="0"/>
                    <a:pt x="27" y="0"/>
                  </a:cubicBezTo>
                  <a:close/>
                  <a:moveTo>
                    <a:pt x="28" y="16"/>
                  </a:moveTo>
                  <a:cubicBezTo>
                    <a:pt x="28" y="17"/>
                    <a:pt x="27" y="17"/>
                    <a:pt x="27" y="17"/>
                  </a:cubicBezTo>
                  <a:cubicBezTo>
                    <a:pt x="3" y="17"/>
                    <a:pt x="3" y="17"/>
                    <a:pt x="3" y="17"/>
                  </a:cubicBezTo>
                  <a:cubicBezTo>
                    <a:pt x="2" y="17"/>
                    <a:pt x="2" y="17"/>
                    <a:pt x="2" y="16"/>
                  </a:cubicBezTo>
                  <a:cubicBezTo>
                    <a:pt x="2" y="3"/>
                    <a:pt x="2" y="3"/>
                    <a:pt x="2" y="3"/>
                  </a:cubicBezTo>
                  <a:cubicBezTo>
                    <a:pt x="2" y="2"/>
                    <a:pt x="2" y="2"/>
                    <a:pt x="3" y="2"/>
                  </a:cubicBezTo>
                  <a:cubicBezTo>
                    <a:pt x="27" y="2"/>
                    <a:pt x="27" y="2"/>
                    <a:pt x="27" y="2"/>
                  </a:cubicBezTo>
                  <a:cubicBezTo>
                    <a:pt x="27" y="2"/>
                    <a:pt x="28" y="2"/>
                    <a:pt x="28" y="3"/>
                  </a:cubicBezTo>
                  <a:lnTo>
                    <a:pt x="28"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80" name="Freeform 22"/>
            <p:cNvSpPr>
              <a:spLocks noEditPoints="1"/>
            </p:cNvSpPr>
            <p:nvPr/>
          </p:nvSpPr>
          <p:spPr bwMode="auto">
            <a:xfrm>
              <a:off x="3917" y="2241"/>
              <a:ext cx="25" cy="27"/>
            </a:xfrm>
            <a:custGeom>
              <a:avLst/>
              <a:gdLst>
                <a:gd name="T0" fmla="*/ 10 w 10"/>
                <a:gd name="T1" fmla="*/ 6 h 10"/>
                <a:gd name="T2" fmla="*/ 10 w 10"/>
                <a:gd name="T3" fmla="*/ 4 h 10"/>
                <a:gd name="T4" fmla="*/ 9 w 10"/>
                <a:gd name="T5" fmla="*/ 4 h 10"/>
                <a:gd name="T6" fmla="*/ 8 w 10"/>
                <a:gd name="T7" fmla="*/ 3 h 10"/>
                <a:gd name="T8" fmla="*/ 9 w 10"/>
                <a:gd name="T9" fmla="*/ 2 h 10"/>
                <a:gd name="T10" fmla="*/ 8 w 10"/>
                <a:gd name="T11" fmla="*/ 1 h 10"/>
                <a:gd name="T12" fmla="*/ 8 w 10"/>
                <a:gd name="T13" fmla="*/ 2 h 10"/>
                <a:gd name="T14" fmla="*/ 6 w 10"/>
                <a:gd name="T15" fmla="*/ 1 h 10"/>
                <a:gd name="T16" fmla="*/ 6 w 10"/>
                <a:gd name="T17" fmla="*/ 0 h 10"/>
                <a:gd name="T18" fmla="*/ 4 w 10"/>
                <a:gd name="T19" fmla="*/ 0 h 10"/>
                <a:gd name="T20" fmla="*/ 4 w 10"/>
                <a:gd name="T21" fmla="*/ 1 h 10"/>
                <a:gd name="T22" fmla="*/ 3 w 10"/>
                <a:gd name="T23" fmla="*/ 2 h 10"/>
                <a:gd name="T24" fmla="*/ 2 w 10"/>
                <a:gd name="T25" fmla="*/ 1 h 10"/>
                <a:gd name="T26" fmla="*/ 1 w 10"/>
                <a:gd name="T27" fmla="*/ 2 h 10"/>
                <a:gd name="T28" fmla="*/ 2 w 10"/>
                <a:gd name="T29" fmla="*/ 3 h 10"/>
                <a:gd name="T30" fmla="*/ 1 w 10"/>
                <a:gd name="T31" fmla="*/ 4 h 10"/>
                <a:gd name="T32" fmla="*/ 0 w 10"/>
                <a:gd name="T33" fmla="*/ 4 h 10"/>
                <a:gd name="T34" fmla="*/ 0 w 10"/>
                <a:gd name="T35" fmla="*/ 6 h 10"/>
                <a:gd name="T36" fmla="*/ 1 w 10"/>
                <a:gd name="T37" fmla="*/ 6 h 10"/>
                <a:gd name="T38" fmla="*/ 2 w 10"/>
                <a:gd name="T39" fmla="*/ 8 h 10"/>
                <a:gd name="T40" fmla="*/ 1 w 10"/>
                <a:gd name="T41" fmla="*/ 8 h 10"/>
                <a:gd name="T42" fmla="*/ 2 w 10"/>
                <a:gd name="T43" fmla="*/ 9 h 10"/>
                <a:gd name="T44" fmla="*/ 3 w 10"/>
                <a:gd name="T45" fmla="*/ 8 h 10"/>
                <a:gd name="T46" fmla="*/ 4 w 10"/>
                <a:gd name="T47" fmla="*/ 9 h 10"/>
                <a:gd name="T48" fmla="*/ 4 w 10"/>
                <a:gd name="T49" fmla="*/ 10 h 10"/>
                <a:gd name="T50" fmla="*/ 6 w 10"/>
                <a:gd name="T51" fmla="*/ 10 h 10"/>
                <a:gd name="T52" fmla="*/ 6 w 10"/>
                <a:gd name="T53" fmla="*/ 9 h 10"/>
                <a:gd name="T54" fmla="*/ 8 w 10"/>
                <a:gd name="T55" fmla="*/ 8 h 10"/>
                <a:gd name="T56" fmla="*/ 8 w 10"/>
                <a:gd name="T57" fmla="*/ 9 h 10"/>
                <a:gd name="T58" fmla="*/ 9 w 10"/>
                <a:gd name="T59" fmla="*/ 8 h 10"/>
                <a:gd name="T60" fmla="*/ 8 w 10"/>
                <a:gd name="T61" fmla="*/ 8 h 10"/>
                <a:gd name="T62" fmla="*/ 9 w 10"/>
                <a:gd name="T63" fmla="*/ 6 h 10"/>
                <a:gd name="T64" fmla="*/ 10 w 10"/>
                <a:gd name="T65" fmla="*/ 6 h 10"/>
                <a:gd name="T66" fmla="*/ 8 w 10"/>
                <a:gd name="T67" fmla="*/ 5 h 10"/>
                <a:gd name="T68" fmla="*/ 5 w 10"/>
                <a:gd name="T69" fmla="*/ 8 h 10"/>
                <a:gd name="T70" fmla="*/ 2 w 10"/>
                <a:gd name="T71" fmla="*/ 5 h 10"/>
                <a:gd name="T72" fmla="*/ 5 w 10"/>
                <a:gd name="T73" fmla="*/ 2 h 10"/>
                <a:gd name="T74" fmla="*/ 8 w 10"/>
                <a:gd name="T75"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 h="10">
                  <a:moveTo>
                    <a:pt x="10" y="6"/>
                  </a:moveTo>
                  <a:cubicBezTo>
                    <a:pt x="10" y="4"/>
                    <a:pt x="10" y="4"/>
                    <a:pt x="10" y="4"/>
                  </a:cubicBezTo>
                  <a:cubicBezTo>
                    <a:pt x="9" y="4"/>
                    <a:pt x="9" y="4"/>
                    <a:pt x="9" y="4"/>
                  </a:cubicBezTo>
                  <a:cubicBezTo>
                    <a:pt x="9" y="4"/>
                    <a:pt x="9" y="3"/>
                    <a:pt x="8" y="3"/>
                  </a:cubicBezTo>
                  <a:cubicBezTo>
                    <a:pt x="9" y="2"/>
                    <a:pt x="9" y="2"/>
                    <a:pt x="9" y="2"/>
                  </a:cubicBezTo>
                  <a:cubicBezTo>
                    <a:pt x="8" y="1"/>
                    <a:pt x="8" y="1"/>
                    <a:pt x="8" y="1"/>
                  </a:cubicBezTo>
                  <a:cubicBezTo>
                    <a:pt x="8" y="2"/>
                    <a:pt x="8" y="2"/>
                    <a:pt x="8" y="2"/>
                  </a:cubicBezTo>
                  <a:cubicBezTo>
                    <a:pt x="7" y="1"/>
                    <a:pt x="6" y="1"/>
                    <a:pt x="6" y="1"/>
                  </a:cubicBezTo>
                  <a:cubicBezTo>
                    <a:pt x="6" y="0"/>
                    <a:pt x="6" y="0"/>
                    <a:pt x="6" y="0"/>
                  </a:cubicBezTo>
                  <a:cubicBezTo>
                    <a:pt x="4" y="0"/>
                    <a:pt x="4" y="0"/>
                    <a:pt x="4" y="0"/>
                  </a:cubicBezTo>
                  <a:cubicBezTo>
                    <a:pt x="4" y="1"/>
                    <a:pt x="4" y="1"/>
                    <a:pt x="4" y="1"/>
                  </a:cubicBezTo>
                  <a:cubicBezTo>
                    <a:pt x="4" y="1"/>
                    <a:pt x="3" y="1"/>
                    <a:pt x="3" y="2"/>
                  </a:cubicBezTo>
                  <a:cubicBezTo>
                    <a:pt x="2" y="1"/>
                    <a:pt x="2" y="1"/>
                    <a:pt x="2" y="1"/>
                  </a:cubicBezTo>
                  <a:cubicBezTo>
                    <a:pt x="1" y="2"/>
                    <a:pt x="1" y="2"/>
                    <a:pt x="1" y="2"/>
                  </a:cubicBezTo>
                  <a:cubicBezTo>
                    <a:pt x="2" y="3"/>
                    <a:pt x="2" y="3"/>
                    <a:pt x="2" y="3"/>
                  </a:cubicBezTo>
                  <a:cubicBezTo>
                    <a:pt x="1" y="3"/>
                    <a:pt x="1" y="4"/>
                    <a:pt x="1" y="4"/>
                  </a:cubicBezTo>
                  <a:cubicBezTo>
                    <a:pt x="0" y="4"/>
                    <a:pt x="0" y="4"/>
                    <a:pt x="0" y="4"/>
                  </a:cubicBezTo>
                  <a:cubicBezTo>
                    <a:pt x="0" y="6"/>
                    <a:pt x="0" y="6"/>
                    <a:pt x="0" y="6"/>
                  </a:cubicBezTo>
                  <a:cubicBezTo>
                    <a:pt x="1" y="6"/>
                    <a:pt x="1" y="6"/>
                    <a:pt x="1" y="6"/>
                  </a:cubicBezTo>
                  <a:cubicBezTo>
                    <a:pt x="1" y="6"/>
                    <a:pt x="1" y="7"/>
                    <a:pt x="2" y="8"/>
                  </a:cubicBezTo>
                  <a:cubicBezTo>
                    <a:pt x="1" y="8"/>
                    <a:pt x="1" y="8"/>
                    <a:pt x="1" y="8"/>
                  </a:cubicBezTo>
                  <a:cubicBezTo>
                    <a:pt x="2" y="9"/>
                    <a:pt x="2" y="9"/>
                    <a:pt x="2" y="9"/>
                  </a:cubicBezTo>
                  <a:cubicBezTo>
                    <a:pt x="3" y="8"/>
                    <a:pt x="3" y="8"/>
                    <a:pt x="3" y="8"/>
                  </a:cubicBezTo>
                  <a:cubicBezTo>
                    <a:pt x="3" y="9"/>
                    <a:pt x="4" y="9"/>
                    <a:pt x="4" y="9"/>
                  </a:cubicBezTo>
                  <a:cubicBezTo>
                    <a:pt x="4" y="10"/>
                    <a:pt x="4" y="10"/>
                    <a:pt x="4" y="10"/>
                  </a:cubicBezTo>
                  <a:cubicBezTo>
                    <a:pt x="6" y="10"/>
                    <a:pt x="6" y="10"/>
                    <a:pt x="6" y="10"/>
                  </a:cubicBezTo>
                  <a:cubicBezTo>
                    <a:pt x="6" y="9"/>
                    <a:pt x="6" y="9"/>
                    <a:pt x="6" y="9"/>
                  </a:cubicBezTo>
                  <a:cubicBezTo>
                    <a:pt x="6" y="9"/>
                    <a:pt x="7" y="9"/>
                    <a:pt x="8" y="8"/>
                  </a:cubicBezTo>
                  <a:cubicBezTo>
                    <a:pt x="8" y="9"/>
                    <a:pt x="8" y="9"/>
                    <a:pt x="8" y="9"/>
                  </a:cubicBezTo>
                  <a:cubicBezTo>
                    <a:pt x="9" y="8"/>
                    <a:pt x="9" y="8"/>
                    <a:pt x="9" y="8"/>
                  </a:cubicBezTo>
                  <a:cubicBezTo>
                    <a:pt x="8" y="8"/>
                    <a:pt x="8" y="8"/>
                    <a:pt x="8" y="8"/>
                  </a:cubicBezTo>
                  <a:cubicBezTo>
                    <a:pt x="9" y="7"/>
                    <a:pt x="9" y="6"/>
                    <a:pt x="9" y="6"/>
                  </a:cubicBezTo>
                  <a:lnTo>
                    <a:pt x="10" y="6"/>
                  </a:lnTo>
                  <a:close/>
                  <a:moveTo>
                    <a:pt x="8" y="5"/>
                  </a:moveTo>
                  <a:cubicBezTo>
                    <a:pt x="8" y="7"/>
                    <a:pt x="7" y="8"/>
                    <a:pt x="5" y="8"/>
                  </a:cubicBezTo>
                  <a:cubicBezTo>
                    <a:pt x="3" y="8"/>
                    <a:pt x="2" y="7"/>
                    <a:pt x="2" y="5"/>
                  </a:cubicBezTo>
                  <a:cubicBezTo>
                    <a:pt x="2" y="3"/>
                    <a:pt x="3" y="2"/>
                    <a:pt x="5" y="2"/>
                  </a:cubicBezTo>
                  <a:cubicBezTo>
                    <a:pt x="7" y="2"/>
                    <a:pt x="8" y="3"/>
                    <a:pt x="8"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81" name="Freeform 23"/>
            <p:cNvSpPr>
              <a:spLocks noEditPoints="1"/>
            </p:cNvSpPr>
            <p:nvPr/>
          </p:nvSpPr>
          <p:spPr bwMode="auto">
            <a:xfrm>
              <a:off x="3942" y="2252"/>
              <a:ext cx="13" cy="13"/>
            </a:xfrm>
            <a:custGeom>
              <a:avLst/>
              <a:gdLst>
                <a:gd name="T0" fmla="*/ 5 w 5"/>
                <a:gd name="T1" fmla="*/ 3 h 5"/>
                <a:gd name="T2" fmla="*/ 5 w 5"/>
                <a:gd name="T3" fmla="*/ 2 h 5"/>
                <a:gd name="T4" fmla="*/ 5 w 5"/>
                <a:gd name="T5" fmla="*/ 2 h 5"/>
                <a:gd name="T6" fmla="*/ 4 w 5"/>
                <a:gd name="T7" fmla="*/ 1 h 5"/>
                <a:gd name="T8" fmla="*/ 5 w 5"/>
                <a:gd name="T9" fmla="*/ 1 h 5"/>
                <a:gd name="T10" fmla="*/ 4 w 5"/>
                <a:gd name="T11" fmla="*/ 1 h 5"/>
                <a:gd name="T12" fmla="*/ 4 w 5"/>
                <a:gd name="T13" fmla="*/ 1 h 5"/>
                <a:gd name="T14" fmla="*/ 3 w 5"/>
                <a:gd name="T15" fmla="*/ 1 h 5"/>
                <a:gd name="T16" fmla="*/ 3 w 5"/>
                <a:gd name="T17" fmla="*/ 0 h 5"/>
                <a:gd name="T18" fmla="*/ 2 w 5"/>
                <a:gd name="T19" fmla="*/ 0 h 5"/>
                <a:gd name="T20" fmla="*/ 2 w 5"/>
                <a:gd name="T21" fmla="*/ 1 h 5"/>
                <a:gd name="T22" fmla="*/ 1 w 5"/>
                <a:gd name="T23" fmla="*/ 1 h 5"/>
                <a:gd name="T24" fmla="*/ 1 w 5"/>
                <a:gd name="T25" fmla="*/ 1 h 5"/>
                <a:gd name="T26" fmla="*/ 1 w 5"/>
                <a:gd name="T27" fmla="*/ 1 h 5"/>
                <a:gd name="T28" fmla="*/ 1 w 5"/>
                <a:gd name="T29" fmla="*/ 1 h 5"/>
                <a:gd name="T30" fmla="*/ 1 w 5"/>
                <a:gd name="T31" fmla="*/ 2 h 5"/>
                <a:gd name="T32" fmla="*/ 0 w 5"/>
                <a:gd name="T33" fmla="*/ 2 h 5"/>
                <a:gd name="T34" fmla="*/ 0 w 5"/>
                <a:gd name="T35" fmla="*/ 3 h 5"/>
                <a:gd name="T36" fmla="*/ 1 w 5"/>
                <a:gd name="T37" fmla="*/ 3 h 5"/>
                <a:gd name="T38" fmla="*/ 1 w 5"/>
                <a:gd name="T39" fmla="*/ 4 h 5"/>
                <a:gd name="T40" fmla="*/ 1 w 5"/>
                <a:gd name="T41" fmla="*/ 4 h 5"/>
                <a:gd name="T42" fmla="*/ 1 w 5"/>
                <a:gd name="T43" fmla="*/ 5 h 5"/>
                <a:gd name="T44" fmla="*/ 1 w 5"/>
                <a:gd name="T45" fmla="*/ 4 h 5"/>
                <a:gd name="T46" fmla="*/ 2 w 5"/>
                <a:gd name="T47" fmla="*/ 5 h 5"/>
                <a:gd name="T48" fmla="*/ 2 w 5"/>
                <a:gd name="T49" fmla="*/ 5 h 5"/>
                <a:gd name="T50" fmla="*/ 3 w 5"/>
                <a:gd name="T51" fmla="*/ 5 h 5"/>
                <a:gd name="T52" fmla="*/ 3 w 5"/>
                <a:gd name="T53" fmla="*/ 5 h 5"/>
                <a:gd name="T54" fmla="*/ 4 w 5"/>
                <a:gd name="T55" fmla="*/ 4 h 5"/>
                <a:gd name="T56" fmla="*/ 4 w 5"/>
                <a:gd name="T57" fmla="*/ 5 h 5"/>
                <a:gd name="T58" fmla="*/ 5 w 5"/>
                <a:gd name="T59" fmla="*/ 4 h 5"/>
                <a:gd name="T60" fmla="*/ 4 w 5"/>
                <a:gd name="T61" fmla="*/ 4 h 5"/>
                <a:gd name="T62" fmla="*/ 5 w 5"/>
                <a:gd name="T63" fmla="*/ 3 h 5"/>
                <a:gd name="T64" fmla="*/ 4 w 5"/>
                <a:gd name="T65" fmla="*/ 3 h 5"/>
                <a:gd name="T66" fmla="*/ 3 w 5"/>
                <a:gd name="T67" fmla="*/ 4 h 5"/>
                <a:gd name="T68" fmla="*/ 1 w 5"/>
                <a:gd name="T69" fmla="*/ 3 h 5"/>
                <a:gd name="T70" fmla="*/ 3 w 5"/>
                <a:gd name="T71" fmla="*/ 1 h 5"/>
                <a:gd name="T72" fmla="*/ 4 w 5"/>
                <a:gd name="T7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 h="5">
                  <a:moveTo>
                    <a:pt x="5" y="3"/>
                  </a:moveTo>
                  <a:cubicBezTo>
                    <a:pt x="5" y="2"/>
                    <a:pt x="5" y="2"/>
                    <a:pt x="5" y="2"/>
                  </a:cubicBezTo>
                  <a:cubicBezTo>
                    <a:pt x="5" y="2"/>
                    <a:pt x="5" y="2"/>
                    <a:pt x="5" y="2"/>
                  </a:cubicBezTo>
                  <a:cubicBezTo>
                    <a:pt x="5" y="2"/>
                    <a:pt x="4" y="2"/>
                    <a:pt x="4" y="1"/>
                  </a:cubicBezTo>
                  <a:cubicBezTo>
                    <a:pt x="5" y="1"/>
                    <a:pt x="5" y="1"/>
                    <a:pt x="5" y="1"/>
                  </a:cubicBezTo>
                  <a:cubicBezTo>
                    <a:pt x="4" y="1"/>
                    <a:pt x="4" y="1"/>
                    <a:pt x="4" y="1"/>
                  </a:cubicBezTo>
                  <a:cubicBezTo>
                    <a:pt x="4" y="1"/>
                    <a:pt x="4" y="1"/>
                    <a:pt x="4" y="1"/>
                  </a:cubicBezTo>
                  <a:cubicBezTo>
                    <a:pt x="4" y="1"/>
                    <a:pt x="3" y="1"/>
                    <a:pt x="3" y="1"/>
                  </a:cubicBezTo>
                  <a:cubicBezTo>
                    <a:pt x="3" y="0"/>
                    <a:pt x="3" y="0"/>
                    <a:pt x="3" y="0"/>
                  </a:cubicBezTo>
                  <a:cubicBezTo>
                    <a:pt x="2" y="0"/>
                    <a:pt x="2" y="0"/>
                    <a:pt x="2" y="0"/>
                  </a:cubicBezTo>
                  <a:cubicBezTo>
                    <a:pt x="2" y="1"/>
                    <a:pt x="2" y="1"/>
                    <a:pt x="2" y="1"/>
                  </a:cubicBezTo>
                  <a:cubicBezTo>
                    <a:pt x="2" y="1"/>
                    <a:pt x="2" y="1"/>
                    <a:pt x="1" y="1"/>
                  </a:cubicBezTo>
                  <a:cubicBezTo>
                    <a:pt x="1" y="1"/>
                    <a:pt x="1" y="1"/>
                    <a:pt x="1" y="1"/>
                  </a:cubicBezTo>
                  <a:cubicBezTo>
                    <a:pt x="1" y="1"/>
                    <a:pt x="1" y="1"/>
                    <a:pt x="1" y="1"/>
                  </a:cubicBezTo>
                  <a:cubicBezTo>
                    <a:pt x="1" y="1"/>
                    <a:pt x="1" y="1"/>
                    <a:pt x="1" y="1"/>
                  </a:cubicBezTo>
                  <a:cubicBezTo>
                    <a:pt x="1" y="2"/>
                    <a:pt x="1" y="2"/>
                    <a:pt x="1" y="2"/>
                  </a:cubicBezTo>
                  <a:cubicBezTo>
                    <a:pt x="0" y="2"/>
                    <a:pt x="0" y="2"/>
                    <a:pt x="0" y="2"/>
                  </a:cubicBezTo>
                  <a:cubicBezTo>
                    <a:pt x="0" y="3"/>
                    <a:pt x="0" y="3"/>
                    <a:pt x="0" y="3"/>
                  </a:cubicBezTo>
                  <a:cubicBezTo>
                    <a:pt x="1" y="3"/>
                    <a:pt x="1" y="3"/>
                    <a:pt x="1" y="3"/>
                  </a:cubicBezTo>
                  <a:cubicBezTo>
                    <a:pt x="1" y="3"/>
                    <a:pt x="1" y="4"/>
                    <a:pt x="1" y="4"/>
                  </a:cubicBezTo>
                  <a:cubicBezTo>
                    <a:pt x="1" y="4"/>
                    <a:pt x="1" y="4"/>
                    <a:pt x="1" y="4"/>
                  </a:cubicBezTo>
                  <a:cubicBezTo>
                    <a:pt x="1" y="5"/>
                    <a:pt x="1" y="5"/>
                    <a:pt x="1" y="5"/>
                  </a:cubicBezTo>
                  <a:cubicBezTo>
                    <a:pt x="1" y="4"/>
                    <a:pt x="1" y="4"/>
                    <a:pt x="1" y="4"/>
                  </a:cubicBezTo>
                  <a:cubicBezTo>
                    <a:pt x="2" y="4"/>
                    <a:pt x="2" y="5"/>
                    <a:pt x="2" y="5"/>
                  </a:cubicBezTo>
                  <a:cubicBezTo>
                    <a:pt x="2" y="5"/>
                    <a:pt x="2" y="5"/>
                    <a:pt x="2" y="5"/>
                  </a:cubicBezTo>
                  <a:cubicBezTo>
                    <a:pt x="3" y="5"/>
                    <a:pt x="3" y="5"/>
                    <a:pt x="3" y="5"/>
                  </a:cubicBezTo>
                  <a:cubicBezTo>
                    <a:pt x="3" y="5"/>
                    <a:pt x="3" y="5"/>
                    <a:pt x="3" y="5"/>
                  </a:cubicBezTo>
                  <a:cubicBezTo>
                    <a:pt x="3" y="5"/>
                    <a:pt x="4" y="4"/>
                    <a:pt x="4" y="4"/>
                  </a:cubicBezTo>
                  <a:cubicBezTo>
                    <a:pt x="4" y="5"/>
                    <a:pt x="4" y="5"/>
                    <a:pt x="4" y="5"/>
                  </a:cubicBezTo>
                  <a:cubicBezTo>
                    <a:pt x="5" y="4"/>
                    <a:pt x="5" y="4"/>
                    <a:pt x="5" y="4"/>
                  </a:cubicBezTo>
                  <a:cubicBezTo>
                    <a:pt x="4" y="4"/>
                    <a:pt x="4" y="4"/>
                    <a:pt x="4" y="4"/>
                  </a:cubicBezTo>
                  <a:cubicBezTo>
                    <a:pt x="4" y="4"/>
                    <a:pt x="5" y="3"/>
                    <a:pt x="5" y="3"/>
                  </a:cubicBezTo>
                  <a:close/>
                  <a:moveTo>
                    <a:pt x="4" y="3"/>
                  </a:moveTo>
                  <a:cubicBezTo>
                    <a:pt x="4" y="3"/>
                    <a:pt x="3" y="4"/>
                    <a:pt x="3" y="4"/>
                  </a:cubicBezTo>
                  <a:cubicBezTo>
                    <a:pt x="2" y="4"/>
                    <a:pt x="1" y="3"/>
                    <a:pt x="1" y="3"/>
                  </a:cubicBezTo>
                  <a:cubicBezTo>
                    <a:pt x="1" y="2"/>
                    <a:pt x="2" y="1"/>
                    <a:pt x="3" y="1"/>
                  </a:cubicBezTo>
                  <a:cubicBezTo>
                    <a:pt x="3" y="1"/>
                    <a:pt x="4" y="2"/>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82" name="Freeform 24"/>
            <p:cNvSpPr>
              <a:spLocks noEditPoints="1"/>
            </p:cNvSpPr>
            <p:nvPr/>
          </p:nvSpPr>
          <p:spPr bwMode="auto">
            <a:xfrm>
              <a:off x="3937" y="2233"/>
              <a:ext cx="18" cy="19"/>
            </a:xfrm>
            <a:custGeom>
              <a:avLst/>
              <a:gdLst>
                <a:gd name="T0" fmla="*/ 7 w 7"/>
                <a:gd name="T1" fmla="*/ 4 h 7"/>
                <a:gd name="T2" fmla="*/ 7 w 7"/>
                <a:gd name="T3" fmla="*/ 3 h 7"/>
                <a:gd name="T4" fmla="*/ 6 w 7"/>
                <a:gd name="T5" fmla="*/ 3 h 7"/>
                <a:gd name="T6" fmla="*/ 6 w 7"/>
                <a:gd name="T7" fmla="*/ 2 h 7"/>
                <a:gd name="T8" fmla="*/ 6 w 7"/>
                <a:gd name="T9" fmla="*/ 1 h 7"/>
                <a:gd name="T10" fmla="*/ 6 w 7"/>
                <a:gd name="T11" fmla="*/ 1 h 7"/>
                <a:gd name="T12" fmla="*/ 5 w 7"/>
                <a:gd name="T13" fmla="*/ 1 h 7"/>
                <a:gd name="T14" fmla="*/ 4 w 7"/>
                <a:gd name="T15" fmla="*/ 1 h 7"/>
                <a:gd name="T16" fmla="*/ 4 w 7"/>
                <a:gd name="T17" fmla="*/ 0 h 7"/>
                <a:gd name="T18" fmla="*/ 3 w 7"/>
                <a:gd name="T19" fmla="*/ 0 h 7"/>
                <a:gd name="T20" fmla="*/ 3 w 7"/>
                <a:gd name="T21" fmla="*/ 1 h 7"/>
                <a:gd name="T22" fmla="*/ 2 w 7"/>
                <a:gd name="T23" fmla="*/ 1 h 7"/>
                <a:gd name="T24" fmla="*/ 2 w 7"/>
                <a:gd name="T25" fmla="*/ 1 h 7"/>
                <a:gd name="T26" fmla="*/ 1 w 7"/>
                <a:gd name="T27" fmla="*/ 1 h 7"/>
                <a:gd name="T28" fmla="*/ 2 w 7"/>
                <a:gd name="T29" fmla="*/ 2 h 7"/>
                <a:gd name="T30" fmla="*/ 1 w 7"/>
                <a:gd name="T31" fmla="*/ 3 h 7"/>
                <a:gd name="T32" fmla="*/ 0 w 7"/>
                <a:gd name="T33" fmla="*/ 3 h 7"/>
                <a:gd name="T34" fmla="*/ 0 w 7"/>
                <a:gd name="T35" fmla="*/ 4 h 7"/>
                <a:gd name="T36" fmla="*/ 1 w 7"/>
                <a:gd name="T37" fmla="*/ 4 h 7"/>
                <a:gd name="T38" fmla="*/ 2 w 7"/>
                <a:gd name="T39" fmla="*/ 5 h 7"/>
                <a:gd name="T40" fmla="*/ 1 w 7"/>
                <a:gd name="T41" fmla="*/ 5 h 7"/>
                <a:gd name="T42" fmla="*/ 2 w 7"/>
                <a:gd name="T43" fmla="*/ 6 h 7"/>
                <a:gd name="T44" fmla="*/ 2 w 7"/>
                <a:gd name="T45" fmla="*/ 5 h 7"/>
                <a:gd name="T46" fmla="*/ 3 w 7"/>
                <a:gd name="T47" fmla="*/ 6 h 7"/>
                <a:gd name="T48" fmla="*/ 3 w 7"/>
                <a:gd name="T49" fmla="*/ 7 h 7"/>
                <a:gd name="T50" fmla="*/ 4 w 7"/>
                <a:gd name="T51" fmla="*/ 7 h 7"/>
                <a:gd name="T52" fmla="*/ 4 w 7"/>
                <a:gd name="T53" fmla="*/ 6 h 7"/>
                <a:gd name="T54" fmla="*/ 5 w 7"/>
                <a:gd name="T55" fmla="*/ 5 h 7"/>
                <a:gd name="T56" fmla="*/ 6 w 7"/>
                <a:gd name="T57" fmla="*/ 6 h 7"/>
                <a:gd name="T58" fmla="*/ 6 w 7"/>
                <a:gd name="T59" fmla="*/ 5 h 7"/>
                <a:gd name="T60" fmla="*/ 6 w 7"/>
                <a:gd name="T61" fmla="*/ 5 h 7"/>
                <a:gd name="T62" fmla="*/ 6 w 7"/>
                <a:gd name="T63" fmla="*/ 4 h 7"/>
                <a:gd name="T64" fmla="*/ 7 w 7"/>
                <a:gd name="T65" fmla="*/ 4 h 7"/>
                <a:gd name="T66" fmla="*/ 6 w 7"/>
                <a:gd name="T67" fmla="*/ 3 h 7"/>
                <a:gd name="T68" fmla="*/ 4 w 7"/>
                <a:gd name="T69" fmla="*/ 5 h 7"/>
                <a:gd name="T70" fmla="*/ 2 w 7"/>
                <a:gd name="T71" fmla="*/ 3 h 7"/>
                <a:gd name="T72" fmla="*/ 4 w 7"/>
                <a:gd name="T73" fmla="*/ 1 h 7"/>
                <a:gd name="T74" fmla="*/ 6 w 7"/>
                <a:gd name="T7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 h="7">
                  <a:moveTo>
                    <a:pt x="7" y="4"/>
                  </a:moveTo>
                  <a:cubicBezTo>
                    <a:pt x="7" y="3"/>
                    <a:pt x="7" y="3"/>
                    <a:pt x="7" y="3"/>
                  </a:cubicBezTo>
                  <a:cubicBezTo>
                    <a:pt x="6" y="3"/>
                    <a:pt x="6" y="3"/>
                    <a:pt x="6" y="3"/>
                  </a:cubicBezTo>
                  <a:cubicBezTo>
                    <a:pt x="6" y="2"/>
                    <a:pt x="6" y="2"/>
                    <a:pt x="6" y="2"/>
                  </a:cubicBezTo>
                  <a:cubicBezTo>
                    <a:pt x="6" y="1"/>
                    <a:pt x="6" y="1"/>
                    <a:pt x="6" y="1"/>
                  </a:cubicBezTo>
                  <a:cubicBezTo>
                    <a:pt x="6" y="1"/>
                    <a:pt x="6" y="1"/>
                    <a:pt x="6" y="1"/>
                  </a:cubicBezTo>
                  <a:cubicBezTo>
                    <a:pt x="5" y="1"/>
                    <a:pt x="5" y="1"/>
                    <a:pt x="5" y="1"/>
                  </a:cubicBezTo>
                  <a:cubicBezTo>
                    <a:pt x="5" y="1"/>
                    <a:pt x="5" y="1"/>
                    <a:pt x="4" y="1"/>
                  </a:cubicBezTo>
                  <a:cubicBezTo>
                    <a:pt x="4" y="0"/>
                    <a:pt x="4" y="0"/>
                    <a:pt x="4" y="0"/>
                  </a:cubicBezTo>
                  <a:cubicBezTo>
                    <a:pt x="3" y="0"/>
                    <a:pt x="3" y="0"/>
                    <a:pt x="3" y="0"/>
                  </a:cubicBezTo>
                  <a:cubicBezTo>
                    <a:pt x="3" y="1"/>
                    <a:pt x="3" y="1"/>
                    <a:pt x="3" y="1"/>
                  </a:cubicBezTo>
                  <a:cubicBezTo>
                    <a:pt x="3" y="1"/>
                    <a:pt x="2" y="1"/>
                    <a:pt x="2" y="1"/>
                  </a:cubicBezTo>
                  <a:cubicBezTo>
                    <a:pt x="2" y="1"/>
                    <a:pt x="2" y="1"/>
                    <a:pt x="2" y="1"/>
                  </a:cubicBezTo>
                  <a:cubicBezTo>
                    <a:pt x="1" y="1"/>
                    <a:pt x="1" y="1"/>
                    <a:pt x="1" y="1"/>
                  </a:cubicBezTo>
                  <a:cubicBezTo>
                    <a:pt x="2" y="2"/>
                    <a:pt x="2" y="2"/>
                    <a:pt x="2" y="2"/>
                  </a:cubicBezTo>
                  <a:cubicBezTo>
                    <a:pt x="1" y="2"/>
                    <a:pt x="1" y="2"/>
                    <a:pt x="1" y="3"/>
                  </a:cubicBezTo>
                  <a:cubicBezTo>
                    <a:pt x="0" y="3"/>
                    <a:pt x="0" y="3"/>
                    <a:pt x="0" y="3"/>
                  </a:cubicBezTo>
                  <a:cubicBezTo>
                    <a:pt x="0" y="4"/>
                    <a:pt x="0" y="4"/>
                    <a:pt x="0" y="4"/>
                  </a:cubicBezTo>
                  <a:cubicBezTo>
                    <a:pt x="1" y="4"/>
                    <a:pt x="1" y="4"/>
                    <a:pt x="1" y="4"/>
                  </a:cubicBezTo>
                  <a:cubicBezTo>
                    <a:pt x="1" y="4"/>
                    <a:pt x="1" y="5"/>
                    <a:pt x="2" y="5"/>
                  </a:cubicBezTo>
                  <a:cubicBezTo>
                    <a:pt x="1" y="5"/>
                    <a:pt x="1" y="5"/>
                    <a:pt x="1" y="5"/>
                  </a:cubicBezTo>
                  <a:cubicBezTo>
                    <a:pt x="2" y="6"/>
                    <a:pt x="2" y="6"/>
                    <a:pt x="2" y="6"/>
                  </a:cubicBezTo>
                  <a:cubicBezTo>
                    <a:pt x="2" y="5"/>
                    <a:pt x="2" y="5"/>
                    <a:pt x="2" y="5"/>
                  </a:cubicBezTo>
                  <a:cubicBezTo>
                    <a:pt x="2" y="6"/>
                    <a:pt x="3" y="6"/>
                    <a:pt x="3" y="6"/>
                  </a:cubicBezTo>
                  <a:cubicBezTo>
                    <a:pt x="3" y="7"/>
                    <a:pt x="3" y="7"/>
                    <a:pt x="3" y="7"/>
                  </a:cubicBezTo>
                  <a:cubicBezTo>
                    <a:pt x="4" y="7"/>
                    <a:pt x="4" y="7"/>
                    <a:pt x="4" y="7"/>
                  </a:cubicBezTo>
                  <a:cubicBezTo>
                    <a:pt x="4" y="6"/>
                    <a:pt x="4" y="6"/>
                    <a:pt x="4" y="6"/>
                  </a:cubicBezTo>
                  <a:cubicBezTo>
                    <a:pt x="5" y="6"/>
                    <a:pt x="5" y="6"/>
                    <a:pt x="5" y="5"/>
                  </a:cubicBezTo>
                  <a:cubicBezTo>
                    <a:pt x="6" y="6"/>
                    <a:pt x="6" y="6"/>
                    <a:pt x="6" y="6"/>
                  </a:cubicBezTo>
                  <a:cubicBezTo>
                    <a:pt x="6" y="5"/>
                    <a:pt x="6" y="5"/>
                    <a:pt x="6" y="5"/>
                  </a:cubicBezTo>
                  <a:cubicBezTo>
                    <a:pt x="6" y="5"/>
                    <a:pt x="6" y="5"/>
                    <a:pt x="6" y="5"/>
                  </a:cubicBezTo>
                  <a:cubicBezTo>
                    <a:pt x="6" y="5"/>
                    <a:pt x="6" y="4"/>
                    <a:pt x="6" y="4"/>
                  </a:cubicBezTo>
                  <a:lnTo>
                    <a:pt x="7" y="4"/>
                  </a:lnTo>
                  <a:close/>
                  <a:moveTo>
                    <a:pt x="6" y="3"/>
                  </a:moveTo>
                  <a:cubicBezTo>
                    <a:pt x="6" y="4"/>
                    <a:pt x="5" y="5"/>
                    <a:pt x="4" y="5"/>
                  </a:cubicBezTo>
                  <a:cubicBezTo>
                    <a:pt x="3" y="5"/>
                    <a:pt x="2" y="4"/>
                    <a:pt x="2" y="3"/>
                  </a:cubicBezTo>
                  <a:cubicBezTo>
                    <a:pt x="2" y="2"/>
                    <a:pt x="3" y="1"/>
                    <a:pt x="4" y="1"/>
                  </a:cubicBezTo>
                  <a:cubicBezTo>
                    <a:pt x="5" y="1"/>
                    <a:pt x="6" y="2"/>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83" name="组合 82"/>
          <p:cNvGrpSpPr/>
          <p:nvPr/>
        </p:nvGrpSpPr>
        <p:grpSpPr>
          <a:xfrm rot="10800000">
            <a:off x="1879845" y="3716809"/>
            <a:ext cx="2438687" cy="732476"/>
            <a:chOff x="5246304" y="4593021"/>
            <a:chExt cx="2438687" cy="732476"/>
          </a:xfrm>
        </p:grpSpPr>
        <p:sp>
          <p:nvSpPr>
            <p:cNvPr id="84" name="椭圆 83"/>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85" name="任意多边形 84"/>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sp>
        <p:nvSpPr>
          <p:cNvPr id="86" name="文本框 85"/>
          <p:cNvSpPr txBox="1"/>
          <p:nvPr/>
        </p:nvSpPr>
        <p:spPr>
          <a:xfrm>
            <a:off x="1423035" y="3808095"/>
            <a:ext cx="2305685" cy="583565"/>
          </a:xfrm>
          <a:prstGeom prst="rect">
            <a:avLst/>
          </a:prstGeom>
          <a:noFill/>
        </p:spPr>
        <p:txBody>
          <a:bodyPr wrap="square" lIns="91440" tIns="45720" rIns="91440" bIns="45720" rtlCol="0">
            <a:spAutoFit/>
          </a:bodyPr>
          <a:lstStyle/>
          <a:p>
            <a:r>
              <a:rPr lang="zh-CN" altLang="en-US" sz="1600" dirty="0">
                <a:solidFill>
                  <a:schemeClr val="accent3"/>
                </a:solidFill>
                <a:latin typeface="微软雅黑" panose="020B0503020204020204" pitchFamily="34" charset="-122"/>
                <a:ea typeface="微软雅黑" panose="020B0503020204020204" pitchFamily="34" charset="-122"/>
              </a:rPr>
              <a:t>二是不断丰富信息公开内容和形式</a:t>
            </a:r>
            <a:endParaRPr lang="zh-CN" altLang="en-US" sz="1600" dirty="0">
              <a:solidFill>
                <a:schemeClr val="accent3"/>
              </a:solidFill>
              <a:latin typeface="微软雅黑" panose="020B0503020204020204" pitchFamily="34" charset="-122"/>
              <a:ea typeface="微软雅黑" panose="020B0503020204020204" pitchFamily="34" charset="-122"/>
            </a:endParaRPr>
          </a:p>
        </p:txBody>
      </p:sp>
      <p:sp>
        <p:nvSpPr>
          <p:cNvPr id="87" name="文本框 86"/>
          <p:cNvSpPr txBox="1"/>
          <p:nvPr/>
        </p:nvSpPr>
        <p:spPr>
          <a:xfrm>
            <a:off x="735965" y="4450080"/>
            <a:ext cx="3125470" cy="1198880"/>
          </a:xfrm>
          <a:prstGeom prst="rect">
            <a:avLst/>
          </a:prstGeom>
          <a:noFill/>
        </p:spPr>
        <p:txBody>
          <a:bodyPr wrap="square" lIns="91440" tIns="45720" rIns="91440" bIns="45720" rtlCol="0">
            <a:spAutoFit/>
          </a:bodyPr>
          <a:lstStyle/>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根据局职责任务和工作实际，不断调整充实法定主动公开内容，做到应公尽公。不断丰富公开的形式，充分应用文字、图片、漫画、音频、视频等形式，增加内容的直观性、全面性、趣味性、可读性，使政务公开更加亲民便民利民。</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88" name="文本框 87"/>
          <p:cNvSpPr txBox="1"/>
          <p:nvPr/>
        </p:nvSpPr>
        <p:spPr>
          <a:xfrm>
            <a:off x="8973185" y="1342390"/>
            <a:ext cx="2172970" cy="337185"/>
          </a:xfrm>
          <a:prstGeom prst="rect">
            <a:avLst/>
          </a:prstGeom>
          <a:noFill/>
        </p:spPr>
        <p:txBody>
          <a:bodyPr wrap="square" lIns="91440" tIns="45720" rIns="91440" bIns="45720" rtlCol="0">
            <a:spAutoFit/>
          </a:bodyPr>
          <a:lstStyle/>
          <a:p>
            <a:r>
              <a:rPr lang="zh-CN" altLang="en-US" sz="1600" dirty="0">
                <a:solidFill>
                  <a:schemeClr val="accent2"/>
                </a:solidFill>
                <a:latin typeface="微软雅黑" panose="020B0503020204020204" pitchFamily="34" charset="-122"/>
                <a:ea typeface="微软雅黑" panose="020B0503020204020204" pitchFamily="34" charset="-122"/>
              </a:rPr>
              <a:t>一是配强工作力量</a:t>
            </a: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8488045" y="1791335"/>
            <a:ext cx="3095625" cy="1198880"/>
          </a:xfrm>
          <a:prstGeom prst="rect">
            <a:avLst/>
          </a:prstGeom>
          <a:noFill/>
        </p:spPr>
        <p:txBody>
          <a:bodyPr wrap="square" lIns="91440" tIns="45720" rIns="91440" bIns="45720" rtlCol="0">
            <a:spAutoFit/>
          </a:bodyPr>
          <a:lstStyle/>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加强队伍建设,培养政务公开工作专业人才，力争培养一批用好一批，保证工作连续性。强化各科室政务公开工作负责人员能力，确立确立以专业人才主办、各科室负责人员协同的工作机制，为做好政务公开工作提供坚实保障。</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90" name="文本框 89"/>
          <p:cNvSpPr txBox="1"/>
          <p:nvPr/>
        </p:nvSpPr>
        <p:spPr>
          <a:xfrm>
            <a:off x="8938895" y="3771900"/>
            <a:ext cx="2610485" cy="583565"/>
          </a:xfrm>
          <a:prstGeom prst="rect">
            <a:avLst/>
          </a:prstGeom>
          <a:noFill/>
        </p:spPr>
        <p:txBody>
          <a:bodyPr wrap="square" lIns="91440" tIns="45720" rIns="91440" bIns="45720" rtlCol="0">
            <a:spAutoFit/>
          </a:bodyPr>
          <a:lstStyle/>
          <a:p>
            <a:r>
              <a:rPr lang="zh-CN" altLang="en-US" sz="1600" dirty="0">
                <a:solidFill>
                  <a:schemeClr val="accent4"/>
                </a:solidFill>
                <a:latin typeface="微软雅黑" panose="020B0503020204020204" pitchFamily="34" charset="-122"/>
                <a:ea typeface="微软雅黑" panose="020B0503020204020204" pitchFamily="34" charset="-122"/>
              </a:rPr>
              <a:t>三是加强对政府信息公开成效的考核</a:t>
            </a:r>
            <a:endParaRPr lang="zh-CN" altLang="en-US" sz="1600" dirty="0">
              <a:solidFill>
                <a:schemeClr val="accent4"/>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normAutofit fontScale="90000"/>
          </a:bodyPr>
          <a:lstStyle/>
          <a:p>
            <a:r>
              <a:rPr lang="zh-CN" altLang="en-US" dirty="0"/>
              <a:t>单击此处添加标题</a:t>
            </a:r>
            <a:endParaRPr lang="zh-CN" altLang="en-US" dirty="0"/>
          </a:p>
        </p:txBody>
      </p:sp>
      <p:grpSp>
        <p:nvGrpSpPr>
          <p:cNvPr id="96" name="组合 95"/>
          <p:cNvGrpSpPr/>
          <p:nvPr/>
        </p:nvGrpSpPr>
        <p:grpSpPr>
          <a:xfrm flipV="1">
            <a:off x="7847150" y="3716800"/>
            <a:ext cx="2438687" cy="732476"/>
            <a:chOff x="5246304" y="4593021"/>
            <a:chExt cx="2438687" cy="732476"/>
          </a:xfrm>
        </p:grpSpPr>
        <p:sp>
          <p:nvSpPr>
            <p:cNvPr id="97" name="椭圆 96"/>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98" name="任意多边形 97"/>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sp>
        <p:nvSpPr>
          <p:cNvPr id="105" name="文本框 104"/>
          <p:cNvSpPr txBox="1"/>
          <p:nvPr/>
        </p:nvSpPr>
        <p:spPr>
          <a:xfrm>
            <a:off x="8511540" y="4450080"/>
            <a:ext cx="3095625" cy="645160"/>
          </a:xfrm>
          <a:prstGeom prst="rect">
            <a:avLst/>
          </a:prstGeom>
          <a:noFill/>
        </p:spPr>
        <p:txBody>
          <a:bodyPr wrap="square" lIns="91440" tIns="45720" rIns="91440" bIns="45720" rtlCol="0">
            <a:spAutoFit/>
          </a:bodyPr>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拟研究把政府信息公开成效纳入年底考核加分项，对全系统和各科室信息公开开展好的单位进行专项加分和表彰。</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1+#ppt_w/2"/>
                                          </p:val>
                                        </p:tav>
                                        <p:tav tm="100000">
                                          <p:val>
                                            <p:strVal val="#ppt_x"/>
                                          </p:val>
                                        </p:tav>
                                      </p:tavLst>
                                    </p:anim>
                                    <p:anim calcmode="lin" valueType="num">
                                      <p:cBhvr additive="base">
                                        <p:cTn id="14" dur="500" fill="hold"/>
                                        <p:tgtEl>
                                          <p:spTgt spid="44"/>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1+#ppt_w/2"/>
                                          </p:val>
                                        </p:tav>
                                        <p:tav tm="100000">
                                          <p:val>
                                            <p:strVal val="#ppt_x"/>
                                          </p:val>
                                        </p:tav>
                                      </p:tavLst>
                                    </p:anim>
                                    <p:anim calcmode="lin" valueType="num">
                                      <p:cBhvr additive="base">
                                        <p:cTn id="18" dur="500" fill="hold"/>
                                        <p:tgtEl>
                                          <p:spTgt spid="47"/>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500" fill="hold"/>
                                        <p:tgtEl>
                                          <p:spTgt spid="88"/>
                                        </p:tgtEl>
                                        <p:attrNameLst>
                                          <p:attrName>ppt_x</p:attrName>
                                        </p:attrNameLst>
                                      </p:cBhvr>
                                      <p:tavLst>
                                        <p:tav tm="0">
                                          <p:val>
                                            <p:strVal val="1+#ppt_w/2"/>
                                          </p:val>
                                        </p:tav>
                                        <p:tav tm="100000">
                                          <p:val>
                                            <p:strVal val="#ppt_x"/>
                                          </p:val>
                                        </p:tav>
                                      </p:tavLst>
                                    </p:anim>
                                    <p:anim calcmode="lin" valueType="num">
                                      <p:cBhvr additive="base">
                                        <p:cTn id="22" dur="500" fill="hold"/>
                                        <p:tgtEl>
                                          <p:spTgt spid="88"/>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cBhvr additive="base">
                                        <p:cTn id="25" dur="500" fill="hold"/>
                                        <p:tgtEl>
                                          <p:spTgt spid="89"/>
                                        </p:tgtEl>
                                        <p:attrNameLst>
                                          <p:attrName>ppt_x</p:attrName>
                                        </p:attrNameLst>
                                      </p:cBhvr>
                                      <p:tavLst>
                                        <p:tav tm="0">
                                          <p:val>
                                            <p:strVal val="1+#ppt_w/2"/>
                                          </p:val>
                                        </p:tav>
                                        <p:tav tm="100000">
                                          <p:val>
                                            <p:strVal val="#ppt_x"/>
                                          </p:val>
                                        </p:tav>
                                      </p:tavLst>
                                    </p:anim>
                                    <p:anim calcmode="lin" valueType="num">
                                      <p:cBhvr additive="base">
                                        <p:cTn id="26" dur="500" fill="hold"/>
                                        <p:tgtEl>
                                          <p:spTgt spid="89"/>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1+#ppt_w/2"/>
                                          </p:val>
                                        </p:tav>
                                        <p:tav tm="100000">
                                          <p:val>
                                            <p:strVal val="#ppt_x"/>
                                          </p:val>
                                        </p:tav>
                                      </p:tavLst>
                                    </p:anim>
                                    <p:anim calcmode="lin" valueType="num">
                                      <p:cBhvr additive="base">
                                        <p:cTn id="3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8"/>
                                        </p:tgtEl>
                                        <p:attrNameLst>
                                          <p:attrName>style.visibility</p:attrName>
                                        </p:attrNameLst>
                                      </p:cBhvr>
                                      <p:to>
                                        <p:strVal val="visible"/>
                                      </p:to>
                                    </p:set>
                                    <p:anim calcmode="lin" valueType="num">
                                      <p:cBhvr additive="base">
                                        <p:cTn id="39" dur="500" fill="hold"/>
                                        <p:tgtEl>
                                          <p:spTgt spid="78"/>
                                        </p:tgtEl>
                                        <p:attrNameLst>
                                          <p:attrName>ppt_x</p:attrName>
                                        </p:attrNameLst>
                                      </p:cBhvr>
                                      <p:tavLst>
                                        <p:tav tm="0">
                                          <p:val>
                                            <p:strVal val="#ppt_x"/>
                                          </p:val>
                                        </p:tav>
                                        <p:tav tm="100000">
                                          <p:val>
                                            <p:strVal val="#ppt_x"/>
                                          </p:val>
                                        </p:tav>
                                      </p:tavLst>
                                    </p:anim>
                                    <p:anim calcmode="lin" valueType="num">
                                      <p:cBhvr additive="base">
                                        <p:cTn id="40" dur="500" fill="hold"/>
                                        <p:tgtEl>
                                          <p:spTgt spid="7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3"/>
                                        </p:tgtEl>
                                        <p:attrNameLst>
                                          <p:attrName>style.visibility</p:attrName>
                                        </p:attrNameLst>
                                      </p:cBhvr>
                                      <p:to>
                                        <p:strVal val="visible"/>
                                      </p:to>
                                    </p:set>
                                    <p:anim calcmode="lin" valueType="num">
                                      <p:cBhvr additive="base">
                                        <p:cTn id="43" dur="500" fill="hold"/>
                                        <p:tgtEl>
                                          <p:spTgt spid="83"/>
                                        </p:tgtEl>
                                        <p:attrNameLst>
                                          <p:attrName>ppt_x</p:attrName>
                                        </p:attrNameLst>
                                      </p:cBhvr>
                                      <p:tavLst>
                                        <p:tav tm="0">
                                          <p:val>
                                            <p:strVal val="#ppt_x"/>
                                          </p:val>
                                        </p:tav>
                                        <p:tav tm="100000">
                                          <p:val>
                                            <p:strVal val="#ppt_x"/>
                                          </p:val>
                                        </p:tav>
                                      </p:tavLst>
                                    </p:anim>
                                    <p:anim calcmode="lin" valueType="num">
                                      <p:cBhvr additive="base">
                                        <p:cTn id="44" dur="500" fill="hold"/>
                                        <p:tgtEl>
                                          <p:spTgt spid="8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86"/>
                                        </p:tgtEl>
                                        <p:attrNameLst>
                                          <p:attrName>style.visibility</p:attrName>
                                        </p:attrNameLst>
                                      </p:cBhvr>
                                      <p:to>
                                        <p:strVal val="visible"/>
                                      </p:to>
                                    </p:set>
                                    <p:anim calcmode="lin" valueType="num">
                                      <p:cBhvr additive="base">
                                        <p:cTn id="47" dur="500" fill="hold"/>
                                        <p:tgtEl>
                                          <p:spTgt spid="86"/>
                                        </p:tgtEl>
                                        <p:attrNameLst>
                                          <p:attrName>ppt_x</p:attrName>
                                        </p:attrNameLst>
                                      </p:cBhvr>
                                      <p:tavLst>
                                        <p:tav tm="0">
                                          <p:val>
                                            <p:strVal val="#ppt_x"/>
                                          </p:val>
                                        </p:tav>
                                        <p:tav tm="100000">
                                          <p:val>
                                            <p:strVal val="#ppt_x"/>
                                          </p:val>
                                        </p:tav>
                                      </p:tavLst>
                                    </p:anim>
                                    <p:anim calcmode="lin" valueType="num">
                                      <p:cBhvr additive="base">
                                        <p:cTn id="48" dur="500" fill="hold"/>
                                        <p:tgtEl>
                                          <p:spTgt spid="8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87"/>
                                        </p:tgtEl>
                                        <p:attrNameLst>
                                          <p:attrName>style.visibility</p:attrName>
                                        </p:attrNameLst>
                                      </p:cBhvr>
                                      <p:to>
                                        <p:strVal val="visible"/>
                                      </p:to>
                                    </p:set>
                                    <p:anim calcmode="lin" valueType="num">
                                      <p:cBhvr additive="base">
                                        <p:cTn id="51" dur="500" fill="hold"/>
                                        <p:tgtEl>
                                          <p:spTgt spid="87"/>
                                        </p:tgtEl>
                                        <p:attrNameLst>
                                          <p:attrName>ppt_x</p:attrName>
                                        </p:attrNameLst>
                                      </p:cBhvr>
                                      <p:tavLst>
                                        <p:tav tm="0">
                                          <p:val>
                                            <p:strVal val="#ppt_x"/>
                                          </p:val>
                                        </p:tav>
                                        <p:tav tm="100000">
                                          <p:val>
                                            <p:strVal val="#ppt_x"/>
                                          </p:val>
                                        </p:tav>
                                      </p:tavLst>
                                    </p:anim>
                                    <p:anim calcmode="lin" valueType="num">
                                      <p:cBhvr additive="base">
                                        <p:cTn id="52" dur="500" fill="hold"/>
                                        <p:tgtEl>
                                          <p:spTgt spid="8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ppt_x"/>
                                          </p:val>
                                        </p:tav>
                                        <p:tav tm="100000">
                                          <p:val>
                                            <p:strVal val="#ppt_x"/>
                                          </p:val>
                                        </p:tav>
                                      </p:tavLst>
                                    </p:anim>
                                    <p:anim calcmode="lin" valueType="num">
                                      <p:cBhvr additive="base">
                                        <p:cTn id="56" dur="500" fill="hold"/>
                                        <p:tgtEl>
                                          <p:spTgt spid="7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90"/>
                                        </p:tgtEl>
                                        <p:attrNameLst>
                                          <p:attrName>style.visibility</p:attrName>
                                        </p:attrNameLst>
                                      </p:cBhvr>
                                      <p:to>
                                        <p:strVal val="visible"/>
                                      </p:to>
                                    </p:set>
                                    <p:anim calcmode="lin" valueType="num">
                                      <p:cBhvr additive="base">
                                        <p:cTn id="59" dur="500" fill="hold"/>
                                        <p:tgtEl>
                                          <p:spTgt spid="90"/>
                                        </p:tgtEl>
                                        <p:attrNameLst>
                                          <p:attrName>ppt_x</p:attrName>
                                        </p:attrNameLst>
                                      </p:cBhvr>
                                      <p:tavLst>
                                        <p:tav tm="0">
                                          <p:val>
                                            <p:strVal val="#ppt_x"/>
                                          </p:val>
                                        </p:tav>
                                        <p:tav tm="100000">
                                          <p:val>
                                            <p:strVal val="#ppt_x"/>
                                          </p:val>
                                        </p:tav>
                                      </p:tavLst>
                                    </p:anim>
                                    <p:anim calcmode="lin" valueType="num">
                                      <p:cBhvr additive="base">
                                        <p:cTn id="60"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nodeType="clickEffect">
                                  <p:stCondLst>
                                    <p:cond delay="0"/>
                                  </p:stCondLst>
                                  <p:childTnLst>
                                    <p:set>
                                      <p:cBhvr>
                                        <p:cTn id="64" dur="1" fill="hold">
                                          <p:stCondLst>
                                            <p:cond delay="0"/>
                                          </p:stCondLst>
                                        </p:cTn>
                                        <p:tgtEl>
                                          <p:spTgt spid="96"/>
                                        </p:tgtEl>
                                        <p:attrNameLst>
                                          <p:attrName>style.visibility</p:attrName>
                                        </p:attrNameLst>
                                      </p:cBhvr>
                                      <p:to>
                                        <p:strVal val="visible"/>
                                      </p:to>
                                    </p:set>
                                    <p:anim calcmode="lin" valueType="num">
                                      <p:cBhvr additive="base">
                                        <p:cTn id="65" dur="500" fill="hold"/>
                                        <p:tgtEl>
                                          <p:spTgt spid="96"/>
                                        </p:tgtEl>
                                        <p:attrNameLst>
                                          <p:attrName>ppt_x</p:attrName>
                                        </p:attrNameLst>
                                      </p:cBhvr>
                                      <p:tavLst>
                                        <p:tav tm="0">
                                          <p:val>
                                            <p:strVal val="1+#ppt_w/2"/>
                                          </p:val>
                                        </p:tav>
                                        <p:tav tm="100000">
                                          <p:val>
                                            <p:strVal val="#ppt_x"/>
                                          </p:val>
                                        </p:tav>
                                      </p:tavLst>
                                    </p:anim>
                                    <p:anim calcmode="lin" valueType="num">
                                      <p:cBhvr additive="base">
                                        <p:cTn id="66" dur="500" fill="hold"/>
                                        <p:tgtEl>
                                          <p:spTgt spid="96"/>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105"/>
                                        </p:tgtEl>
                                        <p:attrNameLst>
                                          <p:attrName>style.visibility</p:attrName>
                                        </p:attrNameLst>
                                      </p:cBhvr>
                                      <p:to>
                                        <p:strVal val="visible"/>
                                      </p:to>
                                    </p:set>
                                    <p:anim calcmode="lin" valueType="num">
                                      <p:cBhvr additive="base">
                                        <p:cTn id="69" dur="500" fill="hold"/>
                                        <p:tgtEl>
                                          <p:spTgt spid="105"/>
                                        </p:tgtEl>
                                        <p:attrNameLst>
                                          <p:attrName>ppt_x</p:attrName>
                                        </p:attrNameLst>
                                      </p:cBhvr>
                                      <p:tavLst>
                                        <p:tav tm="0">
                                          <p:val>
                                            <p:strVal val="1+#ppt_w/2"/>
                                          </p:val>
                                        </p:tav>
                                        <p:tav tm="100000">
                                          <p:val>
                                            <p:strVal val="#ppt_x"/>
                                          </p:val>
                                        </p:tav>
                                      </p:tavLst>
                                    </p:anim>
                                    <p:anim calcmode="lin" valueType="num">
                                      <p:cBhvr additive="base">
                                        <p:cTn id="70" dur="500" fill="hold"/>
                                        <p:tgtEl>
                                          <p:spTgt spid="105"/>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3"/>
                                        </p:tgtEl>
                                        <p:attrNameLst>
                                          <p:attrName>style.visibility</p:attrName>
                                        </p:attrNameLst>
                                      </p:cBhvr>
                                      <p:to>
                                        <p:strVal val="visible"/>
                                      </p:to>
                                    </p:set>
                                    <p:anim calcmode="lin" valueType="num">
                                      <p:cBhvr additive="base">
                                        <p:cTn id="73" dur="500" fill="hold"/>
                                        <p:tgtEl>
                                          <p:spTgt spid="3"/>
                                        </p:tgtEl>
                                        <p:attrNameLst>
                                          <p:attrName>ppt_x</p:attrName>
                                        </p:attrNameLst>
                                      </p:cBhvr>
                                      <p:tavLst>
                                        <p:tav tm="0">
                                          <p:val>
                                            <p:strVal val="1+#ppt_w/2"/>
                                          </p:val>
                                        </p:tav>
                                        <p:tav tm="100000">
                                          <p:val>
                                            <p:strVal val="#ppt_x"/>
                                          </p:val>
                                        </p:tav>
                                      </p:tavLst>
                                    </p:anim>
                                    <p:anim calcmode="lin" valueType="num">
                                      <p:cBhvr additive="base">
                                        <p:cTn id="7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86" grpId="0"/>
      <p:bldP spid="87" grpId="0"/>
      <p:bldP spid="88" grpId="0"/>
      <p:bldP spid="89" grpId="0"/>
      <p:bldP spid="90" grpId="0"/>
      <p:bldP spid="1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4378" y="1329922"/>
            <a:ext cx="9147810" cy="1177290"/>
            <a:chOff x="5542539" y="1764574"/>
            <a:chExt cx="9147810" cy="1177290"/>
          </a:xfrm>
          <a:solidFill>
            <a:schemeClr val="accent1"/>
          </a:solidFill>
          <a:effectLst>
            <a:outerShdw blurRad="152400" dist="101600" dir="2700000" algn="tl" rotWithShape="0">
              <a:prstClr val="black">
                <a:alpha val="60000"/>
              </a:prstClr>
            </a:outerShdw>
          </a:effectLst>
        </p:grpSpPr>
        <p:sp>
          <p:nvSpPr>
            <p:cNvPr id="6" name="Rectangle 5"/>
            <p:cNvSpPr>
              <a:spLocks noChangeArrowheads="1"/>
            </p:cNvSpPr>
            <p:nvPr/>
          </p:nvSpPr>
          <p:spPr bwMode="auto">
            <a:xfrm>
              <a:off x="6814444" y="1930944"/>
              <a:ext cx="7875905" cy="944245"/>
            </a:xfrm>
            <a:prstGeom prst="rect">
              <a:avLst/>
            </a:prstGeom>
            <a:grpFill/>
            <a:ln w="9525">
              <a:noFill/>
              <a:miter lim="800000"/>
            </a:ln>
          </p:spPr>
          <p:txBody>
            <a:bodyPr vert="horz" wrap="square" lIns="1044000" tIns="45720" rIns="91440" bIns="45720" numCol="1" anchor="ctr" anchorCtr="0" compatLnSpc="1"/>
            <a:lstStyle/>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8" name="椭圆 7"/>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lstStyle/>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35" name="矩形 34"/>
          <p:cNvSpPr/>
          <p:nvPr/>
        </p:nvSpPr>
        <p:spPr>
          <a:xfrm>
            <a:off x="1845310" y="1565275"/>
            <a:ext cx="7618730" cy="706755"/>
          </a:xfrm>
          <a:prstGeom prst="rect">
            <a:avLst/>
          </a:prstGeom>
        </p:spPr>
        <p:txBody>
          <a:bodyPr wrap="square">
            <a:spAutoFit/>
          </a:bodyPr>
          <a:lstStyle/>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依据《政府信息公开信息处理费管理办法》，济宁市退役军人事务局所有政府信息公开均为主动公开，未收取信息处理费。</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0" name="标题 39"/>
          <p:cNvSpPr>
            <a:spLocks noGrp="1"/>
          </p:cNvSpPr>
          <p:nvPr>
            <p:ph type="title"/>
          </p:nvPr>
        </p:nvSpPr>
        <p:spPr/>
        <p:txBody>
          <a:bodyPr>
            <a:normAutofit fontScale="90000"/>
          </a:bodyPr>
          <a:lstStyle/>
          <a:p>
            <a:r>
              <a:rPr lang="zh-CN" altLang="en-US" dirty="0"/>
              <a:t>六、其他需要报告的事项</a:t>
            </a:r>
            <a:endParaRPr lang="zh-CN" altLang="en-US" dirty="0"/>
          </a:p>
        </p:txBody>
      </p:sp>
      <p:sp>
        <p:nvSpPr>
          <p:cNvPr id="3" name="文本框 2"/>
          <p:cNvSpPr txBox="1"/>
          <p:nvPr/>
        </p:nvSpPr>
        <p:spPr>
          <a:xfrm>
            <a:off x="512677" y="1553303"/>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01</a:t>
            </a:r>
            <a:endParaRPr lang="zh-CN" altLang="en-US" sz="4800" dirty="0">
              <a:solidFill>
                <a:schemeClr val="bg1"/>
              </a:solidFill>
              <a:latin typeface="微软雅黑" panose="020B0503020204020204" pitchFamily="34" charset="-122"/>
              <a:ea typeface="微软雅黑" panose="020B0503020204020204" pitchFamily="34" charset="-122"/>
            </a:endParaRPr>
          </a:p>
        </p:txBody>
      </p:sp>
      <p:grpSp>
        <p:nvGrpSpPr>
          <p:cNvPr id="41" name="组合 40"/>
          <p:cNvGrpSpPr/>
          <p:nvPr/>
        </p:nvGrpSpPr>
        <p:grpSpPr>
          <a:xfrm>
            <a:off x="444378" y="3534642"/>
            <a:ext cx="9147810" cy="2286635"/>
            <a:chOff x="5542539" y="1764574"/>
            <a:chExt cx="9147810" cy="2286635"/>
          </a:xfrm>
          <a:solidFill>
            <a:schemeClr val="accent1"/>
          </a:solidFill>
          <a:effectLst>
            <a:outerShdw blurRad="152400" dist="101600" dir="2700000" algn="tl" rotWithShape="0">
              <a:prstClr val="black">
                <a:alpha val="60000"/>
              </a:prstClr>
            </a:outerShdw>
          </a:effectLst>
        </p:grpSpPr>
        <p:sp>
          <p:nvSpPr>
            <p:cNvPr id="42" name="Rectangle 5"/>
            <p:cNvSpPr>
              <a:spLocks noChangeArrowheads="1"/>
            </p:cNvSpPr>
            <p:nvPr/>
          </p:nvSpPr>
          <p:spPr bwMode="auto">
            <a:xfrm>
              <a:off x="6814444" y="1930944"/>
              <a:ext cx="7875905" cy="2120265"/>
            </a:xfrm>
            <a:prstGeom prst="rect">
              <a:avLst/>
            </a:prstGeom>
            <a:grpFill/>
            <a:ln w="9525">
              <a:noFill/>
              <a:miter lim="800000"/>
            </a:ln>
          </p:spPr>
          <p:txBody>
            <a:bodyPr vert="horz" wrap="square" lIns="1044000" tIns="45720" rIns="91440" bIns="45720" numCol="1" anchor="ctr" anchorCtr="0" compatLnSpc="1"/>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43" name="椭圆 42"/>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44" name="矩形 43"/>
          <p:cNvSpPr/>
          <p:nvPr/>
        </p:nvSpPr>
        <p:spPr>
          <a:xfrm>
            <a:off x="1845945" y="3791585"/>
            <a:ext cx="7618730" cy="1938020"/>
          </a:xfrm>
          <a:prstGeom prst="rect">
            <a:avLst/>
          </a:prstGeom>
        </p:spPr>
        <p:txBody>
          <a:bodyPr wrap="square">
            <a:spAutoFit/>
          </a:bodyPr>
          <a:p>
            <a:r>
              <a:rPr lang="zh-CN" altLang="en-US" sz="2000" b="1" dirty="0">
                <a:solidFill>
                  <a:schemeClr val="bg1"/>
                </a:solidFill>
                <a:latin typeface="微软雅黑" panose="020B0503020204020204" pitchFamily="34" charset="-122"/>
                <a:ea typeface="微软雅黑" panose="020B0503020204020204" pitchFamily="34" charset="-122"/>
              </a:rPr>
              <a:t>济宁市退役军人事务局落实上级年度政务公开工作要点情况</a:t>
            </a:r>
            <a:r>
              <a:rPr lang="en-US" altLang="zh-CN" sz="2000" b="1" dirty="0">
                <a:solidFill>
                  <a:schemeClr val="bg1"/>
                </a:solidFill>
                <a:latin typeface="微软雅黑" panose="020B0503020204020204" pitchFamily="34" charset="-122"/>
                <a:ea typeface="微软雅黑" panose="020B0503020204020204" pitchFamily="34" charset="-122"/>
              </a:rPr>
              <a:t>:</a:t>
            </a:r>
            <a:endParaRPr lang="zh-CN" altLang="en-US" sz="2000" b="1" dirty="0">
              <a:solidFill>
                <a:schemeClr val="bg1"/>
              </a:solidFill>
              <a:latin typeface="微软雅黑" panose="020B0503020204020204" pitchFamily="34" charset="-122"/>
              <a:ea typeface="微软雅黑" panose="020B0503020204020204" pitchFamily="34" charset="-122"/>
            </a:endParaRPr>
          </a:p>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2021年度局落实上级年度政务公开工作要点共两项，分别是1.加大退役军人就业信息公开力度；2.统筹推进常态化疫情防控和经济社会发展，统筹安全和发展，扎实做好“六稳”工作、落实“六保”任务，深入开展“重点工作攻坚”，确保经济运行保持在合理区间，实现“十四五”良好开局。均按要求全部落实。</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513312" y="3779613"/>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02</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1+#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left)">
                                      <p:cBhvr>
                                        <p:cTn id="16" dur="500"/>
                                        <p:tgtEl>
                                          <p:spTgt spid="41"/>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44"/>
                                        </p:tgtEl>
                                        <p:attrNameLst>
                                          <p:attrName>style.visibility</p:attrName>
                                        </p:attrNameLst>
                                      </p:cBhvr>
                                      <p:to>
                                        <p:strVal val="visible"/>
                                      </p:to>
                                    </p:set>
                                    <p:anim calcmode="lin" valueType="num">
                                      <p:cBhvr additive="base">
                                        <p:cTn id="20" dur="500" fill="hold"/>
                                        <p:tgtEl>
                                          <p:spTgt spid="44"/>
                                        </p:tgtEl>
                                        <p:attrNameLst>
                                          <p:attrName>ppt_x</p:attrName>
                                        </p:attrNameLst>
                                      </p:cBhvr>
                                      <p:tavLst>
                                        <p:tav tm="0">
                                          <p:val>
                                            <p:strVal val="1+#ppt_w/2"/>
                                          </p:val>
                                        </p:tav>
                                        <p:tav tm="100000">
                                          <p:val>
                                            <p:strVal val="#ppt_x"/>
                                          </p:val>
                                        </p:tav>
                                      </p:tavLst>
                                    </p:anim>
                                    <p:anim calcmode="lin" valueType="num">
                                      <p:cBhvr additive="base">
                                        <p:cTn id="21"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4378" y="1329922"/>
            <a:ext cx="9147810" cy="1177290"/>
            <a:chOff x="5542539" y="1764574"/>
            <a:chExt cx="9147810" cy="1177290"/>
          </a:xfrm>
          <a:solidFill>
            <a:schemeClr val="accent1"/>
          </a:solidFill>
          <a:effectLst>
            <a:outerShdw blurRad="152400" dist="101600" dir="2700000" algn="tl" rotWithShape="0">
              <a:prstClr val="black">
                <a:alpha val="60000"/>
              </a:prstClr>
            </a:outerShdw>
          </a:effectLst>
        </p:grpSpPr>
        <p:sp>
          <p:nvSpPr>
            <p:cNvPr id="6" name="Rectangle 5"/>
            <p:cNvSpPr>
              <a:spLocks noChangeArrowheads="1"/>
            </p:cNvSpPr>
            <p:nvPr/>
          </p:nvSpPr>
          <p:spPr bwMode="auto">
            <a:xfrm>
              <a:off x="6814444" y="1930944"/>
              <a:ext cx="7875905" cy="944245"/>
            </a:xfrm>
            <a:prstGeom prst="rect">
              <a:avLst/>
            </a:prstGeom>
            <a:grpFill/>
            <a:ln w="9525">
              <a:noFill/>
              <a:miter lim="800000"/>
            </a:ln>
          </p:spPr>
          <p:txBody>
            <a:bodyPr vert="horz" wrap="square" lIns="1044000" tIns="45720" rIns="91440" bIns="45720" numCol="1" anchor="ctr" anchorCtr="0" compatLnSpc="1"/>
            <a:lstStyle/>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8" name="椭圆 7"/>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lstStyle/>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35" name="矩形 34"/>
          <p:cNvSpPr/>
          <p:nvPr/>
        </p:nvSpPr>
        <p:spPr>
          <a:xfrm>
            <a:off x="1845310" y="1565275"/>
            <a:ext cx="7618730" cy="706755"/>
          </a:xfrm>
          <a:prstGeom prst="rect">
            <a:avLst/>
          </a:prstGeom>
        </p:spPr>
        <p:txBody>
          <a:bodyPr wrap="square">
            <a:spAutoFit/>
          </a:bodyPr>
          <a:lstStyle/>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济宁市退役军人事务局人大代表建议和政协提案办理结果公开情况。</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0" name="标题 39"/>
          <p:cNvSpPr>
            <a:spLocks noGrp="1"/>
          </p:cNvSpPr>
          <p:nvPr>
            <p:ph type="title"/>
          </p:nvPr>
        </p:nvSpPr>
        <p:spPr/>
        <p:txBody>
          <a:bodyPr>
            <a:normAutofit fontScale="90000"/>
          </a:bodyPr>
          <a:lstStyle/>
          <a:p>
            <a:r>
              <a:rPr lang="zh-CN" altLang="en-US" dirty="0">
                <a:sym typeface="+mn-ea"/>
              </a:rPr>
              <a:t>六、</a:t>
            </a:r>
            <a:r>
              <a:rPr lang="zh-CN" altLang="en-US" dirty="0"/>
              <a:t>其他需要报告的事项</a:t>
            </a:r>
            <a:endParaRPr lang="zh-CN" altLang="en-US" dirty="0"/>
          </a:p>
        </p:txBody>
      </p:sp>
      <p:sp>
        <p:nvSpPr>
          <p:cNvPr id="3" name="文本框 2"/>
          <p:cNvSpPr txBox="1"/>
          <p:nvPr/>
        </p:nvSpPr>
        <p:spPr>
          <a:xfrm>
            <a:off x="512677" y="1553303"/>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03</a:t>
            </a:r>
            <a:endParaRPr lang="zh-CN" altLang="en-US" sz="4800" dirty="0">
              <a:solidFill>
                <a:schemeClr val="bg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443230" y="2778760"/>
            <a:ext cx="1169035" cy="1169035"/>
            <a:chOff x="1278794" y="3334906"/>
            <a:chExt cx="914014" cy="914014"/>
          </a:xfrm>
        </p:grpSpPr>
        <p:grpSp>
          <p:nvGrpSpPr>
            <p:cNvPr id="10" name="组合 9"/>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chemeClr val="tx1"/>
                  </a:solidFill>
                  <a:latin typeface="+mj-ea"/>
                  <a:ea typeface="+mj-ea"/>
                </a:endParaRPr>
              </a:p>
            </p:txBody>
          </p:sp>
          <p:sp>
            <p:nvSpPr>
              <p:cNvPr id="13" name="椭圆 1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latin typeface="+mj-ea"/>
                  <a:ea typeface="+mj-ea"/>
                </a:endParaRPr>
              </a:p>
            </p:txBody>
          </p:sp>
        </p:grpSp>
        <p:sp>
          <p:nvSpPr>
            <p:cNvPr id="11" name="TextBox 33"/>
            <p:cNvSpPr txBox="1"/>
            <p:nvPr/>
          </p:nvSpPr>
          <p:spPr>
            <a:xfrm>
              <a:off x="1491362" y="3467466"/>
              <a:ext cx="488911" cy="648895"/>
            </a:xfrm>
            <a:prstGeom prst="rect">
              <a:avLst/>
            </a:prstGeom>
            <a:noFill/>
          </p:spPr>
          <p:txBody>
            <a:bodyPr wrap="square" rtlCol="0">
              <a:spAutoFit/>
            </a:bodyPr>
            <a:p>
              <a:pPr algn="ctr"/>
              <a:r>
                <a:rPr lang="en-US" altLang="zh-CN" sz="4800" b="1" dirty="0">
                  <a:solidFill>
                    <a:schemeClr val="accent1"/>
                  </a:solidFill>
                  <a:latin typeface="+mj-ea"/>
                  <a:ea typeface="+mj-ea"/>
                </a:rPr>
                <a:t>1</a:t>
              </a:r>
              <a:endParaRPr lang="en-US" altLang="zh-CN" sz="4800" b="1" dirty="0">
                <a:solidFill>
                  <a:schemeClr val="accent1"/>
                </a:solidFill>
                <a:latin typeface="+mj-ea"/>
                <a:ea typeface="+mj-ea"/>
              </a:endParaRPr>
            </a:p>
          </p:txBody>
        </p:sp>
      </p:grpSp>
      <p:sp>
        <p:nvSpPr>
          <p:cNvPr id="16" name="MH_SubTitle_1"/>
          <p:cNvSpPr>
            <a:spLocks noChangeArrowheads="1"/>
          </p:cNvSpPr>
          <p:nvPr/>
        </p:nvSpPr>
        <p:spPr bwMode="auto">
          <a:xfrm flipH="1">
            <a:off x="1863181" y="2948498"/>
            <a:ext cx="2214880" cy="398780"/>
          </a:xfrm>
          <a:prstGeom prst="rect">
            <a:avLst/>
          </a:prstGeom>
          <a:noFill/>
        </p:spPr>
        <p:txBody>
          <a:bodyPr wrap="none" rtlCol="0">
            <a:spAutoFit/>
          </a:bodyPr>
          <a:p>
            <a:pPr algn="l"/>
            <a:r>
              <a:rPr lang="zh-CN" altLang="en-US" sz="2000" dirty="0">
                <a:solidFill>
                  <a:schemeClr val="accent4"/>
                </a:solidFill>
                <a:latin typeface="微软雅黑" panose="020B0503020204020204" pitchFamily="34" charset="-122"/>
                <a:ea typeface="微软雅黑" panose="020B0503020204020204" pitchFamily="34" charset="-122"/>
              </a:rPr>
              <a:t>办理工作总体情况</a:t>
            </a:r>
            <a:endParaRPr lang="zh-CN" altLang="en-US" sz="2000" dirty="0">
              <a:solidFill>
                <a:schemeClr val="accent4"/>
              </a:solidFill>
              <a:latin typeface="微软雅黑" panose="020B0503020204020204" pitchFamily="34" charset="-122"/>
              <a:ea typeface="微软雅黑" panose="020B0503020204020204" pitchFamily="34" charset="-122"/>
            </a:endParaRPr>
          </a:p>
        </p:txBody>
      </p:sp>
      <p:sp>
        <p:nvSpPr>
          <p:cNvPr id="17" name="Rectangle 5"/>
          <p:cNvSpPr/>
          <p:nvPr/>
        </p:nvSpPr>
        <p:spPr bwMode="auto">
          <a:xfrm>
            <a:off x="1654175" y="3317875"/>
            <a:ext cx="8362950" cy="1705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p>
            <a:pPr fontAlgn="base">
              <a:lnSpc>
                <a:spcPct val="150000"/>
              </a:lnSpc>
              <a:spcBef>
                <a:spcPct val="0"/>
              </a:spcBef>
              <a:spcAft>
                <a:spcPct val="0"/>
              </a:spcAft>
            </a:pPr>
            <a:r>
              <a:rPr lang="en-US"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       </a:t>
            </a: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2021年度局共受理人</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大代表建议1件，内容为关</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于将万福休养院列为全市</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重点优抚养老场所建议的</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提案，我局已于7月底前</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完成答复工作。</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cxnSp>
        <p:nvCxnSpPr>
          <p:cNvPr id="51" name="直接连接符 50"/>
          <p:cNvCxnSpPr/>
          <p:nvPr/>
        </p:nvCxnSpPr>
        <p:spPr>
          <a:xfrm>
            <a:off x="1654272" y="3318057"/>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pic>
        <p:nvPicPr>
          <p:cNvPr id="-2147482619" name="图片 -2147482620" descr="建议提案2"/>
          <p:cNvPicPr>
            <a:picLocks noChangeAspect="1"/>
          </p:cNvPicPr>
          <p:nvPr/>
        </p:nvPicPr>
        <p:blipFill>
          <a:blip r:embed="rId1"/>
          <a:stretch>
            <a:fillRect/>
          </a:stretch>
        </p:blipFill>
        <p:spPr>
          <a:xfrm>
            <a:off x="5805805" y="3084195"/>
            <a:ext cx="5518785" cy="310451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1+#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accel="6100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300" fill="hold"/>
                                        <p:tgtEl>
                                          <p:spTgt spid="9"/>
                                        </p:tgtEl>
                                        <p:attrNameLst>
                                          <p:attrName>ppt_x</p:attrName>
                                        </p:attrNameLst>
                                      </p:cBhvr>
                                      <p:tavLst>
                                        <p:tav tm="0">
                                          <p:val>
                                            <p:strVal val="#ppt_x"/>
                                          </p:val>
                                        </p:tav>
                                        <p:tav tm="100000">
                                          <p:val>
                                            <p:strVal val="#ppt_x"/>
                                          </p:val>
                                        </p:tav>
                                      </p:tavLst>
                                    </p:anim>
                                    <p:anim calcmode="lin" valueType="num">
                                      <p:cBhvr additive="base">
                                        <p:cTn id="17" dur="13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39"/>
          <p:cNvSpPr>
            <a:spLocks noGrp="1"/>
          </p:cNvSpPr>
          <p:nvPr>
            <p:ph type="title"/>
          </p:nvPr>
        </p:nvSpPr>
        <p:spPr/>
        <p:txBody>
          <a:bodyPr>
            <a:normAutofit fontScale="90000"/>
          </a:bodyPr>
          <a:lstStyle/>
          <a:p>
            <a:r>
              <a:rPr lang="zh-CN" altLang="en-US" dirty="0">
                <a:sym typeface="+mn-ea"/>
              </a:rPr>
              <a:t>六、</a:t>
            </a:r>
            <a:r>
              <a:rPr lang="zh-CN" altLang="en-US" dirty="0"/>
              <a:t>其他需要报告的事项</a:t>
            </a:r>
            <a:endParaRPr lang="zh-CN" altLang="en-US" dirty="0"/>
          </a:p>
        </p:txBody>
      </p:sp>
      <p:grpSp>
        <p:nvGrpSpPr>
          <p:cNvPr id="9" name="组合 8"/>
          <p:cNvGrpSpPr/>
          <p:nvPr/>
        </p:nvGrpSpPr>
        <p:grpSpPr>
          <a:xfrm>
            <a:off x="392430" y="1216660"/>
            <a:ext cx="1169035" cy="1169035"/>
            <a:chOff x="1278794" y="3334906"/>
            <a:chExt cx="914014" cy="914014"/>
          </a:xfrm>
        </p:grpSpPr>
        <p:grpSp>
          <p:nvGrpSpPr>
            <p:cNvPr id="10" name="组合 9"/>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chemeClr val="tx1"/>
                  </a:solidFill>
                  <a:latin typeface="+mj-ea"/>
                  <a:ea typeface="+mj-ea"/>
                </a:endParaRPr>
              </a:p>
            </p:txBody>
          </p:sp>
          <p:sp>
            <p:nvSpPr>
              <p:cNvPr id="13" name="椭圆 1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latin typeface="+mj-ea"/>
                  <a:ea typeface="+mj-ea"/>
                </a:endParaRPr>
              </a:p>
            </p:txBody>
          </p:sp>
        </p:grpSp>
        <p:sp>
          <p:nvSpPr>
            <p:cNvPr id="11" name="TextBox 33"/>
            <p:cNvSpPr txBox="1"/>
            <p:nvPr/>
          </p:nvSpPr>
          <p:spPr>
            <a:xfrm>
              <a:off x="1491362" y="3467466"/>
              <a:ext cx="488911" cy="648895"/>
            </a:xfrm>
            <a:prstGeom prst="rect">
              <a:avLst/>
            </a:prstGeom>
            <a:noFill/>
          </p:spPr>
          <p:txBody>
            <a:bodyPr wrap="square" rtlCol="0">
              <a:spAutoFit/>
            </a:bodyPr>
            <a:p>
              <a:pPr algn="ctr"/>
              <a:r>
                <a:rPr lang="en-US" altLang="zh-CN" sz="4800" b="1" dirty="0">
                  <a:solidFill>
                    <a:schemeClr val="accent1"/>
                  </a:solidFill>
                  <a:latin typeface="+mj-ea"/>
                  <a:ea typeface="+mj-ea"/>
                </a:rPr>
                <a:t>2</a:t>
              </a:r>
              <a:endParaRPr lang="en-US" altLang="zh-CN" sz="4800" b="1" dirty="0">
                <a:solidFill>
                  <a:schemeClr val="accent1"/>
                </a:solidFill>
                <a:latin typeface="+mj-ea"/>
                <a:ea typeface="+mj-ea"/>
              </a:endParaRPr>
            </a:p>
          </p:txBody>
        </p:sp>
      </p:grpSp>
      <p:sp>
        <p:nvSpPr>
          <p:cNvPr id="16" name="MH_SubTitle_1"/>
          <p:cNvSpPr>
            <a:spLocks noChangeArrowheads="1"/>
          </p:cNvSpPr>
          <p:nvPr/>
        </p:nvSpPr>
        <p:spPr bwMode="auto">
          <a:xfrm flipH="1">
            <a:off x="1812381" y="1386398"/>
            <a:ext cx="1960880" cy="398780"/>
          </a:xfrm>
          <a:prstGeom prst="rect">
            <a:avLst/>
          </a:prstGeom>
          <a:noFill/>
        </p:spPr>
        <p:txBody>
          <a:bodyPr wrap="none" rtlCol="0">
            <a:spAutoFit/>
          </a:bodyPr>
          <a:p>
            <a:pPr algn="l"/>
            <a:r>
              <a:rPr lang="zh-CN" altLang="en-US" sz="2000" dirty="0">
                <a:solidFill>
                  <a:schemeClr val="accent4"/>
                </a:solidFill>
                <a:latin typeface="微软雅黑" panose="020B0503020204020204" pitchFamily="34" charset="-122"/>
                <a:ea typeface="微软雅黑" panose="020B0503020204020204" pitchFamily="34" charset="-122"/>
              </a:rPr>
              <a:t>采取的主要措施</a:t>
            </a:r>
            <a:endParaRPr lang="zh-CN" altLang="en-US" sz="2000" dirty="0">
              <a:solidFill>
                <a:schemeClr val="accent4"/>
              </a:solidFill>
              <a:latin typeface="微软雅黑" panose="020B0503020204020204" pitchFamily="34" charset="-122"/>
              <a:ea typeface="微软雅黑" panose="020B0503020204020204" pitchFamily="34" charset="-122"/>
            </a:endParaRPr>
          </a:p>
        </p:txBody>
      </p:sp>
      <p:sp>
        <p:nvSpPr>
          <p:cNvPr id="17" name="Rectangle 5"/>
          <p:cNvSpPr/>
          <p:nvPr/>
        </p:nvSpPr>
        <p:spPr bwMode="auto">
          <a:xfrm>
            <a:off x="1603375" y="2009775"/>
            <a:ext cx="8362950" cy="1705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p>
            <a:pPr fontAlgn="base">
              <a:lnSpc>
                <a:spcPct val="150000"/>
              </a:lnSpc>
              <a:spcBef>
                <a:spcPct val="0"/>
              </a:spcBef>
              <a:spcAft>
                <a:spcPct val="0"/>
              </a:spcAft>
            </a:pPr>
            <a:r>
              <a:rPr lang="en-US"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       </a:t>
            </a: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我局始终坚持把人大建议办理作为了解社情民意的重要渠道，纳入领导班子重要议事日程。接到政府办公室转来的件后，我局及时召开局长办公会议，进行认真研究，形成由主要领导亲自抓、分管领导靠上抓、办公室全程督促、业务科室和单位具体办理的工作格局。</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cxnSp>
        <p:nvCxnSpPr>
          <p:cNvPr id="51" name="直接连接符 50"/>
          <p:cNvCxnSpPr/>
          <p:nvPr/>
        </p:nvCxnSpPr>
        <p:spPr>
          <a:xfrm>
            <a:off x="1603472" y="1755957"/>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61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300" fill="hold"/>
                                        <p:tgtEl>
                                          <p:spTgt spid="9"/>
                                        </p:tgtEl>
                                        <p:attrNameLst>
                                          <p:attrName>ppt_x</p:attrName>
                                        </p:attrNameLst>
                                      </p:cBhvr>
                                      <p:tavLst>
                                        <p:tav tm="0">
                                          <p:val>
                                            <p:strVal val="#ppt_x"/>
                                          </p:val>
                                        </p:tav>
                                        <p:tav tm="100000">
                                          <p:val>
                                            <p:strVal val="#ppt_x"/>
                                          </p:val>
                                        </p:tav>
                                      </p:tavLst>
                                    </p:anim>
                                    <p:anim calcmode="lin" valueType="num">
                                      <p:cBhvr additive="base">
                                        <p:cTn id="8" dur="13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68120" y="1344956"/>
            <a:ext cx="2763947" cy="3446339"/>
            <a:chOff x="2285732" y="3716686"/>
            <a:chExt cx="2763946" cy="3446339"/>
          </a:xfrm>
        </p:grpSpPr>
        <p:grpSp>
          <p:nvGrpSpPr>
            <p:cNvPr id="6" name="组合 5"/>
            <p:cNvGrpSpPr/>
            <p:nvPr/>
          </p:nvGrpSpPr>
          <p:grpSpPr>
            <a:xfrm>
              <a:off x="2285732" y="3716686"/>
              <a:ext cx="2763946" cy="3446339"/>
              <a:chOff x="3295850" y="1908877"/>
              <a:chExt cx="3738030" cy="4660916"/>
            </a:xfrm>
          </p:grpSpPr>
          <p:sp>
            <p:nvSpPr>
              <p:cNvPr id="13" name="圆角矩形 12"/>
              <p:cNvSpPr/>
              <p:nvPr/>
            </p:nvSpPr>
            <p:spPr>
              <a:xfrm rot="2760000">
                <a:off x="3098889" y="2634801"/>
                <a:ext cx="4660916" cy="3209067"/>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4"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5" name="圆角矩形 14"/>
              <p:cNvSpPr/>
              <p:nvPr/>
            </p:nvSpPr>
            <p:spPr>
              <a:xfrm rot="2760000">
                <a:off x="3358628" y="2852802"/>
                <a:ext cx="3953506"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1"/>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2728219" y="4347491"/>
              <a:ext cx="1068358" cy="1076472"/>
              <a:chOff x="2711519" y="4342226"/>
              <a:chExt cx="1068358" cy="1076472"/>
            </a:xfrm>
          </p:grpSpPr>
          <p:sp>
            <p:nvSpPr>
              <p:cNvPr id="11" name="文本框 10"/>
              <p:cNvSpPr txBox="1"/>
              <p:nvPr/>
            </p:nvSpPr>
            <p:spPr>
              <a:xfrm>
                <a:off x="2711519" y="4342226"/>
                <a:ext cx="1031437" cy="830997"/>
              </a:xfrm>
              <a:prstGeom prst="rect">
                <a:avLst/>
              </a:prstGeom>
              <a:noFill/>
            </p:spPr>
            <p:txBody>
              <a:bodyPr wrap="square" rtlCol="0">
                <a:spAutoFit/>
              </a:bodyPr>
              <a:lstStyle/>
              <a:p>
                <a:pPr algn="ctr"/>
                <a:r>
                  <a:rPr lang="en-US" altLang="zh-CN" sz="4800" dirty="0">
                    <a:solidFill>
                      <a:schemeClr val="bg1"/>
                    </a:solidFill>
                    <a:latin typeface="微软雅黑" panose="020B0503020204020204" pitchFamily="34" charset="-122"/>
                    <a:ea typeface="微软雅黑" panose="020B0503020204020204" pitchFamily="34" charset="-122"/>
                  </a:rPr>
                  <a:t>01</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738818" y="4957033"/>
                <a:ext cx="1041059" cy="461665"/>
              </a:xfrm>
              <a:prstGeom prst="rect">
                <a:avLst/>
              </a:prstGeom>
              <a:noFill/>
            </p:spPr>
            <p:txBody>
              <a:bodyPr wrap="square" rtlCol="0">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26" name="组合 25"/>
          <p:cNvGrpSpPr/>
          <p:nvPr/>
        </p:nvGrpSpPr>
        <p:grpSpPr>
          <a:xfrm>
            <a:off x="6283546" y="1332379"/>
            <a:ext cx="2754423" cy="3446339"/>
            <a:chOff x="5489223" y="1837839"/>
            <a:chExt cx="2754422" cy="3446339"/>
          </a:xfrm>
        </p:grpSpPr>
        <p:grpSp>
          <p:nvGrpSpPr>
            <p:cNvPr id="27" name="组合 26"/>
            <p:cNvGrpSpPr/>
            <p:nvPr/>
          </p:nvGrpSpPr>
          <p:grpSpPr>
            <a:xfrm>
              <a:off x="5489223" y="1837839"/>
              <a:ext cx="2754422" cy="3446339"/>
              <a:chOff x="3295850" y="1895995"/>
              <a:chExt cx="3725149" cy="4660916"/>
            </a:xfrm>
          </p:grpSpPr>
          <p:sp>
            <p:nvSpPr>
              <p:cNvPr id="31" name="圆角矩形 30"/>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32"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33" name="圆角矩形 32"/>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34"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28" name="组合 27"/>
            <p:cNvGrpSpPr/>
            <p:nvPr/>
          </p:nvGrpSpPr>
          <p:grpSpPr>
            <a:xfrm>
              <a:off x="5937544" y="2483578"/>
              <a:ext cx="1045498" cy="1076472"/>
              <a:chOff x="2734379" y="4342226"/>
              <a:chExt cx="1045498" cy="1076472"/>
            </a:xfrm>
          </p:grpSpPr>
          <p:sp>
            <p:nvSpPr>
              <p:cNvPr id="29" name="文本框 28"/>
              <p:cNvSpPr txBox="1"/>
              <p:nvPr/>
            </p:nvSpPr>
            <p:spPr>
              <a:xfrm>
                <a:off x="2734379" y="4342226"/>
                <a:ext cx="1031437" cy="830997"/>
              </a:xfrm>
              <a:prstGeom prst="rect">
                <a:avLst/>
              </a:prstGeom>
              <a:noFill/>
            </p:spPr>
            <p:txBody>
              <a:bodyPr wrap="square" rtlCol="0">
                <a:spAutoFit/>
              </a:bodyPr>
              <a:lstStyle/>
              <a:p>
                <a:pPr algn="ctr"/>
                <a:r>
                  <a:rPr lang="en-US" altLang="zh-CN" sz="4800" dirty="0">
                    <a:solidFill>
                      <a:schemeClr val="bg1"/>
                    </a:solidFill>
                    <a:latin typeface="微软雅黑" panose="020B0503020204020204" pitchFamily="34" charset="-122"/>
                    <a:ea typeface="微软雅黑" panose="020B0503020204020204" pitchFamily="34" charset="-122"/>
                  </a:rPr>
                  <a:t>02</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2738818" y="4957033"/>
                <a:ext cx="1041059" cy="461665"/>
              </a:xfrm>
              <a:prstGeom prst="rect">
                <a:avLst/>
              </a:prstGeom>
              <a:noFill/>
            </p:spPr>
            <p:txBody>
              <a:bodyPr wrap="square" rtlCol="0">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44" name="组合 43"/>
          <p:cNvGrpSpPr/>
          <p:nvPr/>
        </p:nvGrpSpPr>
        <p:grpSpPr>
          <a:xfrm flipV="1">
            <a:off x="7847150" y="1342535"/>
            <a:ext cx="2438687" cy="732476"/>
            <a:chOff x="5246304" y="4593021"/>
            <a:chExt cx="2438687" cy="732476"/>
          </a:xfrm>
        </p:grpSpPr>
        <p:sp>
          <p:nvSpPr>
            <p:cNvPr id="45" name="椭圆 44"/>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46" name="任意多边形 45"/>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grpSp>
        <p:nvGrpSpPr>
          <p:cNvPr id="47" name="Group 13"/>
          <p:cNvGrpSpPr>
            <a:grpSpLocks noChangeAspect="1"/>
          </p:cNvGrpSpPr>
          <p:nvPr/>
        </p:nvGrpSpPr>
        <p:grpSpPr bwMode="auto">
          <a:xfrm>
            <a:off x="8599237" y="1380229"/>
            <a:ext cx="339700" cy="267232"/>
            <a:chOff x="3996" y="2321"/>
            <a:chExt cx="75" cy="59"/>
          </a:xfrm>
          <a:solidFill>
            <a:schemeClr val="accent2"/>
          </a:solidFill>
          <a:effectLst/>
        </p:grpSpPr>
        <p:sp>
          <p:nvSpPr>
            <p:cNvPr id="48" name="Freeform 14"/>
            <p:cNvSpPr>
              <a:spLocks noEditPoints="1"/>
            </p:cNvSpPr>
            <p:nvPr/>
          </p:nvSpPr>
          <p:spPr bwMode="auto">
            <a:xfrm>
              <a:off x="4014" y="2329"/>
              <a:ext cx="39" cy="22"/>
            </a:xfrm>
            <a:custGeom>
              <a:avLst/>
              <a:gdLst>
                <a:gd name="T0" fmla="*/ 6 w 15"/>
                <a:gd name="T1" fmla="*/ 8 h 8"/>
                <a:gd name="T2" fmla="*/ 6 w 15"/>
                <a:gd name="T3" fmla="*/ 7 h 8"/>
                <a:gd name="T4" fmla="*/ 7 w 15"/>
                <a:gd name="T5" fmla="*/ 7 h 8"/>
                <a:gd name="T6" fmla="*/ 8 w 15"/>
                <a:gd name="T7" fmla="*/ 7 h 8"/>
                <a:gd name="T8" fmla="*/ 8 w 15"/>
                <a:gd name="T9" fmla="*/ 7 h 8"/>
                <a:gd name="T10" fmla="*/ 8 w 15"/>
                <a:gd name="T11" fmla="*/ 8 h 8"/>
                <a:gd name="T12" fmla="*/ 15 w 15"/>
                <a:gd name="T13" fmla="*/ 5 h 8"/>
                <a:gd name="T14" fmla="*/ 12 w 15"/>
                <a:gd name="T15" fmla="*/ 3 h 8"/>
                <a:gd name="T16" fmla="*/ 10 w 15"/>
                <a:gd name="T17" fmla="*/ 3 h 8"/>
                <a:gd name="T18" fmla="*/ 7 w 15"/>
                <a:gd name="T19" fmla="*/ 0 h 8"/>
                <a:gd name="T20" fmla="*/ 4 w 15"/>
                <a:gd name="T21" fmla="*/ 3 h 8"/>
                <a:gd name="T22" fmla="*/ 2 w 15"/>
                <a:gd name="T23" fmla="*/ 3 h 8"/>
                <a:gd name="T24" fmla="*/ 0 w 15"/>
                <a:gd name="T25" fmla="*/ 5 h 8"/>
                <a:gd name="T26" fmla="*/ 6 w 15"/>
                <a:gd name="T27" fmla="*/ 8 h 8"/>
                <a:gd name="T28" fmla="*/ 7 w 15"/>
                <a:gd name="T29" fmla="*/ 1 h 8"/>
                <a:gd name="T30" fmla="*/ 10 w 15"/>
                <a:gd name="T31" fmla="*/ 3 h 8"/>
                <a:gd name="T32" fmla="*/ 5 w 15"/>
                <a:gd name="T33" fmla="*/ 3 h 8"/>
                <a:gd name="T34" fmla="*/ 7 w 15"/>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6" y="8"/>
                  </a:moveTo>
                  <a:cubicBezTo>
                    <a:pt x="6" y="7"/>
                    <a:pt x="6" y="7"/>
                    <a:pt x="6" y="7"/>
                  </a:cubicBezTo>
                  <a:cubicBezTo>
                    <a:pt x="6" y="7"/>
                    <a:pt x="7" y="7"/>
                    <a:pt x="7" y="7"/>
                  </a:cubicBezTo>
                  <a:cubicBezTo>
                    <a:pt x="8" y="7"/>
                    <a:pt x="8" y="7"/>
                    <a:pt x="8" y="7"/>
                  </a:cubicBezTo>
                  <a:cubicBezTo>
                    <a:pt x="8" y="7"/>
                    <a:pt x="8" y="7"/>
                    <a:pt x="8" y="7"/>
                  </a:cubicBezTo>
                  <a:cubicBezTo>
                    <a:pt x="8" y="8"/>
                    <a:pt x="8" y="8"/>
                    <a:pt x="8" y="8"/>
                  </a:cubicBezTo>
                  <a:cubicBezTo>
                    <a:pt x="15" y="5"/>
                    <a:pt x="15" y="5"/>
                    <a:pt x="15" y="5"/>
                  </a:cubicBezTo>
                  <a:cubicBezTo>
                    <a:pt x="15" y="4"/>
                    <a:pt x="14" y="3"/>
                    <a:pt x="12" y="3"/>
                  </a:cubicBezTo>
                  <a:cubicBezTo>
                    <a:pt x="10" y="3"/>
                    <a:pt x="10" y="3"/>
                    <a:pt x="10" y="3"/>
                  </a:cubicBezTo>
                  <a:cubicBezTo>
                    <a:pt x="10" y="1"/>
                    <a:pt x="9" y="0"/>
                    <a:pt x="7" y="0"/>
                  </a:cubicBezTo>
                  <a:cubicBezTo>
                    <a:pt x="6" y="0"/>
                    <a:pt x="4" y="1"/>
                    <a:pt x="4" y="3"/>
                  </a:cubicBezTo>
                  <a:cubicBezTo>
                    <a:pt x="2" y="3"/>
                    <a:pt x="2" y="3"/>
                    <a:pt x="2" y="3"/>
                  </a:cubicBezTo>
                  <a:cubicBezTo>
                    <a:pt x="1" y="3"/>
                    <a:pt x="0" y="4"/>
                    <a:pt x="0" y="5"/>
                  </a:cubicBezTo>
                  <a:lnTo>
                    <a:pt x="6" y="8"/>
                  </a:lnTo>
                  <a:close/>
                  <a:moveTo>
                    <a:pt x="7" y="1"/>
                  </a:moveTo>
                  <a:cubicBezTo>
                    <a:pt x="8" y="1"/>
                    <a:pt x="10" y="2"/>
                    <a:pt x="10" y="3"/>
                  </a:cubicBezTo>
                  <a:cubicBezTo>
                    <a:pt x="5" y="3"/>
                    <a:pt x="5" y="3"/>
                    <a:pt x="5" y="3"/>
                  </a:cubicBezTo>
                  <a:cubicBezTo>
                    <a:pt x="5" y="2"/>
                    <a:pt x="6" y="1"/>
                    <a:pt x="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49" name="Freeform 15"/>
            <p:cNvSpPr/>
            <p:nvPr/>
          </p:nvSpPr>
          <p:spPr bwMode="auto">
            <a:xfrm>
              <a:off x="4032" y="2348"/>
              <a:ext cx="3" cy="3"/>
            </a:xfrm>
            <a:custGeom>
              <a:avLst/>
              <a:gdLst>
                <a:gd name="T0" fmla="*/ 0 w 1"/>
                <a:gd name="T1" fmla="*/ 0 h 1"/>
                <a:gd name="T2" fmla="*/ 0 w 1"/>
                <a:gd name="T3" fmla="*/ 0 h 1"/>
                <a:gd name="T4" fmla="*/ 0 w 1"/>
                <a:gd name="T5" fmla="*/ 1 h 1"/>
                <a:gd name="T6" fmla="*/ 0 w 1"/>
                <a:gd name="T7" fmla="*/ 1 h 1"/>
                <a:gd name="T8" fmla="*/ 0 w 1"/>
                <a:gd name="T9" fmla="*/ 1 h 1"/>
                <a:gd name="T10" fmla="*/ 1 w 1"/>
                <a:gd name="T11" fmla="*/ 1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0" y="0"/>
                    <a:pt x="0" y="0"/>
                  </a:cubicBezTo>
                  <a:cubicBezTo>
                    <a:pt x="0" y="1"/>
                    <a:pt x="0" y="1"/>
                    <a:pt x="0" y="1"/>
                  </a:cubicBezTo>
                  <a:cubicBezTo>
                    <a:pt x="0" y="1"/>
                    <a:pt x="0" y="1"/>
                    <a:pt x="0" y="1"/>
                  </a:cubicBezTo>
                  <a:cubicBezTo>
                    <a:pt x="0" y="1"/>
                    <a:pt x="0" y="1"/>
                    <a:pt x="0" y="1"/>
                  </a:cubicBezTo>
                  <a:cubicBezTo>
                    <a:pt x="1" y="1"/>
                    <a:pt x="1" y="1"/>
                    <a:pt x="1" y="1"/>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0" name="Freeform 16"/>
            <p:cNvSpPr/>
            <p:nvPr/>
          </p:nvSpPr>
          <p:spPr bwMode="auto">
            <a:xfrm>
              <a:off x="4014" y="2343"/>
              <a:ext cx="39" cy="18"/>
            </a:xfrm>
            <a:custGeom>
              <a:avLst/>
              <a:gdLst>
                <a:gd name="T0" fmla="*/ 8 w 15"/>
                <a:gd name="T1" fmla="*/ 3 h 7"/>
                <a:gd name="T2" fmla="*/ 8 w 15"/>
                <a:gd name="T3" fmla="*/ 3 h 7"/>
                <a:gd name="T4" fmla="*/ 7 w 15"/>
                <a:gd name="T5" fmla="*/ 3 h 7"/>
                <a:gd name="T6" fmla="*/ 6 w 15"/>
                <a:gd name="T7" fmla="*/ 3 h 7"/>
                <a:gd name="T8" fmla="*/ 6 w 15"/>
                <a:gd name="T9" fmla="*/ 3 h 7"/>
                <a:gd name="T10" fmla="*/ 0 w 15"/>
                <a:gd name="T11" fmla="*/ 0 h 7"/>
                <a:gd name="T12" fmla="*/ 0 w 15"/>
                <a:gd name="T13" fmla="*/ 5 h 7"/>
                <a:gd name="T14" fmla="*/ 2 w 15"/>
                <a:gd name="T15" fmla="*/ 7 h 7"/>
                <a:gd name="T16" fmla="*/ 12 w 15"/>
                <a:gd name="T17" fmla="*/ 7 h 7"/>
                <a:gd name="T18" fmla="*/ 15 w 15"/>
                <a:gd name="T19" fmla="*/ 5 h 7"/>
                <a:gd name="T20" fmla="*/ 15 w 15"/>
                <a:gd name="T21" fmla="*/ 0 h 7"/>
                <a:gd name="T22" fmla="*/ 8 w 15"/>
                <a:gd name="T23"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7">
                  <a:moveTo>
                    <a:pt x="8" y="3"/>
                  </a:moveTo>
                  <a:cubicBezTo>
                    <a:pt x="8" y="3"/>
                    <a:pt x="8" y="3"/>
                    <a:pt x="8" y="3"/>
                  </a:cubicBezTo>
                  <a:cubicBezTo>
                    <a:pt x="7" y="3"/>
                    <a:pt x="7" y="3"/>
                    <a:pt x="7" y="3"/>
                  </a:cubicBezTo>
                  <a:cubicBezTo>
                    <a:pt x="7" y="3"/>
                    <a:pt x="6" y="3"/>
                    <a:pt x="6" y="3"/>
                  </a:cubicBezTo>
                  <a:cubicBezTo>
                    <a:pt x="6" y="3"/>
                    <a:pt x="6" y="3"/>
                    <a:pt x="6" y="3"/>
                  </a:cubicBezTo>
                  <a:cubicBezTo>
                    <a:pt x="0" y="0"/>
                    <a:pt x="0" y="0"/>
                    <a:pt x="0" y="0"/>
                  </a:cubicBezTo>
                  <a:cubicBezTo>
                    <a:pt x="0" y="5"/>
                    <a:pt x="0" y="5"/>
                    <a:pt x="0" y="5"/>
                  </a:cubicBezTo>
                  <a:cubicBezTo>
                    <a:pt x="0" y="6"/>
                    <a:pt x="1" y="7"/>
                    <a:pt x="2" y="7"/>
                  </a:cubicBezTo>
                  <a:cubicBezTo>
                    <a:pt x="12" y="7"/>
                    <a:pt x="12" y="7"/>
                    <a:pt x="12" y="7"/>
                  </a:cubicBezTo>
                  <a:cubicBezTo>
                    <a:pt x="14" y="7"/>
                    <a:pt x="15" y="6"/>
                    <a:pt x="15" y="5"/>
                  </a:cubicBezTo>
                  <a:cubicBezTo>
                    <a:pt x="15" y="0"/>
                    <a:pt x="15" y="0"/>
                    <a:pt x="15" y="0"/>
                  </a:cubicBezTo>
                  <a:cubicBezTo>
                    <a:pt x="8" y="3"/>
                    <a:pt x="8" y="3"/>
                    <a:pt x="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1" name="Freeform 17"/>
            <p:cNvSpPr>
              <a:spLocks noEditPoints="1"/>
            </p:cNvSpPr>
            <p:nvPr/>
          </p:nvSpPr>
          <p:spPr bwMode="auto">
            <a:xfrm>
              <a:off x="3996" y="2321"/>
              <a:ext cx="75" cy="59"/>
            </a:xfrm>
            <a:custGeom>
              <a:avLst/>
              <a:gdLst>
                <a:gd name="T0" fmla="*/ 26 w 29"/>
                <a:gd name="T1" fmla="*/ 0 h 22"/>
                <a:gd name="T2" fmla="*/ 3 w 29"/>
                <a:gd name="T3" fmla="*/ 0 h 22"/>
                <a:gd name="T4" fmla="*/ 0 w 29"/>
                <a:gd name="T5" fmla="*/ 3 h 22"/>
                <a:gd name="T6" fmla="*/ 0 w 29"/>
                <a:gd name="T7" fmla="*/ 16 h 22"/>
                <a:gd name="T8" fmla="*/ 3 w 29"/>
                <a:gd name="T9" fmla="*/ 19 h 22"/>
                <a:gd name="T10" fmla="*/ 10 w 29"/>
                <a:gd name="T11" fmla="*/ 19 h 22"/>
                <a:gd name="T12" fmla="*/ 8 w 29"/>
                <a:gd name="T13" fmla="*/ 20 h 22"/>
                <a:gd name="T14" fmla="*/ 5 w 29"/>
                <a:gd name="T15" fmla="*/ 20 h 22"/>
                <a:gd name="T16" fmla="*/ 3 w 29"/>
                <a:gd name="T17" fmla="*/ 21 h 22"/>
                <a:gd name="T18" fmla="*/ 5 w 29"/>
                <a:gd name="T19" fmla="*/ 22 h 22"/>
                <a:gd name="T20" fmla="*/ 24 w 29"/>
                <a:gd name="T21" fmla="*/ 22 h 22"/>
                <a:gd name="T22" fmla="*/ 26 w 29"/>
                <a:gd name="T23" fmla="*/ 21 h 22"/>
                <a:gd name="T24" fmla="*/ 24 w 29"/>
                <a:gd name="T25" fmla="*/ 20 h 22"/>
                <a:gd name="T26" fmla="*/ 20 w 29"/>
                <a:gd name="T27" fmla="*/ 20 h 22"/>
                <a:gd name="T28" fmla="*/ 19 w 29"/>
                <a:gd name="T29" fmla="*/ 19 h 22"/>
                <a:gd name="T30" fmla="*/ 26 w 29"/>
                <a:gd name="T31" fmla="*/ 19 h 22"/>
                <a:gd name="T32" fmla="*/ 29 w 29"/>
                <a:gd name="T33" fmla="*/ 16 h 22"/>
                <a:gd name="T34" fmla="*/ 29 w 29"/>
                <a:gd name="T35" fmla="*/ 3 h 22"/>
                <a:gd name="T36" fmla="*/ 26 w 29"/>
                <a:gd name="T37" fmla="*/ 0 h 22"/>
                <a:gd name="T38" fmla="*/ 27 w 29"/>
                <a:gd name="T39" fmla="*/ 16 h 22"/>
                <a:gd name="T40" fmla="*/ 26 w 29"/>
                <a:gd name="T41" fmla="*/ 17 h 22"/>
                <a:gd name="T42" fmla="*/ 3 w 29"/>
                <a:gd name="T43" fmla="*/ 17 h 22"/>
                <a:gd name="T44" fmla="*/ 1 w 29"/>
                <a:gd name="T45" fmla="*/ 16 h 22"/>
                <a:gd name="T46" fmla="*/ 1 w 29"/>
                <a:gd name="T47" fmla="*/ 3 h 22"/>
                <a:gd name="T48" fmla="*/ 3 w 29"/>
                <a:gd name="T49" fmla="*/ 2 h 22"/>
                <a:gd name="T50" fmla="*/ 26 w 29"/>
                <a:gd name="T51" fmla="*/ 2 h 22"/>
                <a:gd name="T52" fmla="*/ 27 w 29"/>
                <a:gd name="T53" fmla="*/ 3 h 22"/>
                <a:gd name="T54" fmla="*/ 27 w 29"/>
                <a:gd name="T55"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22">
                  <a:moveTo>
                    <a:pt x="26" y="0"/>
                  </a:moveTo>
                  <a:cubicBezTo>
                    <a:pt x="3" y="0"/>
                    <a:pt x="3" y="0"/>
                    <a:pt x="3" y="0"/>
                  </a:cubicBezTo>
                  <a:cubicBezTo>
                    <a:pt x="1" y="0"/>
                    <a:pt x="0" y="1"/>
                    <a:pt x="0" y="3"/>
                  </a:cubicBezTo>
                  <a:cubicBezTo>
                    <a:pt x="0" y="16"/>
                    <a:pt x="0" y="16"/>
                    <a:pt x="0" y="16"/>
                  </a:cubicBezTo>
                  <a:cubicBezTo>
                    <a:pt x="0" y="18"/>
                    <a:pt x="1" y="19"/>
                    <a:pt x="3" y="19"/>
                  </a:cubicBezTo>
                  <a:cubicBezTo>
                    <a:pt x="10" y="19"/>
                    <a:pt x="10" y="19"/>
                    <a:pt x="10" y="19"/>
                  </a:cubicBezTo>
                  <a:cubicBezTo>
                    <a:pt x="9" y="19"/>
                    <a:pt x="9" y="19"/>
                    <a:pt x="8" y="20"/>
                  </a:cubicBezTo>
                  <a:cubicBezTo>
                    <a:pt x="5" y="20"/>
                    <a:pt x="5" y="20"/>
                    <a:pt x="5" y="20"/>
                  </a:cubicBezTo>
                  <a:cubicBezTo>
                    <a:pt x="4" y="20"/>
                    <a:pt x="3" y="20"/>
                    <a:pt x="3" y="21"/>
                  </a:cubicBezTo>
                  <a:cubicBezTo>
                    <a:pt x="3" y="21"/>
                    <a:pt x="4" y="22"/>
                    <a:pt x="5" y="22"/>
                  </a:cubicBezTo>
                  <a:cubicBezTo>
                    <a:pt x="24" y="22"/>
                    <a:pt x="24" y="22"/>
                    <a:pt x="24" y="22"/>
                  </a:cubicBezTo>
                  <a:cubicBezTo>
                    <a:pt x="25" y="22"/>
                    <a:pt x="26" y="21"/>
                    <a:pt x="26" y="21"/>
                  </a:cubicBezTo>
                  <a:cubicBezTo>
                    <a:pt x="26" y="20"/>
                    <a:pt x="25" y="20"/>
                    <a:pt x="24" y="20"/>
                  </a:cubicBezTo>
                  <a:cubicBezTo>
                    <a:pt x="20" y="20"/>
                    <a:pt x="20" y="20"/>
                    <a:pt x="20" y="20"/>
                  </a:cubicBezTo>
                  <a:cubicBezTo>
                    <a:pt x="20" y="19"/>
                    <a:pt x="20" y="19"/>
                    <a:pt x="19" y="19"/>
                  </a:cubicBezTo>
                  <a:cubicBezTo>
                    <a:pt x="26" y="19"/>
                    <a:pt x="26" y="19"/>
                    <a:pt x="26" y="19"/>
                  </a:cubicBezTo>
                  <a:cubicBezTo>
                    <a:pt x="28" y="19"/>
                    <a:pt x="29" y="18"/>
                    <a:pt x="29" y="16"/>
                  </a:cubicBezTo>
                  <a:cubicBezTo>
                    <a:pt x="29" y="3"/>
                    <a:pt x="29" y="3"/>
                    <a:pt x="29" y="3"/>
                  </a:cubicBezTo>
                  <a:cubicBezTo>
                    <a:pt x="29" y="1"/>
                    <a:pt x="28" y="0"/>
                    <a:pt x="26" y="0"/>
                  </a:cubicBezTo>
                  <a:close/>
                  <a:moveTo>
                    <a:pt x="27" y="16"/>
                  </a:moveTo>
                  <a:cubicBezTo>
                    <a:pt x="27" y="17"/>
                    <a:pt x="27" y="17"/>
                    <a:pt x="26" y="17"/>
                  </a:cubicBezTo>
                  <a:cubicBezTo>
                    <a:pt x="3" y="17"/>
                    <a:pt x="3" y="17"/>
                    <a:pt x="3" y="17"/>
                  </a:cubicBezTo>
                  <a:cubicBezTo>
                    <a:pt x="2" y="17"/>
                    <a:pt x="1" y="17"/>
                    <a:pt x="1" y="16"/>
                  </a:cubicBezTo>
                  <a:cubicBezTo>
                    <a:pt x="1" y="3"/>
                    <a:pt x="1" y="3"/>
                    <a:pt x="1" y="3"/>
                  </a:cubicBezTo>
                  <a:cubicBezTo>
                    <a:pt x="1" y="2"/>
                    <a:pt x="2" y="2"/>
                    <a:pt x="3" y="2"/>
                  </a:cubicBezTo>
                  <a:cubicBezTo>
                    <a:pt x="26" y="2"/>
                    <a:pt x="26" y="2"/>
                    <a:pt x="26" y="2"/>
                  </a:cubicBezTo>
                  <a:cubicBezTo>
                    <a:pt x="27" y="2"/>
                    <a:pt x="27" y="2"/>
                    <a:pt x="27" y="3"/>
                  </a:cubicBezTo>
                  <a:lnTo>
                    <a:pt x="27"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52" name="组合 51"/>
          <p:cNvGrpSpPr/>
          <p:nvPr/>
        </p:nvGrpSpPr>
        <p:grpSpPr>
          <a:xfrm flipH="1" flipV="1">
            <a:off x="1922730" y="1346698"/>
            <a:ext cx="2438687" cy="732476"/>
            <a:chOff x="5246304" y="4593021"/>
            <a:chExt cx="2438687" cy="732476"/>
          </a:xfrm>
        </p:grpSpPr>
        <p:sp>
          <p:nvSpPr>
            <p:cNvPr id="53" name="椭圆 52"/>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54" name="任意多边形 53"/>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grpSp>
        <p:nvGrpSpPr>
          <p:cNvPr id="55" name="Group 32"/>
          <p:cNvGrpSpPr>
            <a:grpSpLocks noChangeAspect="1"/>
          </p:cNvGrpSpPr>
          <p:nvPr/>
        </p:nvGrpSpPr>
        <p:grpSpPr bwMode="auto">
          <a:xfrm>
            <a:off x="1939829" y="1394548"/>
            <a:ext cx="354115" cy="230585"/>
            <a:chOff x="3798" y="2129"/>
            <a:chExt cx="86" cy="56"/>
          </a:xfrm>
          <a:solidFill>
            <a:srgbClr val="C00000"/>
          </a:solidFill>
          <a:effectLst/>
        </p:grpSpPr>
        <p:sp>
          <p:nvSpPr>
            <p:cNvPr id="56" name="Freeform 33"/>
            <p:cNvSpPr/>
            <p:nvPr/>
          </p:nvSpPr>
          <p:spPr bwMode="auto">
            <a:xfrm>
              <a:off x="3798" y="2129"/>
              <a:ext cx="86" cy="51"/>
            </a:xfrm>
            <a:custGeom>
              <a:avLst/>
              <a:gdLst>
                <a:gd name="T0" fmla="*/ 32 w 33"/>
                <a:gd name="T1" fmla="*/ 3 h 19"/>
                <a:gd name="T2" fmla="*/ 32 w 33"/>
                <a:gd name="T3" fmla="*/ 3 h 19"/>
                <a:gd name="T4" fmla="*/ 32 w 33"/>
                <a:gd name="T5" fmla="*/ 1 h 19"/>
                <a:gd name="T6" fmla="*/ 32 w 33"/>
                <a:gd name="T7" fmla="*/ 1 h 19"/>
                <a:gd name="T8" fmla="*/ 32 w 33"/>
                <a:gd name="T9" fmla="*/ 0 h 19"/>
                <a:gd name="T10" fmla="*/ 32 w 33"/>
                <a:gd name="T11" fmla="*/ 0 h 19"/>
                <a:gd name="T12" fmla="*/ 30 w 33"/>
                <a:gd name="T13" fmla="*/ 1 h 19"/>
                <a:gd name="T14" fmla="*/ 29 w 33"/>
                <a:gd name="T15" fmla="*/ 1 h 19"/>
                <a:gd name="T16" fmla="*/ 29 w 33"/>
                <a:gd name="T17" fmla="*/ 2 h 19"/>
                <a:gd name="T18" fmla="*/ 29 w 33"/>
                <a:gd name="T19" fmla="*/ 2 h 19"/>
                <a:gd name="T20" fmla="*/ 30 w 33"/>
                <a:gd name="T21" fmla="*/ 2 h 19"/>
                <a:gd name="T22" fmla="*/ 20 w 33"/>
                <a:gd name="T23" fmla="*/ 11 h 19"/>
                <a:gd name="T24" fmla="*/ 15 w 33"/>
                <a:gd name="T25" fmla="*/ 5 h 19"/>
                <a:gd name="T26" fmla="*/ 0 w 33"/>
                <a:gd name="T27" fmla="*/ 19 h 19"/>
                <a:gd name="T28" fmla="*/ 0 w 33"/>
                <a:gd name="T29" fmla="*/ 19 h 19"/>
                <a:gd name="T30" fmla="*/ 14 w 33"/>
                <a:gd name="T31" fmla="*/ 6 h 19"/>
                <a:gd name="T32" fmla="*/ 20 w 33"/>
                <a:gd name="T33" fmla="*/ 12 h 19"/>
                <a:gd name="T34" fmla="*/ 30 w 33"/>
                <a:gd name="T35" fmla="*/ 3 h 19"/>
                <a:gd name="T36" fmla="*/ 31 w 33"/>
                <a:gd name="T37" fmla="*/ 3 h 19"/>
                <a:gd name="T38" fmla="*/ 31 w 33"/>
                <a:gd name="T39" fmla="*/ 4 h 19"/>
                <a:gd name="T40" fmla="*/ 32 w 33"/>
                <a:gd name="T4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19">
                  <a:moveTo>
                    <a:pt x="32" y="3"/>
                  </a:moveTo>
                  <a:cubicBezTo>
                    <a:pt x="32" y="3"/>
                    <a:pt x="32" y="3"/>
                    <a:pt x="32" y="3"/>
                  </a:cubicBezTo>
                  <a:cubicBezTo>
                    <a:pt x="32" y="3"/>
                    <a:pt x="32" y="2"/>
                    <a:pt x="32" y="1"/>
                  </a:cubicBezTo>
                  <a:cubicBezTo>
                    <a:pt x="32" y="1"/>
                    <a:pt x="32" y="1"/>
                    <a:pt x="32" y="1"/>
                  </a:cubicBezTo>
                  <a:cubicBezTo>
                    <a:pt x="33" y="0"/>
                    <a:pt x="32" y="0"/>
                    <a:pt x="32" y="0"/>
                  </a:cubicBezTo>
                  <a:cubicBezTo>
                    <a:pt x="32" y="0"/>
                    <a:pt x="32" y="0"/>
                    <a:pt x="32" y="0"/>
                  </a:cubicBezTo>
                  <a:cubicBezTo>
                    <a:pt x="31" y="0"/>
                    <a:pt x="30" y="1"/>
                    <a:pt x="30" y="1"/>
                  </a:cubicBezTo>
                  <a:cubicBezTo>
                    <a:pt x="29" y="1"/>
                    <a:pt x="29" y="1"/>
                    <a:pt x="29" y="1"/>
                  </a:cubicBezTo>
                  <a:cubicBezTo>
                    <a:pt x="29" y="1"/>
                    <a:pt x="29" y="1"/>
                    <a:pt x="29" y="2"/>
                  </a:cubicBezTo>
                  <a:cubicBezTo>
                    <a:pt x="29" y="2"/>
                    <a:pt x="29" y="2"/>
                    <a:pt x="29" y="2"/>
                  </a:cubicBezTo>
                  <a:cubicBezTo>
                    <a:pt x="29" y="2"/>
                    <a:pt x="29" y="2"/>
                    <a:pt x="30" y="2"/>
                  </a:cubicBezTo>
                  <a:cubicBezTo>
                    <a:pt x="20" y="11"/>
                    <a:pt x="20" y="11"/>
                    <a:pt x="20" y="11"/>
                  </a:cubicBezTo>
                  <a:cubicBezTo>
                    <a:pt x="15" y="5"/>
                    <a:pt x="15" y="5"/>
                    <a:pt x="15" y="5"/>
                  </a:cubicBezTo>
                  <a:cubicBezTo>
                    <a:pt x="0" y="19"/>
                    <a:pt x="0" y="19"/>
                    <a:pt x="0" y="19"/>
                  </a:cubicBezTo>
                  <a:cubicBezTo>
                    <a:pt x="0" y="19"/>
                    <a:pt x="0" y="19"/>
                    <a:pt x="0" y="19"/>
                  </a:cubicBezTo>
                  <a:cubicBezTo>
                    <a:pt x="14" y="6"/>
                    <a:pt x="14" y="6"/>
                    <a:pt x="14" y="6"/>
                  </a:cubicBezTo>
                  <a:cubicBezTo>
                    <a:pt x="20" y="12"/>
                    <a:pt x="20" y="12"/>
                    <a:pt x="20" y="12"/>
                  </a:cubicBezTo>
                  <a:cubicBezTo>
                    <a:pt x="30" y="3"/>
                    <a:pt x="30" y="3"/>
                    <a:pt x="30" y="3"/>
                  </a:cubicBezTo>
                  <a:cubicBezTo>
                    <a:pt x="30" y="3"/>
                    <a:pt x="30" y="3"/>
                    <a:pt x="31" y="3"/>
                  </a:cubicBezTo>
                  <a:cubicBezTo>
                    <a:pt x="31" y="4"/>
                    <a:pt x="31" y="4"/>
                    <a:pt x="31" y="4"/>
                  </a:cubicBezTo>
                  <a:cubicBezTo>
                    <a:pt x="31" y="4"/>
                    <a:pt x="32" y="4"/>
                    <a:pt x="3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7" name="Freeform 34"/>
            <p:cNvSpPr/>
            <p:nvPr/>
          </p:nvSpPr>
          <p:spPr bwMode="auto">
            <a:xfrm>
              <a:off x="3866" y="2140"/>
              <a:ext cx="8" cy="45"/>
            </a:xfrm>
            <a:custGeom>
              <a:avLst/>
              <a:gdLst>
                <a:gd name="T0" fmla="*/ 0 w 8"/>
                <a:gd name="T1" fmla="*/ 11 h 45"/>
                <a:gd name="T2" fmla="*/ 0 w 8"/>
                <a:gd name="T3" fmla="*/ 45 h 45"/>
                <a:gd name="T4" fmla="*/ 8 w 8"/>
                <a:gd name="T5" fmla="*/ 45 h 45"/>
                <a:gd name="T6" fmla="*/ 8 w 8"/>
                <a:gd name="T7" fmla="*/ 0 h 45"/>
                <a:gd name="T8" fmla="*/ 0 w 8"/>
                <a:gd name="T9" fmla="*/ 11 h 45"/>
              </a:gdLst>
              <a:ahLst/>
              <a:cxnLst>
                <a:cxn ang="0">
                  <a:pos x="T0" y="T1"/>
                </a:cxn>
                <a:cxn ang="0">
                  <a:pos x="T2" y="T3"/>
                </a:cxn>
                <a:cxn ang="0">
                  <a:pos x="T4" y="T5"/>
                </a:cxn>
                <a:cxn ang="0">
                  <a:pos x="T6" y="T7"/>
                </a:cxn>
                <a:cxn ang="0">
                  <a:pos x="T8" y="T9"/>
                </a:cxn>
              </a:cxnLst>
              <a:rect l="0" t="0" r="r" b="b"/>
              <a:pathLst>
                <a:path w="8" h="45">
                  <a:moveTo>
                    <a:pt x="0" y="11"/>
                  </a:moveTo>
                  <a:lnTo>
                    <a:pt x="0" y="45"/>
                  </a:lnTo>
                  <a:lnTo>
                    <a:pt x="8" y="45"/>
                  </a:lnTo>
                  <a:lnTo>
                    <a:pt x="8" y="0"/>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8" name="Freeform 35"/>
            <p:cNvSpPr/>
            <p:nvPr/>
          </p:nvSpPr>
          <p:spPr bwMode="auto">
            <a:xfrm>
              <a:off x="3853" y="2153"/>
              <a:ext cx="8" cy="32"/>
            </a:xfrm>
            <a:custGeom>
              <a:avLst/>
              <a:gdLst>
                <a:gd name="T0" fmla="*/ 0 w 8"/>
                <a:gd name="T1" fmla="*/ 8 h 32"/>
                <a:gd name="T2" fmla="*/ 0 w 8"/>
                <a:gd name="T3" fmla="*/ 32 h 32"/>
                <a:gd name="T4" fmla="*/ 8 w 8"/>
                <a:gd name="T5" fmla="*/ 32 h 32"/>
                <a:gd name="T6" fmla="*/ 8 w 8"/>
                <a:gd name="T7" fmla="*/ 0 h 32"/>
                <a:gd name="T8" fmla="*/ 0 w 8"/>
                <a:gd name="T9" fmla="*/ 8 h 32"/>
              </a:gdLst>
              <a:ahLst/>
              <a:cxnLst>
                <a:cxn ang="0">
                  <a:pos x="T0" y="T1"/>
                </a:cxn>
                <a:cxn ang="0">
                  <a:pos x="T2" y="T3"/>
                </a:cxn>
                <a:cxn ang="0">
                  <a:pos x="T4" y="T5"/>
                </a:cxn>
                <a:cxn ang="0">
                  <a:pos x="T6" y="T7"/>
                </a:cxn>
                <a:cxn ang="0">
                  <a:pos x="T8" y="T9"/>
                </a:cxn>
              </a:cxnLst>
              <a:rect l="0" t="0" r="r" b="b"/>
              <a:pathLst>
                <a:path w="8" h="32">
                  <a:moveTo>
                    <a:pt x="0" y="8"/>
                  </a:moveTo>
                  <a:lnTo>
                    <a:pt x="0" y="32"/>
                  </a:lnTo>
                  <a:lnTo>
                    <a:pt x="8" y="32"/>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59" name="Freeform 36"/>
            <p:cNvSpPr/>
            <p:nvPr/>
          </p:nvSpPr>
          <p:spPr bwMode="auto">
            <a:xfrm>
              <a:off x="3840" y="2153"/>
              <a:ext cx="8" cy="32"/>
            </a:xfrm>
            <a:custGeom>
              <a:avLst/>
              <a:gdLst>
                <a:gd name="T0" fmla="*/ 0 w 8"/>
                <a:gd name="T1" fmla="*/ 0 h 32"/>
                <a:gd name="T2" fmla="*/ 0 w 8"/>
                <a:gd name="T3" fmla="*/ 32 h 32"/>
                <a:gd name="T4" fmla="*/ 8 w 8"/>
                <a:gd name="T5" fmla="*/ 32 h 32"/>
                <a:gd name="T6" fmla="*/ 8 w 8"/>
                <a:gd name="T7" fmla="*/ 8 h 32"/>
                <a:gd name="T8" fmla="*/ 0 w 8"/>
                <a:gd name="T9" fmla="*/ 0 h 32"/>
              </a:gdLst>
              <a:ahLst/>
              <a:cxnLst>
                <a:cxn ang="0">
                  <a:pos x="T0" y="T1"/>
                </a:cxn>
                <a:cxn ang="0">
                  <a:pos x="T2" y="T3"/>
                </a:cxn>
                <a:cxn ang="0">
                  <a:pos x="T4" y="T5"/>
                </a:cxn>
                <a:cxn ang="0">
                  <a:pos x="T6" y="T7"/>
                </a:cxn>
                <a:cxn ang="0">
                  <a:pos x="T8" y="T9"/>
                </a:cxn>
              </a:cxnLst>
              <a:rect l="0" t="0" r="r" b="b"/>
              <a:pathLst>
                <a:path w="8" h="32">
                  <a:moveTo>
                    <a:pt x="0" y="0"/>
                  </a:moveTo>
                  <a:lnTo>
                    <a:pt x="0" y="32"/>
                  </a:lnTo>
                  <a:lnTo>
                    <a:pt x="8" y="32"/>
                  </a:lnTo>
                  <a:lnTo>
                    <a:pt x="8" y="8"/>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0" name="Freeform 37"/>
            <p:cNvSpPr/>
            <p:nvPr/>
          </p:nvSpPr>
          <p:spPr bwMode="auto">
            <a:xfrm>
              <a:off x="3827" y="2148"/>
              <a:ext cx="8" cy="37"/>
            </a:xfrm>
            <a:custGeom>
              <a:avLst/>
              <a:gdLst>
                <a:gd name="T0" fmla="*/ 8 w 8"/>
                <a:gd name="T1" fmla="*/ 0 h 37"/>
                <a:gd name="T2" fmla="*/ 0 w 8"/>
                <a:gd name="T3" fmla="*/ 8 h 37"/>
                <a:gd name="T4" fmla="*/ 0 w 8"/>
                <a:gd name="T5" fmla="*/ 37 h 37"/>
                <a:gd name="T6" fmla="*/ 8 w 8"/>
                <a:gd name="T7" fmla="*/ 37 h 37"/>
                <a:gd name="T8" fmla="*/ 8 w 8"/>
                <a:gd name="T9" fmla="*/ 0 h 37"/>
                <a:gd name="T10" fmla="*/ 8 w 8"/>
                <a:gd name="T11" fmla="*/ 0 h 37"/>
              </a:gdLst>
              <a:ahLst/>
              <a:cxnLst>
                <a:cxn ang="0">
                  <a:pos x="T0" y="T1"/>
                </a:cxn>
                <a:cxn ang="0">
                  <a:pos x="T2" y="T3"/>
                </a:cxn>
                <a:cxn ang="0">
                  <a:pos x="T4" y="T5"/>
                </a:cxn>
                <a:cxn ang="0">
                  <a:pos x="T6" y="T7"/>
                </a:cxn>
                <a:cxn ang="0">
                  <a:pos x="T8" y="T9"/>
                </a:cxn>
                <a:cxn ang="0">
                  <a:pos x="T10" y="T11"/>
                </a:cxn>
              </a:cxnLst>
              <a:rect l="0" t="0" r="r" b="b"/>
              <a:pathLst>
                <a:path w="8" h="37">
                  <a:moveTo>
                    <a:pt x="8" y="0"/>
                  </a:moveTo>
                  <a:lnTo>
                    <a:pt x="0" y="8"/>
                  </a:lnTo>
                  <a:lnTo>
                    <a:pt x="0" y="37"/>
                  </a:lnTo>
                  <a:lnTo>
                    <a:pt x="8" y="37"/>
                  </a:lnTo>
                  <a:lnTo>
                    <a:pt x="8" y="0"/>
                  </a:lnTo>
                  <a:lnTo>
                    <a:pt x="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1" name="Freeform 38"/>
            <p:cNvSpPr/>
            <p:nvPr/>
          </p:nvSpPr>
          <p:spPr bwMode="auto">
            <a:xfrm>
              <a:off x="3814" y="2161"/>
              <a:ext cx="8" cy="24"/>
            </a:xfrm>
            <a:custGeom>
              <a:avLst/>
              <a:gdLst>
                <a:gd name="T0" fmla="*/ 0 w 8"/>
                <a:gd name="T1" fmla="*/ 8 h 24"/>
                <a:gd name="T2" fmla="*/ 0 w 8"/>
                <a:gd name="T3" fmla="*/ 24 h 24"/>
                <a:gd name="T4" fmla="*/ 8 w 8"/>
                <a:gd name="T5" fmla="*/ 24 h 24"/>
                <a:gd name="T6" fmla="*/ 8 w 8"/>
                <a:gd name="T7" fmla="*/ 0 h 24"/>
                <a:gd name="T8" fmla="*/ 0 w 8"/>
                <a:gd name="T9" fmla="*/ 8 h 24"/>
              </a:gdLst>
              <a:ahLst/>
              <a:cxnLst>
                <a:cxn ang="0">
                  <a:pos x="T0" y="T1"/>
                </a:cxn>
                <a:cxn ang="0">
                  <a:pos x="T2" y="T3"/>
                </a:cxn>
                <a:cxn ang="0">
                  <a:pos x="T4" y="T5"/>
                </a:cxn>
                <a:cxn ang="0">
                  <a:pos x="T6" y="T7"/>
                </a:cxn>
                <a:cxn ang="0">
                  <a:pos x="T8" y="T9"/>
                </a:cxn>
              </a:cxnLst>
              <a:rect l="0" t="0" r="r" b="b"/>
              <a:pathLst>
                <a:path w="8" h="24">
                  <a:moveTo>
                    <a:pt x="0" y="8"/>
                  </a:moveTo>
                  <a:lnTo>
                    <a:pt x="0" y="24"/>
                  </a:lnTo>
                  <a:lnTo>
                    <a:pt x="8" y="24"/>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2" name="Freeform 39"/>
            <p:cNvSpPr/>
            <p:nvPr/>
          </p:nvSpPr>
          <p:spPr bwMode="auto">
            <a:xfrm>
              <a:off x="3801" y="2172"/>
              <a:ext cx="8" cy="13"/>
            </a:xfrm>
            <a:custGeom>
              <a:avLst/>
              <a:gdLst>
                <a:gd name="T0" fmla="*/ 0 w 8"/>
                <a:gd name="T1" fmla="*/ 8 h 13"/>
                <a:gd name="T2" fmla="*/ 0 w 8"/>
                <a:gd name="T3" fmla="*/ 13 h 13"/>
                <a:gd name="T4" fmla="*/ 8 w 8"/>
                <a:gd name="T5" fmla="*/ 13 h 13"/>
                <a:gd name="T6" fmla="*/ 8 w 8"/>
                <a:gd name="T7" fmla="*/ 0 h 13"/>
                <a:gd name="T8" fmla="*/ 0 w 8"/>
                <a:gd name="T9" fmla="*/ 8 h 13"/>
              </a:gdLst>
              <a:ahLst/>
              <a:cxnLst>
                <a:cxn ang="0">
                  <a:pos x="T0" y="T1"/>
                </a:cxn>
                <a:cxn ang="0">
                  <a:pos x="T2" y="T3"/>
                </a:cxn>
                <a:cxn ang="0">
                  <a:pos x="T4" y="T5"/>
                </a:cxn>
                <a:cxn ang="0">
                  <a:pos x="T6" y="T7"/>
                </a:cxn>
                <a:cxn ang="0">
                  <a:pos x="T8" y="T9"/>
                </a:cxn>
              </a:cxnLst>
              <a:rect l="0" t="0" r="r" b="b"/>
              <a:pathLst>
                <a:path w="8" h="13">
                  <a:moveTo>
                    <a:pt x="0" y="8"/>
                  </a:moveTo>
                  <a:lnTo>
                    <a:pt x="0" y="13"/>
                  </a:lnTo>
                  <a:lnTo>
                    <a:pt x="8" y="13"/>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3" name="Freeform 40"/>
            <p:cNvSpPr/>
            <p:nvPr/>
          </p:nvSpPr>
          <p:spPr bwMode="auto">
            <a:xfrm>
              <a:off x="3798" y="2129"/>
              <a:ext cx="86" cy="51"/>
            </a:xfrm>
            <a:custGeom>
              <a:avLst/>
              <a:gdLst>
                <a:gd name="T0" fmla="*/ 32 w 33"/>
                <a:gd name="T1" fmla="*/ 3 h 19"/>
                <a:gd name="T2" fmla="*/ 32 w 33"/>
                <a:gd name="T3" fmla="*/ 3 h 19"/>
                <a:gd name="T4" fmla="*/ 32 w 33"/>
                <a:gd name="T5" fmla="*/ 1 h 19"/>
                <a:gd name="T6" fmla="*/ 32 w 33"/>
                <a:gd name="T7" fmla="*/ 1 h 19"/>
                <a:gd name="T8" fmla="*/ 32 w 33"/>
                <a:gd name="T9" fmla="*/ 0 h 19"/>
                <a:gd name="T10" fmla="*/ 32 w 33"/>
                <a:gd name="T11" fmla="*/ 0 h 19"/>
                <a:gd name="T12" fmla="*/ 30 w 33"/>
                <a:gd name="T13" fmla="*/ 1 h 19"/>
                <a:gd name="T14" fmla="*/ 29 w 33"/>
                <a:gd name="T15" fmla="*/ 1 h 19"/>
                <a:gd name="T16" fmla="*/ 29 w 33"/>
                <a:gd name="T17" fmla="*/ 2 h 19"/>
                <a:gd name="T18" fmla="*/ 29 w 33"/>
                <a:gd name="T19" fmla="*/ 2 h 19"/>
                <a:gd name="T20" fmla="*/ 30 w 33"/>
                <a:gd name="T21" fmla="*/ 2 h 19"/>
                <a:gd name="T22" fmla="*/ 20 w 33"/>
                <a:gd name="T23" fmla="*/ 11 h 19"/>
                <a:gd name="T24" fmla="*/ 15 w 33"/>
                <a:gd name="T25" fmla="*/ 5 h 19"/>
                <a:gd name="T26" fmla="*/ 0 w 33"/>
                <a:gd name="T27" fmla="*/ 19 h 19"/>
                <a:gd name="T28" fmla="*/ 0 w 33"/>
                <a:gd name="T29" fmla="*/ 19 h 19"/>
                <a:gd name="T30" fmla="*/ 14 w 33"/>
                <a:gd name="T31" fmla="*/ 6 h 19"/>
                <a:gd name="T32" fmla="*/ 20 w 33"/>
                <a:gd name="T33" fmla="*/ 12 h 19"/>
                <a:gd name="T34" fmla="*/ 30 w 33"/>
                <a:gd name="T35" fmla="*/ 3 h 19"/>
                <a:gd name="T36" fmla="*/ 31 w 33"/>
                <a:gd name="T37" fmla="*/ 3 h 19"/>
                <a:gd name="T38" fmla="*/ 31 w 33"/>
                <a:gd name="T39" fmla="*/ 4 h 19"/>
                <a:gd name="T40" fmla="*/ 32 w 33"/>
                <a:gd name="T4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19">
                  <a:moveTo>
                    <a:pt x="32" y="3"/>
                  </a:moveTo>
                  <a:cubicBezTo>
                    <a:pt x="32" y="3"/>
                    <a:pt x="32" y="3"/>
                    <a:pt x="32" y="3"/>
                  </a:cubicBezTo>
                  <a:cubicBezTo>
                    <a:pt x="32" y="3"/>
                    <a:pt x="32" y="2"/>
                    <a:pt x="32" y="1"/>
                  </a:cubicBezTo>
                  <a:cubicBezTo>
                    <a:pt x="32" y="1"/>
                    <a:pt x="32" y="1"/>
                    <a:pt x="32" y="1"/>
                  </a:cubicBezTo>
                  <a:cubicBezTo>
                    <a:pt x="33" y="0"/>
                    <a:pt x="32" y="0"/>
                    <a:pt x="32" y="0"/>
                  </a:cubicBezTo>
                  <a:cubicBezTo>
                    <a:pt x="32" y="0"/>
                    <a:pt x="32" y="0"/>
                    <a:pt x="32" y="0"/>
                  </a:cubicBezTo>
                  <a:cubicBezTo>
                    <a:pt x="31" y="0"/>
                    <a:pt x="30" y="1"/>
                    <a:pt x="30" y="1"/>
                  </a:cubicBezTo>
                  <a:cubicBezTo>
                    <a:pt x="29" y="1"/>
                    <a:pt x="29" y="1"/>
                    <a:pt x="29" y="1"/>
                  </a:cubicBezTo>
                  <a:cubicBezTo>
                    <a:pt x="29" y="1"/>
                    <a:pt x="29" y="1"/>
                    <a:pt x="29" y="2"/>
                  </a:cubicBezTo>
                  <a:cubicBezTo>
                    <a:pt x="29" y="2"/>
                    <a:pt x="29" y="2"/>
                    <a:pt x="29" y="2"/>
                  </a:cubicBezTo>
                  <a:cubicBezTo>
                    <a:pt x="29" y="2"/>
                    <a:pt x="29" y="2"/>
                    <a:pt x="30" y="2"/>
                  </a:cubicBezTo>
                  <a:cubicBezTo>
                    <a:pt x="20" y="11"/>
                    <a:pt x="20" y="11"/>
                    <a:pt x="20" y="11"/>
                  </a:cubicBezTo>
                  <a:cubicBezTo>
                    <a:pt x="15" y="5"/>
                    <a:pt x="15" y="5"/>
                    <a:pt x="15" y="5"/>
                  </a:cubicBezTo>
                  <a:cubicBezTo>
                    <a:pt x="0" y="19"/>
                    <a:pt x="0" y="19"/>
                    <a:pt x="0" y="19"/>
                  </a:cubicBezTo>
                  <a:cubicBezTo>
                    <a:pt x="0" y="19"/>
                    <a:pt x="0" y="19"/>
                    <a:pt x="0" y="19"/>
                  </a:cubicBezTo>
                  <a:cubicBezTo>
                    <a:pt x="14" y="6"/>
                    <a:pt x="14" y="6"/>
                    <a:pt x="14" y="6"/>
                  </a:cubicBezTo>
                  <a:cubicBezTo>
                    <a:pt x="20" y="12"/>
                    <a:pt x="20" y="12"/>
                    <a:pt x="20" y="12"/>
                  </a:cubicBezTo>
                  <a:cubicBezTo>
                    <a:pt x="30" y="3"/>
                    <a:pt x="30" y="3"/>
                    <a:pt x="30" y="3"/>
                  </a:cubicBezTo>
                  <a:cubicBezTo>
                    <a:pt x="30" y="3"/>
                    <a:pt x="30" y="3"/>
                    <a:pt x="31" y="3"/>
                  </a:cubicBezTo>
                  <a:cubicBezTo>
                    <a:pt x="31" y="4"/>
                    <a:pt x="31" y="4"/>
                    <a:pt x="31" y="4"/>
                  </a:cubicBezTo>
                  <a:cubicBezTo>
                    <a:pt x="31" y="4"/>
                    <a:pt x="32" y="4"/>
                    <a:pt x="3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4" name="Freeform 41"/>
            <p:cNvSpPr/>
            <p:nvPr/>
          </p:nvSpPr>
          <p:spPr bwMode="auto">
            <a:xfrm>
              <a:off x="3866" y="2140"/>
              <a:ext cx="8" cy="45"/>
            </a:xfrm>
            <a:custGeom>
              <a:avLst/>
              <a:gdLst>
                <a:gd name="T0" fmla="*/ 0 w 8"/>
                <a:gd name="T1" fmla="*/ 11 h 45"/>
                <a:gd name="T2" fmla="*/ 0 w 8"/>
                <a:gd name="T3" fmla="*/ 45 h 45"/>
                <a:gd name="T4" fmla="*/ 8 w 8"/>
                <a:gd name="T5" fmla="*/ 45 h 45"/>
                <a:gd name="T6" fmla="*/ 8 w 8"/>
                <a:gd name="T7" fmla="*/ 0 h 45"/>
                <a:gd name="T8" fmla="*/ 0 w 8"/>
                <a:gd name="T9" fmla="*/ 11 h 45"/>
              </a:gdLst>
              <a:ahLst/>
              <a:cxnLst>
                <a:cxn ang="0">
                  <a:pos x="T0" y="T1"/>
                </a:cxn>
                <a:cxn ang="0">
                  <a:pos x="T2" y="T3"/>
                </a:cxn>
                <a:cxn ang="0">
                  <a:pos x="T4" y="T5"/>
                </a:cxn>
                <a:cxn ang="0">
                  <a:pos x="T6" y="T7"/>
                </a:cxn>
                <a:cxn ang="0">
                  <a:pos x="T8" y="T9"/>
                </a:cxn>
              </a:cxnLst>
              <a:rect l="0" t="0" r="r" b="b"/>
              <a:pathLst>
                <a:path w="8" h="45">
                  <a:moveTo>
                    <a:pt x="0" y="11"/>
                  </a:moveTo>
                  <a:lnTo>
                    <a:pt x="0" y="45"/>
                  </a:lnTo>
                  <a:lnTo>
                    <a:pt x="8" y="45"/>
                  </a:lnTo>
                  <a:lnTo>
                    <a:pt x="8" y="0"/>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5" name="Freeform 42"/>
            <p:cNvSpPr/>
            <p:nvPr/>
          </p:nvSpPr>
          <p:spPr bwMode="auto">
            <a:xfrm>
              <a:off x="3853" y="2153"/>
              <a:ext cx="8" cy="32"/>
            </a:xfrm>
            <a:custGeom>
              <a:avLst/>
              <a:gdLst>
                <a:gd name="T0" fmla="*/ 0 w 8"/>
                <a:gd name="T1" fmla="*/ 8 h 32"/>
                <a:gd name="T2" fmla="*/ 0 w 8"/>
                <a:gd name="T3" fmla="*/ 32 h 32"/>
                <a:gd name="T4" fmla="*/ 8 w 8"/>
                <a:gd name="T5" fmla="*/ 32 h 32"/>
                <a:gd name="T6" fmla="*/ 8 w 8"/>
                <a:gd name="T7" fmla="*/ 0 h 32"/>
                <a:gd name="T8" fmla="*/ 0 w 8"/>
                <a:gd name="T9" fmla="*/ 8 h 32"/>
              </a:gdLst>
              <a:ahLst/>
              <a:cxnLst>
                <a:cxn ang="0">
                  <a:pos x="T0" y="T1"/>
                </a:cxn>
                <a:cxn ang="0">
                  <a:pos x="T2" y="T3"/>
                </a:cxn>
                <a:cxn ang="0">
                  <a:pos x="T4" y="T5"/>
                </a:cxn>
                <a:cxn ang="0">
                  <a:pos x="T6" y="T7"/>
                </a:cxn>
                <a:cxn ang="0">
                  <a:pos x="T8" y="T9"/>
                </a:cxn>
              </a:cxnLst>
              <a:rect l="0" t="0" r="r" b="b"/>
              <a:pathLst>
                <a:path w="8" h="32">
                  <a:moveTo>
                    <a:pt x="0" y="8"/>
                  </a:moveTo>
                  <a:lnTo>
                    <a:pt x="0" y="32"/>
                  </a:lnTo>
                  <a:lnTo>
                    <a:pt x="8" y="32"/>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6" name="Freeform 43"/>
            <p:cNvSpPr/>
            <p:nvPr/>
          </p:nvSpPr>
          <p:spPr bwMode="auto">
            <a:xfrm>
              <a:off x="3840" y="2153"/>
              <a:ext cx="8" cy="32"/>
            </a:xfrm>
            <a:custGeom>
              <a:avLst/>
              <a:gdLst>
                <a:gd name="T0" fmla="*/ 0 w 8"/>
                <a:gd name="T1" fmla="*/ 0 h 32"/>
                <a:gd name="T2" fmla="*/ 0 w 8"/>
                <a:gd name="T3" fmla="*/ 32 h 32"/>
                <a:gd name="T4" fmla="*/ 8 w 8"/>
                <a:gd name="T5" fmla="*/ 32 h 32"/>
                <a:gd name="T6" fmla="*/ 8 w 8"/>
                <a:gd name="T7" fmla="*/ 8 h 32"/>
                <a:gd name="T8" fmla="*/ 0 w 8"/>
                <a:gd name="T9" fmla="*/ 0 h 32"/>
              </a:gdLst>
              <a:ahLst/>
              <a:cxnLst>
                <a:cxn ang="0">
                  <a:pos x="T0" y="T1"/>
                </a:cxn>
                <a:cxn ang="0">
                  <a:pos x="T2" y="T3"/>
                </a:cxn>
                <a:cxn ang="0">
                  <a:pos x="T4" y="T5"/>
                </a:cxn>
                <a:cxn ang="0">
                  <a:pos x="T6" y="T7"/>
                </a:cxn>
                <a:cxn ang="0">
                  <a:pos x="T8" y="T9"/>
                </a:cxn>
              </a:cxnLst>
              <a:rect l="0" t="0" r="r" b="b"/>
              <a:pathLst>
                <a:path w="8" h="32">
                  <a:moveTo>
                    <a:pt x="0" y="0"/>
                  </a:moveTo>
                  <a:lnTo>
                    <a:pt x="0" y="32"/>
                  </a:lnTo>
                  <a:lnTo>
                    <a:pt x="8" y="32"/>
                  </a:lnTo>
                  <a:lnTo>
                    <a:pt x="8" y="8"/>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7" name="Freeform 44"/>
            <p:cNvSpPr/>
            <p:nvPr/>
          </p:nvSpPr>
          <p:spPr bwMode="auto">
            <a:xfrm>
              <a:off x="3827" y="2148"/>
              <a:ext cx="8" cy="37"/>
            </a:xfrm>
            <a:custGeom>
              <a:avLst/>
              <a:gdLst>
                <a:gd name="T0" fmla="*/ 8 w 8"/>
                <a:gd name="T1" fmla="*/ 0 h 37"/>
                <a:gd name="T2" fmla="*/ 0 w 8"/>
                <a:gd name="T3" fmla="*/ 8 h 37"/>
                <a:gd name="T4" fmla="*/ 0 w 8"/>
                <a:gd name="T5" fmla="*/ 37 h 37"/>
                <a:gd name="T6" fmla="*/ 8 w 8"/>
                <a:gd name="T7" fmla="*/ 37 h 37"/>
                <a:gd name="T8" fmla="*/ 8 w 8"/>
                <a:gd name="T9" fmla="*/ 0 h 37"/>
                <a:gd name="T10" fmla="*/ 8 w 8"/>
                <a:gd name="T11" fmla="*/ 0 h 37"/>
              </a:gdLst>
              <a:ahLst/>
              <a:cxnLst>
                <a:cxn ang="0">
                  <a:pos x="T0" y="T1"/>
                </a:cxn>
                <a:cxn ang="0">
                  <a:pos x="T2" y="T3"/>
                </a:cxn>
                <a:cxn ang="0">
                  <a:pos x="T4" y="T5"/>
                </a:cxn>
                <a:cxn ang="0">
                  <a:pos x="T6" y="T7"/>
                </a:cxn>
                <a:cxn ang="0">
                  <a:pos x="T8" y="T9"/>
                </a:cxn>
                <a:cxn ang="0">
                  <a:pos x="T10" y="T11"/>
                </a:cxn>
              </a:cxnLst>
              <a:rect l="0" t="0" r="r" b="b"/>
              <a:pathLst>
                <a:path w="8" h="37">
                  <a:moveTo>
                    <a:pt x="8" y="0"/>
                  </a:moveTo>
                  <a:lnTo>
                    <a:pt x="0" y="8"/>
                  </a:lnTo>
                  <a:lnTo>
                    <a:pt x="0" y="37"/>
                  </a:lnTo>
                  <a:lnTo>
                    <a:pt x="8" y="37"/>
                  </a:lnTo>
                  <a:lnTo>
                    <a:pt x="8" y="0"/>
                  </a:lnTo>
                  <a:lnTo>
                    <a:pt x="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8" name="Freeform 45"/>
            <p:cNvSpPr/>
            <p:nvPr/>
          </p:nvSpPr>
          <p:spPr bwMode="auto">
            <a:xfrm>
              <a:off x="3814" y="2161"/>
              <a:ext cx="8" cy="24"/>
            </a:xfrm>
            <a:custGeom>
              <a:avLst/>
              <a:gdLst>
                <a:gd name="T0" fmla="*/ 0 w 8"/>
                <a:gd name="T1" fmla="*/ 8 h 24"/>
                <a:gd name="T2" fmla="*/ 0 w 8"/>
                <a:gd name="T3" fmla="*/ 24 h 24"/>
                <a:gd name="T4" fmla="*/ 8 w 8"/>
                <a:gd name="T5" fmla="*/ 24 h 24"/>
                <a:gd name="T6" fmla="*/ 8 w 8"/>
                <a:gd name="T7" fmla="*/ 0 h 24"/>
                <a:gd name="T8" fmla="*/ 0 w 8"/>
                <a:gd name="T9" fmla="*/ 8 h 24"/>
              </a:gdLst>
              <a:ahLst/>
              <a:cxnLst>
                <a:cxn ang="0">
                  <a:pos x="T0" y="T1"/>
                </a:cxn>
                <a:cxn ang="0">
                  <a:pos x="T2" y="T3"/>
                </a:cxn>
                <a:cxn ang="0">
                  <a:pos x="T4" y="T5"/>
                </a:cxn>
                <a:cxn ang="0">
                  <a:pos x="T6" y="T7"/>
                </a:cxn>
                <a:cxn ang="0">
                  <a:pos x="T8" y="T9"/>
                </a:cxn>
              </a:cxnLst>
              <a:rect l="0" t="0" r="r" b="b"/>
              <a:pathLst>
                <a:path w="8" h="24">
                  <a:moveTo>
                    <a:pt x="0" y="8"/>
                  </a:moveTo>
                  <a:lnTo>
                    <a:pt x="0" y="24"/>
                  </a:lnTo>
                  <a:lnTo>
                    <a:pt x="8" y="24"/>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9" name="Freeform 46"/>
            <p:cNvSpPr/>
            <p:nvPr/>
          </p:nvSpPr>
          <p:spPr bwMode="auto">
            <a:xfrm>
              <a:off x="3801" y="2172"/>
              <a:ext cx="8" cy="13"/>
            </a:xfrm>
            <a:custGeom>
              <a:avLst/>
              <a:gdLst>
                <a:gd name="T0" fmla="*/ 0 w 8"/>
                <a:gd name="T1" fmla="*/ 8 h 13"/>
                <a:gd name="T2" fmla="*/ 0 w 8"/>
                <a:gd name="T3" fmla="*/ 13 h 13"/>
                <a:gd name="T4" fmla="*/ 8 w 8"/>
                <a:gd name="T5" fmla="*/ 13 h 13"/>
                <a:gd name="T6" fmla="*/ 8 w 8"/>
                <a:gd name="T7" fmla="*/ 0 h 13"/>
                <a:gd name="T8" fmla="*/ 0 w 8"/>
                <a:gd name="T9" fmla="*/ 8 h 13"/>
              </a:gdLst>
              <a:ahLst/>
              <a:cxnLst>
                <a:cxn ang="0">
                  <a:pos x="T0" y="T1"/>
                </a:cxn>
                <a:cxn ang="0">
                  <a:pos x="T2" y="T3"/>
                </a:cxn>
                <a:cxn ang="0">
                  <a:pos x="T4" y="T5"/>
                </a:cxn>
                <a:cxn ang="0">
                  <a:pos x="T6" y="T7"/>
                </a:cxn>
                <a:cxn ang="0">
                  <a:pos x="T8" y="T9"/>
                </a:cxn>
              </a:cxnLst>
              <a:rect l="0" t="0" r="r" b="b"/>
              <a:pathLst>
                <a:path w="8" h="13">
                  <a:moveTo>
                    <a:pt x="0" y="8"/>
                  </a:moveTo>
                  <a:lnTo>
                    <a:pt x="0" y="13"/>
                  </a:lnTo>
                  <a:lnTo>
                    <a:pt x="8" y="13"/>
                  </a:lnTo>
                  <a:lnTo>
                    <a:pt x="8" y="0"/>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sp>
        <p:nvSpPr>
          <p:cNvPr id="70" name="文本框 69"/>
          <p:cNvSpPr txBox="1"/>
          <p:nvPr/>
        </p:nvSpPr>
        <p:spPr>
          <a:xfrm>
            <a:off x="2314949" y="1342159"/>
            <a:ext cx="1493849" cy="337185"/>
          </a:xfrm>
          <a:prstGeom prst="rect">
            <a:avLst/>
          </a:prstGeom>
          <a:noFill/>
        </p:spPr>
        <p:txBody>
          <a:bodyPr wrap="square" lIns="91440" tIns="45720" rIns="91440" bIns="45720" rtlCol="0">
            <a:spAutoFit/>
          </a:bodyPr>
          <a:lstStyle/>
          <a:p>
            <a:r>
              <a:rPr lang="zh-CN" altLang="en-US" sz="1600" dirty="0">
                <a:solidFill>
                  <a:schemeClr val="accent1"/>
                </a:solidFill>
                <a:latin typeface="微软雅黑" panose="020B0503020204020204" pitchFamily="34" charset="-122"/>
                <a:ea typeface="微软雅黑" panose="020B0503020204020204" pitchFamily="34" charset="-122"/>
              </a:rPr>
              <a:t>做好生活保障</a:t>
            </a:r>
            <a:endParaRPr lang="zh-CN" altLang="en-US" sz="1600" dirty="0">
              <a:solidFill>
                <a:schemeClr val="accent1"/>
              </a:solidFill>
              <a:latin typeface="微软雅黑" panose="020B0503020204020204" pitchFamily="34" charset="-122"/>
              <a:ea typeface="微软雅黑" panose="020B0503020204020204" pitchFamily="34" charset="-122"/>
            </a:endParaRPr>
          </a:p>
        </p:txBody>
      </p:sp>
      <p:sp>
        <p:nvSpPr>
          <p:cNvPr id="71" name="文本框 70"/>
          <p:cNvSpPr txBox="1"/>
          <p:nvPr/>
        </p:nvSpPr>
        <p:spPr>
          <a:xfrm>
            <a:off x="612140" y="1760220"/>
            <a:ext cx="3337560" cy="2122805"/>
          </a:xfrm>
          <a:prstGeom prst="rect">
            <a:avLst/>
          </a:prstGeom>
          <a:noFill/>
        </p:spPr>
        <p:txBody>
          <a:bodyPr wrap="square" lIns="91440" tIns="45720" rIns="91440" bIns="45720" rtlCol="0">
            <a:spAutoFit/>
          </a:bodyPr>
          <a:lstStyle/>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一是实行动态化管理，时时关注，对于有集中供养需求、符合住房保障条件、符合五保（低保）条件、符合困难救助条件的重点优抚对象，积极协调相关部门落实居住、养老、医疗、困难救助等政策。二是按照退役军人有关救助政策，对于大病、突发意外等情况人员，在全面享受普惠性社会保障政策后，仍存在基本生活严重困难的孤老优抚对象，再给予临时性、应急性帮扶援助。三是如果符合条件，经本人同意，可集中安排入住敬老院光荣间，让他们老有所养、老有所依。</a:t>
            </a:r>
            <a:endParaRPr lang="en-US" altLang="zh-CN"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88" name="文本框 87"/>
          <p:cNvSpPr txBox="1"/>
          <p:nvPr/>
        </p:nvSpPr>
        <p:spPr>
          <a:xfrm>
            <a:off x="8973074" y="1342159"/>
            <a:ext cx="1493849" cy="337185"/>
          </a:xfrm>
          <a:prstGeom prst="rect">
            <a:avLst/>
          </a:prstGeom>
          <a:noFill/>
        </p:spPr>
        <p:txBody>
          <a:bodyPr wrap="square" lIns="91440" tIns="45720" rIns="91440" bIns="45720" rtlCol="0">
            <a:spAutoFit/>
          </a:bodyPr>
          <a:lstStyle/>
          <a:p>
            <a:r>
              <a:rPr lang="zh-CN" altLang="en-US" sz="1600" dirty="0">
                <a:solidFill>
                  <a:schemeClr val="accent2"/>
                </a:solidFill>
                <a:latin typeface="微软雅黑" panose="020B0503020204020204" pitchFamily="34" charset="-122"/>
                <a:ea typeface="微软雅黑" panose="020B0503020204020204" pitchFamily="34" charset="-122"/>
              </a:rPr>
              <a:t>做好医疗保障</a:t>
            </a: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8503285" y="1647190"/>
            <a:ext cx="3206750" cy="2122805"/>
          </a:xfrm>
          <a:prstGeom prst="rect">
            <a:avLst/>
          </a:prstGeom>
          <a:noFill/>
        </p:spPr>
        <p:txBody>
          <a:bodyPr wrap="square" lIns="91440" tIns="45720" rIns="91440" bIns="45720" rtlCol="0">
            <a:spAutoFit/>
          </a:bodyPr>
          <a:lstStyle/>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一是认真抓好全市优抚医疗“一站式”服务现场推进会精神的落实，县级退役军人事务部门与当地各级公立医院签订合作协议，将“一站式”服务延伸到乡镇医院，使重点优抚对象在住院结算时及时得到救助。二是县级退役军人事务部门主动作为，联合县级卫健部门，每年为孤老优抚对象进行至少一次健康查体，个别因身体原因活动不便的，采取入户送诊。三是充分发挥社会团体、爱心组织的作用，积极为孤老优抚对象提供志愿服务，建立健康档案，定期送药巡诊。</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2" name="标题 1"/>
          <p:cNvSpPr>
            <a:spLocks noGrp="1"/>
          </p:cNvSpPr>
          <p:nvPr>
            <p:ph type="title"/>
          </p:nvPr>
        </p:nvSpPr>
        <p:spPr/>
        <p:txBody>
          <a:bodyPr>
            <a:normAutofit fontScale="90000"/>
          </a:bodyPr>
          <a:lstStyle/>
          <a:p>
            <a:r>
              <a:rPr lang="zh-CN" altLang="en-US" dirty="0">
                <a:sym typeface="+mn-ea"/>
              </a:rPr>
              <a:t>六、</a:t>
            </a:r>
            <a:r>
              <a:rPr lang="zh-CN" altLang="en-US" dirty="0">
                <a:sym typeface="+mn-ea"/>
              </a:rPr>
              <a:t>其他需要报告的事项</a:t>
            </a:r>
            <a:endParaRPr lang="zh-CN" altLang="en-US" dirty="0"/>
          </a:p>
        </p:txBody>
      </p:sp>
      <p:grpSp>
        <p:nvGrpSpPr>
          <p:cNvPr id="163" name="组合 162"/>
          <p:cNvGrpSpPr/>
          <p:nvPr/>
        </p:nvGrpSpPr>
        <p:grpSpPr>
          <a:xfrm>
            <a:off x="6270211" y="3915559"/>
            <a:ext cx="2754423" cy="3446339"/>
            <a:chOff x="5489223" y="1837839"/>
            <a:chExt cx="2754422" cy="3446339"/>
          </a:xfrm>
        </p:grpSpPr>
        <p:grpSp>
          <p:nvGrpSpPr>
            <p:cNvPr id="164" name="组合 163"/>
            <p:cNvGrpSpPr/>
            <p:nvPr/>
          </p:nvGrpSpPr>
          <p:grpSpPr>
            <a:xfrm>
              <a:off x="5489223" y="1837839"/>
              <a:ext cx="2754422" cy="3446339"/>
              <a:chOff x="3295850" y="1895995"/>
              <a:chExt cx="3725149" cy="4660916"/>
            </a:xfrm>
          </p:grpSpPr>
          <p:sp>
            <p:nvSpPr>
              <p:cNvPr id="165" name="圆角矩形 164"/>
              <p:cNvSpPr/>
              <p:nvPr/>
            </p:nvSpPr>
            <p:spPr>
              <a:xfrm rot="2760000">
                <a:off x="3371510" y="2878566"/>
                <a:ext cx="3953505"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66" name="圆角矩形 165"/>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67"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68"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69" name="组合 168"/>
            <p:cNvGrpSpPr/>
            <p:nvPr/>
          </p:nvGrpSpPr>
          <p:grpSpPr>
            <a:xfrm>
              <a:off x="5937544" y="2483578"/>
              <a:ext cx="1045498" cy="1076472"/>
              <a:chOff x="2734379" y="4342226"/>
              <a:chExt cx="1045498" cy="1076472"/>
            </a:xfrm>
          </p:grpSpPr>
          <p:sp>
            <p:nvSpPr>
              <p:cNvPr id="170" name="文本框 169"/>
              <p:cNvSpPr txBox="1"/>
              <p:nvPr/>
            </p:nvSpPr>
            <p:spPr>
              <a:xfrm>
                <a:off x="2734379" y="4342226"/>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04</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171" name="文本框 170"/>
              <p:cNvSpPr txBox="1"/>
              <p:nvPr/>
            </p:nvSpPr>
            <p:spPr>
              <a:xfrm>
                <a:off x="2738818" y="4957033"/>
                <a:ext cx="1041059" cy="461665"/>
              </a:xfrm>
              <a:prstGeom prst="rect">
                <a:avLst/>
              </a:prstGeom>
              <a:noFill/>
            </p:spPr>
            <p:txBody>
              <a:bodyPr wrap="square" rtlCol="0">
                <a:spAutoFit/>
              </a:bodyPr>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172" name="组合 171"/>
          <p:cNvGrpSpPr/>
          <p:nvPr/>
        </p:nvGrpSpPr>
        <p:grpSpPr>
          <a:xfrm>
            <a:off x="3949106" y="3915275"/>
            <a:ext cx="2754423" cy="3446339"/>
            <a:chOff x="3885937" y="2769115"/>
            <a:chExt cx="2754422" cy="3446339"/>
          </a:xfrm>
        </p:grpSpPr>
        <p:grpSp>
          <p:nvGrpSpPr>
            <p:cNvPr id="173" name="组合 172"/>
            <p:cNvGrpSpPr/>
            <p:nvPr/>
          </p:nvGrpSpPr>
          <p:grpSpPr>
            <a:xfrm>
              <a:off x="3885937" y="2769115"/>
              <a:ext cx="2754422" cy="3446339"/>
              <a:chOff x="3295850" y="1895995"/>
              <a:chExt cx="3725149" cy="4660916"/>
            </a:xfrm>
          </p:grpSpPr>
          <p:sp>
            <p:nvSpPr>
              <p:cNvPr id="174" name="圆角矩形 173"/>
              <p:cNvSpPr/>
              <p:nvPr/>
            </p:nvSpPr>
            <p:spPr>
              <a:xfrm rot="2760000">
                <a:off x="3086007" y="2621919"/>
                <a:ext cx="4660916" cy="3209068"/>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75"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76" name="圆角矩形 175"/>
              <p:cNvSpPr/>
              <p:nvPr/>
            </p:nvSpPr>
            <p:spPr>
              <a:xfrm rot="2760000">
                <a:off x="3384391" y="2878566"/>
                <a:ext cx="3953506" cy="2592561"/>
              </a:xfrm>
              <a:prstGeom prst="roundRect">
                <a:avLst>
                  <a:gd name="adj" fmla="val 50000"/>
                </a:avLst>
              </a:prstGeom>
              <a:gradFill>
                <a:gsLst>
                  <a:gs pos="37000">
                    <a:srgbClr val="6C6C6C">
                      <a:alpha val="50000"/>
                    </a:srgbClr>
                  </a:gs>
                  <a:gs pos="0">
                    <a:schemeClr val="tx1">
                      <a:alpha val="61000"/>
                    </a:schemeClr>
                  </a:gs>
                  <a:gs pos="100000">
                    <a:srgbClr val="D8D8D8">
                      <a:alpha val="0"/>
                    </a:srgbClr>
                  </a:gs>
                </a:gsLst>
                <a:lin ang="0" scaled="0"/>
              </a:gradFill>
              <a:ln>
                <a:noFill/>
              </a:ln>
              <a:effectLst>
                <a:softEdge rad="254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77"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3"/>
              </a:solidFill>
              <a:ln w="25400">
                <a:noFill/>
              </a:ln>
              <a:effectLst>
                <a:outerShdw blurRad="254000" dist="114300" dir="2700000" algn="tl" rotWithShape="0">
                  <a:prstClr val="black">
                    <a:alpha val="25000"/>
                  </a:prst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78" name="组合 177"/>
            <p:cNvGrpSpPr/>
            <p:nvPr/>
          </p:nvGrpSpPr>
          <p:grpSpPr>
            <a:xfrm>
              <a:off x="4352303" y="3414855"/>
              <a:ext cx="1045498" cy="1076472"/>
              <a:chOff x="2734379" y="4342226"/>
              <a:chExt cx="1045498" cy="1076472"/>
            </a:xfrm>
          </p:grpSpPr>
          <p:sp>
            <p:nvSpPr>
              <p:cNvPr id="179" name="文本框 178"/>
              <p:cNvSpPr txBox="1"/>
              <p:nvPr/>
            </p:nvSpPr>
            <p:spPr>
              <a:xfrm>
                <a:off x="2734379" y="4342226"/>
                <a:ext cx="1031437" cy="829945"/>
              </a:xfrm>
              <a:prstGeom prst="rect">
                <a:avLst/>
              </a:prstGeom>
              <a:noFill/>
            </p:spPr>
            <p:txBody>
              <a:bodyPr wrap="square" rtlCol="0">
                <a:spAutoFit/>
              </a:bodyPr>
              <a:lstStyle/>
              <a:p>
                <a:pPr algn="ctr"/>
                <a:r>
                  <a:rPr lang="en-US" altLang="zh-CN" sz="4800" dirty="0">
                    <a:solidFill>
                      <a:schemeClr val="bg1"/>
                    </a:solidFill>
                    <a:latin typeface="微软雅黑" panose="020B0503020204020204" pitchFamily="34" charset="-122"/>
                    <a:ea typeface="微软雅黑" panose="020B0503020204020204" pitchFamily="34" charset="-122"/>
                  </a:rPr>
                  <a:t>03</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
            <p:nvSpPr>
              <p:cNvPr id="180" name="文本框 179"/>
              <p:cNvSpPr txBox="1"/>
              <p:nvPr/>
            </p:nvSpPr>
            <p:spPr>
              <a:xfrm>
                <a:off x="2738818" y="4957033"/>
                <a:ext cx="1041059" cy="461665"/>
              </a:xfrm>
              <a:prstGeom prst="rect">
                <a:avLst/>
              </a:prstGeom>
              <a:noFill/>
            </p:spPr>
            <p:txBody>
              <a:bodyPr wrap="square" rtlCol="0">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STEP</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grpSp>
        <p:nvGrpSpPr>
          <p:cNvPr id="181" name="Group 13"/>
          <p:cNvGrpSpPr>
            <a:grpSpLocks noChangeAspect="1"/>
          </p:cNvGrpSpPr>
          <p:nvPr/>
        </p:nvGrpSpPr>
        <p:grpSpPr bwMode="auto">
          <a:xfrm>
            <a:off x="8590982" y="4111999"/>
            <a:ext cx="339700" cy="267232"/>
            <a:chOff x="3996" y="2321"/>
            <a:chExt cx="75" cy="59"/>
          </a:xfrm>
          <a:solidFill>
            <a:schemeClr val="accent2"/>
          </a:solidFill>
          <a:effectLst/>
        </p:grpSpPr>
        <p:sp>
          <p:nvSpPr>
            <p:cNvPr id="182" name="Freeform 14"/>
            <p:cNvSpPr>
              <a:spLocks noEditPoints="1"/>
            </p:cNvSpPr>
            <p:nvPr/>
          </p:nvSpPr>
          <p:spPr bwMode="auto">
            <a:xfrm>
              <a:off x="4014" y="2329"/>
              <a:ext cx="39" cy="22"/>
            </a:xfrm>
            <a:custGeom>
              <a:avLst/>
              <a:gdLst>
                <a:gd name="T0" fmla="*/ 6 w 15"/>
                <a:gd name="T1" fmla="*/ 8 h 8"/>
                <a:gd name="T2" fmla="*/ 6 w 15"/>
                <a:gd name="T3" fmla="*/ 7 h 8"/>
                <a:gd name="T4" fmla="*/ 7 w 15"/>
                <a:gd name="T5" fmla="*/ 7 h 8"/>
                <a:gd name="T6" fmla="*/ 8 w 15"/>
                <a:gd name="T7" fmla="*/ 7 h 8"/>
                <a:gd name="T8" fmla="*/ 8 w 15"/>
                <a:gd name="T9" fmla="*/ 7 h 8"/>
                <a:gd name="T10" fmla="*/ 8 w 15"/>
                <a:gd name="T11" fmla="*/ 8 h 8"/>
                <a:gd name="T12" fmla="*/ 15 w 15"/>
                <a:gd name="T13" fmla="*/ 5 h 8"/>
                <a:gd name="T14" fmla="*/ 12 w 15"/>
                <a:gd name="T15" fmla="*/ 3 h 8"/>
                <a:gd name="T16" fmla="*/ 10 w 15"/>
                <a:gd name="T17" fmla="*/ 3 h 8"/>
                <a:gd name="T18" fmla="*/ 7 w 15"/>
                <a:gd name="T19" fmla="*/ 0 h 8"/>
                <a:gd name="T20" fmla="*/ 4 w 15"/>
                <a:gd name="T21" fmla="*/ 3 h 8"/>
                <a:gd name="T22" fmla="*/ 2 w 15"/>
                <a:gd name="T23" fmla="*/ 3 h 8"/>
                <a:gd name="T24" fmla="*/ 0 w 15"/>
                <a:gd name="T25" fmla="*/ 5 h 8"/>
                <a:gd name="T26" fmla="*/ 6 w 15"/>
                <a:gd name="T27" fmla="*/ 8 h 8"/>
                <a:gd name="T28" fmla="*/ 7 w 15"/>
                <a:gd name="T29" fmla="*/ 1 h 8"/>
                <a:gd name="T30" fmla="*/ 10 w 15"/>
                <a:gd name="T31" fmla="*/ 3 h 8"/>
                <a:gd name="T32" fmla="*/ 5 w 15"/>
                <a:gd name="T33" fmla="*/ 3 h 8"/>
                <a:gd name="T34" fmla="*/ 7 w 15"/>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6" y="8"/>
                  </a:moveTo>
                  <a:cubicBezTo>
                    <a:pt x="6" y="7"/>
                    <a:pt x="6" y="7"/>
                    <a:pt x="6" y="7"/>
                  </a:cubicBezTo>
                  <a:cubicBezTo>
                    <a:pt x="6" y="7"/>
                    <a:pt x="7" y="7"/>
                    <a:pt x="7" y="7"/>
                  </a:cubicBezTo>
                  <a:cubicBezTo>
                    <a:pt x="8" y="7"/>
                    <a:pt x="8" y="7"/>
                    <a:pt x="8" y="7"/>
                  </a:cubicBezTo>
                  <a:cubicBezTo>
                    <a:pt x="8" y="7"/>
                    <a:pt x="8" y="7"/>
                    <a:pt x="8" y="7"/>
                  </a:cubicBezTo>
                  <a:cubicBezTo>
                    <a:pt x="8" y="8"/>
                    <a:pt x="8" y="8"/>
                    <a:pt x="8" y="8"/>
                  </a:cubicBezTo>
                  <a:cubicBezTo>
                    <a:pt x="15" y="5"/>
                    <a:pt x="15" y="5"/>
                    <a:pt x="15" y="5"/>
                  </a:cubicBezTo>
                  <a:cubicBezTo>
                    <a:pt x="15" y="4"/>
                    <a:pt x="14" y="3"/>
                    <a:pt x="12" y="3"/>
                  </a:cubicBezTo>
                  <a:cubicBezTo>
                    <a:pt x="10" y="3"/>
                    <a:pt x="10" y="3"/>
                    <a:pt x="10" y="3"/>
                  </a:cubicBezTo>
                  <a:cubicBezTo>
                    <a:pt x="10" y="1"/>
                    <a:pt x="9" y="0"/>
                    <a:pt x="7" y="0"/>
                  </a:cubicBezTo>
                  <a:cubicBezTo>
                    <a:pt x="6" y="0"/>
                    <a:pt x="4" y="1"/>
                    <a:pt x="4" y="3"/>
                  </a:cubicBezTo>
                  <a:cubicBezTo>
                    <a:pt x="2" y="3"/>
                    <a:pt x="2" y="3"/>
                    <a:pt x="2" y="3"/>
                  </a:cubicBezTo>
                  <a:cubicBezTo>
                    <a:pt x="1" y="3"/>
                    <a:pt x="0" y="4"/>
                    <a:pt x="0" y="5"/>
                  </a:cubicBezTo>
                  <a:lnTo>
                    <a:pt x="6" y="8"/>
                  </a:lnTo>
                  <a:close/>
                  <a:moveTo>
                    <a:pt x="7" y="1"/>
                  </a:moveTo>
                  <a:cubicBezTo>
                    <a:pt x="8" y="1"/>
                    <a:pt x="10" y="2"/>
                    <a:pt x="10" y="3"/>
                  </a:cubicBezTo>
                  <a:cubicBezTo>
                    <a:pt x="5" y="3"/>
                    <a:pt x="5" y="3"/>
                    <a:pt x="5" y="3"/>
                  </a:cubicBezTo>
                  <a:cubicBezTo>
                    <a:pt x="5" y="2"/>
                    <a:pt x="6" y="1"/>
                    <a:pt x="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83" name="Freeform 15"/>
            <p:cNvSpPr/>
            <p:nvPr/>
          </p:nvSpPr>
          <p:spPr bwMode="auto">
            <a:xfrm>
              <a:off x="4032" y="2348"/>
              <a:ext cx="3" cy="3"/>
            </a:xfrm>
            <a:custGeom>
              <a:avLst/>
              <a:gdLst>
                <a:gd name="T0" fmla="*/ 0 w 1"/>
                <a:gd name="T1" fmla="*/ 0 h 1"/>
                <a:gd name="T2" fmla="*/ 0 w 1"/>
                <a:gd name="T3" fmla="*/ 0 h 1"/>
                <a:gd name="T4" fmla="*/ 0 w 1"/>
                <a:gd name="T5" fmla="*/ 1 h 1"/>
                <a:gd name="T6" fmla="*/ 0 w 1"/>
                <a:gd name="T7" fmla="*/ 1 h 1"/>
                <a:gd name="T8" fmla="*/ 0 w 1"/>
                <a:gd name="T9" fmla="*/ 1 h 1"/>
                <a:gd name="T10" fmla="*/ 1 w 1"/>
                <a:gd name="T11" fmla="*/ 1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0" y="0"/>
                    <a:pt x="0" y="0"/>
                  </a:cubicBezTo>
                  <a:cubicBezTo>
                    <a:pt x="0" y="1"/>
                    <a:pt x="0" y="1"/>
                    <a:pt x="0" y="1"/>
                  </a:cubicBezTo>
                  <a:cubicBezTo>
                    <a:pt x="0" y="1"/>
                    <a:pt x="0" y="1"/>
                    <a:pt x="0" y="1"/>
                  </a:cubicBezTo>
                  <a:cubicBezTo>
                    <a:pt x="0" y="1"/>
                    <a:pt x="0" y="1"/>
                    <a:pt x="0" y="1"/>
                  </a:cubicBezTo>
                  <a:cubicBezTo>
                    <a:pt x="1" y="1"/>
                    <a:pt x="1" y="1"/>
                    <a:pt x="1" y="1"/>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84" name="Freeform 16"/>
            <p:cNvSpPr/>
            <p:nvPr/>
          </p:nvSpPr>
          <p:spPr bwMode="auto">
            <a:xfrm>
              <a:off x="4014" y="2343"/>
              <a:ext cx="39" cy="18"/>
            </a:xfrm>
            <a:custGeom>
              <a:avLst/>
              <a:gdLst>
                <a:gd name="T0" fmla="*/ 8 w 15"/>
                <a:gd name="T1" fmla="*/ 3 h 7"/>
                <a:gd name="T2" fmla="*/ 8 w 15"/>
                <a:gd name="T3" fmla="*/ 3 h 7"/>
                <a:gd name="T4" fmla="*/ 7 w 15"/>
                <a:gd name="T5" fmla="*/ 3 h 7"/>
                <a:gd name="T6" fmla="*/ 6 w 15"/>
                <a:gd name="T7" fmla="*/ 3 h 7"/>
                <a:gd name="T8" fmla="*/ 6 w 15"/>
                <a:gd name="T9" fmla="*/ 3 h 7"/>
                <a:gd name="T10" fmla="*/ 0 w 15"/>
                <a:gd name="T11" fmla="*/ 0 h 7"/>
                <a:gd name="T12" fmla="*/ 0 w 15"/>
                <a:gd name="T13" fmla="*/ 5 h 7"/>
                <a:gd name="T14" fmla="*/ 2 w 15"/>
                <a:gd name="T15" fmla="*/ 7 h 7"/>
                <a:gd name="T16" fmla="*/ 12 w 15"/>
                <a:gd name="T17" fmla="*/ 7 h 7"/>
                <a:gd name="T18" fmla="*/ 15 w 15"/>
                <a:gd name="T19" fmla="*/ 5 h 7"/>
                <a:gd name="T20" fmla="*/ 15 w 15"/>
                <a:gd name="T21" fmla="*/ 0 h 7"/>
                <a:gd name="T22" fmla="*/ 8 w 15"/>
                <a:gd name="T23"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7">
                  <a:moveTo>
                    <a:pt x="8" y="3"/>
                  </a:moveTo>
                  <a:cubicBezTo>
                    <a:pt x="8" y="3"/>
                    <a:pt x="8" y="3"/>
                    <a:pt x="8" y="3"/>
                  </a:cubicBezTo>
                  <a:cubicBezTo>
                    <a:pt x="7" y="3"/>
                    <a:pt x="7" y="3"/>
                    <a:pt x="7" y="3"/>
                  </a:cubicBezTo>
                  <a:cubicBezTo>
                    <a:pt x="7" y="3"/>
                    <a:pt x="6" y="3"/>
                    <a:pt x="6" y="3"/>
                  </a:cubicBezTo>
                  <a:cubicBezTo>
                    <a:pt x="6" y="3"/>
                    <a:pt x="6" y="3"/>
                    <a:pt x="6" y="3"/>
                  </a:cubicBezTo>
                  <a:cubicBezTo>
                    <a:pt x="0" y="0"/>
                    <a:pt x="0" y="0"/>
                    <a:pt x="0" y="0"/>
                  </a:cubicBezTo>
                  <a:cubicBezTo>
                    <a:pt x="0" y="5"/>
                    <a:pt x="0" y="5"/>
                    <a:pt x="0" y="5"/>
                  </a:cubicBezTo>
                  <a:cubicBezTo>
                    <a:pt x="0" y="6"/>
                    <a:pt x="1" y="7"/>
                    <a:pt x="2" y="7"/>
                  </a:cubicBezTo>
                  <a:cubicBezTo>
                    <a:pt x="12" y="7"/>
                    <a:pt x="12" y="7"/>
                    <a:pt x="12" y="7"/>
                  </a:cubicBezTo>
                  <a:cubicBezTo>
                    <a:pt x="14" y="7"/>
                    <a:pt x="15" y="6"/>
                    <a:pt x="15" y="5"/>
                  </a:cubicBezTo>
                  <a:cubicBezTo>
                    <a:pt x="15" y="0"/>
                    <a:pt x="15" y="0"/>
                    <a:pt x="15" y="0"/>
                  </a:cubicBezTo>
                  <a:cubicBezTo>
                    <a:pt x="8" y="3"/>
                    <a:pt x="8" y="3"/>
                    <a:pt x="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85" name="Freeform 17"/>
            <p:cNvSpPr>
              <a:spLocks noEditPoints="1"/>
            </p:cNvSpPr>
            <p:nvPr/>
          </p:nvSpPr>
          <p:spPr bwMode="auto">
            <a:xfrm>
              <a:off x="3996" y="2321"/>
              <a:ext cx="75" cy="59"/>
            </a:xfrm>
            <a:custGeom>
              <a:avLst/>
              <a:gdLst>
                <a:gd name="T0" fmla="*/ 26 w 29"/>
                <a:gd name="T1" fmla="*/ 0 h 22"/>
                <a:gd name="T2" fmla="*/ 3 w 29"/>
                <a:gd name="T3" fmla="*/ 0 h 22"/>
                <a:gd name="T4" fmla="*/ 0 w 29"/>
                <a:gd name="T5" fmla="*/ 3 h 22"/>
                <a:gd name="T6" fmla="*/ 0 w 29"/>
                <a:gd name="T7" fmla="*/ 16 h 22"/>
                <a:gd name="T8" fmla="*/ 3 w 29"/>
                <a:gd name="T9" fmla="*/ 19 h 22"/>
                <a:gd name="T10" fmla="*/ 10 w 29"/>
                <a:gd name="T11" fmla="*/ 19 h 22"/>
                <a:gd name="T12" fmla="*/ 8 w 29"/>
                <a:gd name="T13" fmla="*/ 20 h 22"/>
                <a:gd name="T14" fmla="*/ 5 w 29"/>
                <a:gd name="T15" fmla="*/ 20 h 22"/>
                <a:gd name="T16" fmla="*/ 3 w 29"/>
                <a:gd name="T17" fmla="*/ 21 h 22"/>
                <a:gd name="T18" fmla="*/ 5 w 29"/>
                <a:gd name="T19" fmla="*/ 22 h 22"/>
                <a:gd name="T20" fmla="*/ 24 w 29"/>
                <a:gd name="T21" fmla="*/ 22 h 22"/>
                <a:gd name="T22" fmla="*/ 26 w 29"/>
                <a:gd name="T23" fmla="*/ 21 h 22"/>
                <a:gd name="T24" fmla="*/ 24 w 29"/>
                <a:gd name="T25" fmla="*/ 20 h 22"/>
                <a:gd name="T26" fmla="*/ 20 w 29"/>
                <a:gd name="T27" fmla="*/ 20 h 22"/>
                <a:gd name="T28" fmla="*/ 19 w 29"/>
                <a:gd name="T29" fmla="*/ 19 h 22"/>
                <a:gd name="T30" fmla="*/ 26 w 29"/>
                <a:gd name="T31" fmla="*/ 19 h 22"/>
                <a:gd name="T32" fmla="*/ 29 w 29"/>
                <a:gd name="T33" fmla="*/ 16 h 22"/>
                <a:gd name="T34" fmla="*/ 29 w 29"/>
                <a:gd name="T35" fmla="*/ 3 h 22"/>
                <a:gd name="T36" fmla="*/ 26 w 29"/>
                <a:gd name="T37" fmla="*/ 0 h 22"/>
                <a:gd name="T38" fmla="*/ 27 w 29"/>
                <a:gd name="T39" fmla="*/ 16 h 22"/>
                <a:gd name="T40" fmla="*/ 26 w 29"/>
                <a:gd name="T41" fmla="*/ 17 h 22"/>
                <a:gd name="T42" fmla="*/ 3 w 29"/>
                <a:gd name="T43" fmla="*/ 17 h 22"/>
                <a:gd name="T44" fmla="*/ 1 w 29"/>
                <a:gd name="T45" fmla="*/ 16 h 22"/>
                <a:gd name="T46" fmla="*/ 1 w 29"/>
                <a:gd name="T47" fmla="*/ 3 h 22"/>
                <a:gd name="T48" fmla="*/ 3 w 29"/>
                <a:gd name="T49" fmla="*/ 2 h 22"/>
                <a:gd name="T50" fmla="*/ 26 w 29"/>
                <a:gd name="T51" fmla="*/ 2 h 22"/>
                <a:gd name="T52" fmla="*/ 27 w 29"/>
                <a:gd name="T53" fmla="*/ 3 h 22"/>
                <a:gd name="T54" fmla="*/ 27 w 29"/>
                <a:gd name="T55"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22">
                  <a:moveTo>
                    <a:pt x="26" y="0"/>
                  </a:moveTo>
                  <a:cubicBezTo>
                    <a:pt x="3" y="0"/>
                    <a:pt x="3" y="0"/>
                    <a:pt x="3" y="0"/>
                  </a:cubicBezTo>
                  <a:cubicBezTo>
                    <a:pt x="1" y="0"/>
                    <a:pt x="0" y="1"/>
                    <a:pt x="0" y="3"/>
                  </a:cubicBezTo>
                  <a:cubicBezTo>
                    <a:pt x="0" y="16"/>
                    <a:pt x="0" y="16"/>
                    <a:pt x="0" y="16"/>
                  </a:cubicBezTo>
                  <a:cubicBezTo>
                    <a:pt x="0" y="18"/>
                    <a:pt x="1" y="19"/>
                    <a:pt x="3" y="19"/>
                  </a:cubicBezTo>
                  <a:cubicBezTo>
                    <a:pt x="10" y="19"/>
                    <a:pt x="10" y="19"/>
                    <a:pt x="10" y="19"/>
                  </a:cubicBezTo>
                  <a:cubicBezTo>
                    <a:pt x="9" y="19"/>
                    <a:pt x="9" y="19"/>
                    <a:pt x="8" y="20"/>
                  </a:cubicBezTo>
                  <a:cubicBezTo>
                    <a:pt x="5" y="20"/>
                    <a:pt x="5" y="20"/>
                    <a:pt x="5" y="20"/>
                  </a:cubicBezTo>
                  <a:cubicBezTo>
                    <a:pt x="4" y="20"/>
                    <a:pt x="3" y="20"/>
                    <a:pt x="3" y="21"/>
                  </a:cubicBezTo>
                  <a:cubicBezTo>
                    <a:pt x="3" y="21"/>
                    <a:pt x="4" y="22"/>
                    <a:pt x="5" y="22"/>
                  </a:cubicBezTo>
                  <a:cubicBezTo>
                    <a:pt x="24" y="22"/>
                    <a:pt x="24" y="22"/>
                    <a:pt x="24" y="22"/>
                  </a:cubicBezTo>
                  <a:cubicBezTo>
                    <a:pt x="25" y="22"/>
                    <a:pt x="26" y="21"/>
                    <a:pt x="26" y="21"/>
                  </a:cubicBezTo>
                  <a:cubicBezTo>
                    <a:pt x="26" y="20"/>
                    <a:pt x="25" y="20"/>
                    <a:pt x="24" y="20"/>
                  </a:cubicBezTo>
                  <a:cubicBezTo>
                    <a:pt x="20" y="20"/>
                    <a:pt x="20" y="20"/>
                    <a:pt x="20" y="20"/>
                  </a:cubicBezTo>
                  <a:cubicBezTo>
                    <a:pt x="20" y="19"/>
                    <a:pt x="20" y="19"/>
                    <a:pt x="19" y="19"/>
                  </a:cubicBezTo>
                  <a:cubicBezTo>
                    <a:pt x="26" y="19"/>
                    <a:pt x="26" y="19"/>
                    <a:pt x="26" y="19"/>
                  </a:cubicBezTo>
                  <a:cubicBezTo>
                    <a:pt x="28" y="19"/>
                    <a:pt x="29" y="18"/>
                    <a:pt x="29" y="16"/>
                  </a:cubicBezTo>
                  <a:cubicBezTo>
                    <a:pt x="29" y="3"/>
                    <a:pt x="29" y="3"/>
                    <a:pt x="29" y="3"/>
                  </a:cubicBezTo>
                  <a:cubicBezTo>
                    <a:pt x="29" y="1"/>
                    <a:pt x="28" y="0"/>
                    <a:pt x="26" y="0"/>
                  </a:cubicBezTo>
                  <a:close/>
                  <a:moveTo>
                    <a:pt x="27" y="16"/>
                  </a:moveTo>
                  <a:cubicBezTo>
                    <a:pt x="27" y="17"/>
                    <a:pt x="27" y="17"/>
                    <a:pt x="26" y="17"/>
                  </a:cubicBezTo>
                  <a:cubicBezTo>
                    <a:pt x="3" y="17"/>
                    <a:pt x="3" y="17"/>
                    <a:pt x="3" y="17"/>
                  </a:cubicBezTo>
                  <a:cubicBezTo>
                    <a:pt x="2" y="17"/>
                    <a:pt x="1" y="17"/>
                    <a:pt x="1" y="16"/>
                  </a:cubicBezTo>
                  <a:cubicBezTo>
                    <a:pt x="1" y="3"/>
                    <a:pt x="1" y="3"/>
                    <a:pt x="1" y="3"/>
                  </a:cubicBezTo>
                  <a:cubicBezTo>
                    <a:pt x="1" y="2"/>
                    <a:pt x="2" y="2"/>
                    <a:pt x="3" y="2"/>
                  </a:cubicBezTo>
                  <a:cubicBezTo>
                    <a:pt x="26" y="2"/>
                    <a:pt x="26" y="2"/>
                    <a:pt x="26" y="2"/>
                  </a:cubicBezTo>
                  <a:cubicBezTo>
                    <a:pt x="27" y="2"/>
                    <a:pt x="27" y="2"/>
                    <a:pt x="27" y="3"/>
                  </a:cubicBezTo>
                  <a:lnTo>
                    <a:pt x="27"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86" name="Group 20"/>
          <p:cNvGrpSpPr>
            <a:grpSpLocks noChangeAspect="1"/>
          </p:cNvGrpSpPr>
          <p:nvPr/>
        </p:nvGrpSpPr>
        <p:grpSpPr bwMode="auto">
          <a:xfrm>
            <a:off x="1022487" y="4150426"/>
            <a:ext cx="335173" cy="267232"/>
            <a:chOff x="3899" y="2225"/>
            <a:chExt cx="74" cy="59"/>
          </a:xfrm>
          <a:solidFill>
            <a:schemeClr val="accent3"/>
          </a:solidFill>
          <a:effectLst/>
        </p:grpSpPr>
        <p:sp>
          <p:nvSpPr>
            <p:cNvPr id="187" name="Freeform 21"/>
            <p:cNvSpPr>
              <a:spLocks noEditPoints="1"/>
            </p:cNvSpPr>
            <p:nvPr/>
          </p:nvSpPr>
          <p:spPr bwMode="auto">
            <a:xfrm>
              <a:off x="3899" y="2225"/>
              <a:ext cx="74" cy="59"/>
            </a:xfrm>
            <a:custGeom>
              <a:avLst/>
              <a:gdLst>
                <a:gd name="T0" fmla="*/ 27 w 29"/>
                <a:gd name="T1" fmla="*/ 0 h 22"/>
                <a:gd name="T2" fmla="*/ 3 w 29"/>
                <a:gd name="T3" fmla="*/ 0 h 22"/>
                <a:gd name="T4" fmla="*/ 0 w 29"/>
                <a:gd name="T5" fmla="*/ 3 h 22"/>
                <a:gd name="T6" fmla="*/ 0 w 29"/>
                <a:gd name="T7" fmla="*/ 16 h 22"/>
                <a:gd name="T8" fmla="*/ 3 w 29"/>
                <a:gd name="T9" fmla="*/ 19 h 22"/>
                <a:gd name="T10" fmla="*/ 10 w 29"/>
                <a:gd name="T11" fmla="*/ 19 h 22"/>
                <a:gd name="T12" fmla="*/ 9 w 29"/>
                <a:gd name="T13" fmla="*/ 20 h 22"/>
                <a:gd name="T14" fmla="*/ 5 w 29"/>
                <a:gd name="T15" fmla="*/ 20 h 22"/>
                <a:gd name="T16" fmla="*/ 3 w 29"/>
                <a:gd name="T17" fmla="*/ 21 h 22"/>
                <a:gd name="T18" fmla="*/ 5 w 29"/>
                <a:gd name="T19" fmla="*/ 22 h 22"/>
                <a:gd name="T20" fmla="*/ 24 w 29"/>
                <a:gd name="T21" fmla="*/ 22 h 22"/>
                <a:gd name="T22" fmla="*/ 26 w 29"/>
                <a:gd name="T23" fmla="*/ 21 h 22"/>
                <a:gd name="T24" fmla="*/ 24 w 29"/>
                <a:gd name="T25" fmla="*/ 20 h 22"/>
                <a:gd name="T26" fmla="*/ 21 w 29"/>
                <a:gd name="T27" fmla="*/ 20 h 22"/>
                <a:gd name="T28" fmla="*/ 19 w 29"/>
                <a:gd name="T29" fmla="*/ 19 h 22"/>
                <a:gd name="T30" fmla="*/ 27 w 29"/>
                <a:gd name="T31" fmla="*/ 19 h 22"/>
                <a:gd name="T32" fmla="*/ 29 w 29"/>
                <a:gd name="T33" fmla="*/ 16 h 22"/>
                <a:gd name="T34" fmla="*/ 29 w 29"/>
                <a:gd name="T35" fmla="*/ 3 h 22"/>
                <a:gd name="T36" fmla="*/ 27 w 29"/>
                <a:gd name="T37" fmla="*/ 0 h 22"/>
                <a:gd name="T38" fmla="*/ 28 w 29"/>
                <a:gd name="T39" fmla="*/ 16 h 22"/>
                <a:gd name="T40" fmla="*/ 27 w 29"/>
                <a:gd name="T41" fmla="*/ 17 h 22"/>
                <a:gd name="T42" fmla="*/ 3 w 29"/>
                <a:gd name="T43" fmla="*/ 17 h 22"/>
                <a:gd name="T44" fmla="*/ 2 w 29"/>
                <a:gd name="T45" fmla="*/ 16 h 22"/>
                <a:gd name="T46" fmla="*/ 2 w 29"/>
                <a:gd name="T47" fmla="*/ 3 h 22"/>
                <a:gd name="T48" fmla="*/ 3 w 29"/>
                <a:gd name="T49" fmla="*/ 2 h 22"/>
                <a:gd name="T50" fmla="*/ 27 w 29"/>
                <a:gd name="T51" fmla="*/ 2 h 22"/>
                <a:gd name="T52" fmla="*/ 28 w 29"/>
                <a:gd name="T53" fmla="*/ 3 h 22"/>
                <a:gd name="T54" fmla="*/ 28 w 29"/>
                <a:gd name="T55"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22">
                  <a:moveTo>
                    <a:pt x="27" y="0"/>
                  </a:moveTo>
                  <a:cubicBezTo>
                    <a:pt x="3" y="0"/>
                    <a:pt x="3" y="0"/>
                    <a:pt x="3" y="0"/>
                  </a:cubicBezTo>
                  <a:cubicBezTo>
                    <a:pt x="2" y="0"/>
                    <a:pt x="0" y="1"/>
                    <a:pt x="0" y="3"/>
                  </a:cubicBezTo>
                  <a:cubicBezTo>
                    <a:pt x="0" y="16"/>
                    <a:pt x="0" y="16"/>
                    <a:pt x="0" y="16"/>
                  </a:cubicBezTo>
                  <a:cubicBezTo>
                    <a:pt x="0" y="18"/>
                    <a:pt x="2" y="19"/>
                    <a:pt x="3" y="19"/>
                  </a:cubicBezTo>
                  <a:cubicBezTo>
                    <a:pt x="10" y="19"/>
                    <a:pt x="10" y="19"/>
                    <a:pt x="10" y="19"/>
                  </a:cubicBezTo>
                  <a:cubicBezTo>
                    <a:pt x="10" y="19"/>
                    <a:pt x="9" y="19"/>
                    <a:pt x="9" y="20"/>
                  </a:cubicBezTo>
                  <a:cubicBezTo>
                    <a:pt x="5" y="20"/>
                    <a:pt x="5" y="20"/>
                    <a:pt x="5" y="20"/>
                  </a:cubicBezTo>
                  <a:cubicBezTo>
                    <a:pt x="4" y="20"/>
                    <a:pt x="3" y="20"/>
                    <a:pt x="3" y="21"/>
                  </a:cubicBezTo>
                  <a:cubicBezTo>
                    <a:pt x="3" y="21"/>
                    <a:pt x="4" y="22"/>
                    <a:pt x="5" y="22"/>
                  </a:cubicBezTo>
                  <a:cubicBezTo>
                    <a:pt x="24" y="22"/>
                    <a:pt x="24" y="22"/>
                    <a:pt x="24" y="22"/>
                  </a:cubicBezTo>
                  <a:cubicBezTo>
                    <a:pt x="25" y="22"/>
                    <a:pt x="26" y="21"/>
                    <a:pt x="26" y="21"/>
                  </a:cubicBezTo>
                  <a:cubicBezTo>
                    <a:pt x="26" y="20"/>
                    <a:pt x="25" y="20"/>
                    <a:pt x="24" y="20"/>
                  </a:cubicBezTo>
                  <a:cubicBezTo>
                    <a:pt x="21" y="20"/>
                    <a:pt x="21" y="20"/>
                    <a:pt x="21" y="20"/>
                  </a:cubicBezTo>
                  <a:cubicBezTo>
                    <a:pt x="20" y="19"/>
                    <a:pt x="20" y="19"/>
                    <a:pt x="19" y="19"/>
                  </a:cubicBezTo>
                  <a:cubicBezTo>
                    <a:pt x="27" y="19"/>
                    <a:pt x="27" y="19"/>
                    <a:pt x="27" y="19"/>
                  </a:cubicBezTo>
                  <a:cubicBezTo>
                    <a:pt x="28" y="19"/>
                    <a:pt x="29" y="18"/>
                    <a:pt x="29" y="16"/>
                  </a:cubicBezTo>
                  <a:cubicBezTo>
                    <a:pt x="29" y="3"/>
                    <a:pt x="29" y="3"/>
                    <a:pt x="29" y="3"/>
                  </a:cubicBezTo>
                  <a:cubicBezTo>
                    <a:pt x="29" y="1"/>
                    <a:pt x="28" y="0"/>
                    <a:pt x="27" y="0"/>
                  </a:cubicBezTo>
                  <a:close/>
                  <a:moveTo>
                    <a:pt x="28" y="16"/>
                  </a:moveTo>
                  <a:cubicBezTo>
                    <a:pt x="28" y="17"/>
                    <a:pt x="27" y="17"/>
                    <a:pt x="27" y="17"/>
                  </a:cubicBezTo>
                  <a:cubicBezTo>
                    <a:pt x="3" y="17"/>
                    <a:pt x="3" y="17"/>
                    <a:pt x="3" y="17"/>
                  </a:cubicBezTo>
                  <a:cubicBezTo>
                    <a:pt x="2" y="17"/>
                    <a:pt x="2" y="17"/>
                    <a:pt x="2" y="16"/>
                  </a:cubicBezTo>
                  <a:cubicBezTo>
                    <a:pt x="2" y="3"/>
                    <a:pt x="2" y="3"/>
                    <a:pt x="2" y="3"/>
                  </a:cubicBezTo>
                  <a:cubicBezTo>
                    <a:pt x="2" y="2"/>
                    <a:pt x="2" y="2"/>
                    <a:pt x="3" y="2"/>
                  </a:cubicBezTo>
                  <a:cubicBezTo>
                    <a:pt x="27" y="2"/>
                    <a:pt x="27" y="2"/>
                    <a:pt x="27" y="2"/>
                  </a:cubicBezTo>
                  <a:cubicBezTo>
                    <a:pt x="27" y="2"/>
                    <a:pt x="28" y="2"/>
                    <a:pt x="28" y="3"/>
                  </a:cubicBezTo>
                  <a:lnTo>
                    <a:pt x="28"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88" name="Freeform 22"/>
            <p:cNvSpPr>
              <a:spLocks noEditPoints="1"/>
            </p:cNvSpPr>
            <p:nvPr/>
          </p:nvSpPr>
          <p:spPr bwMode="auto">
            <a:xfrm>
              <a:off x="3917" y="2241"/>
              <a:ext cx="25" cy="27"/>
            </a:xfrm>
            <a:custGeom>
              <a:avLst/>
              <a:gdLst>
                <a:gd name="T0" fmla="*/ 10 w 10"/>
                <a:gd name="T1" fmla="*/ 6 h 10"/>
                <a:gd name="T2" fmla="*/ 10 w 10"/>
                <a:gd name="T3" fmla="*/ 4 h 10"/>
                <a:gd name="T4" fmla="*/ 9 w 10"/>
                <a:gd name="T5" fmla="*/ 4 h 10"/>
                <a:gd name="T6" fmla="*/ 8 w 10"/>
                <a:gd name="T7" fmla="*/ 3 h 10"/>
                <a:gd name="T8" fmla="*/ 9 w 10"/>
                <a:gd name="T9" fmla="*/ 2 h 10"/>
                <a:gd name="T10" fmla="*/ 8 w 10"/>
                <a:gd name="T11" fmla="*/ 1 h 10"/>
                <a:gd name="T12" fmla="*/ 8 w 10"/>
                <a:gd name="T13" fmla="*/ 2 h 10"/>
                <a:gd name="T14" fmla="*/ 6 w 10"/>
                <a:gd name="T15" fmla="*/ 1 h 10"/>
                <a:gd name="T16" fmla="*/ 6 w 10"/>
                <a:gd name="T17" fmla="*/ 0 h 10"/>
                <a:gd name="T18" fmla="*/ 4 w 10"/>
                <a:gd name="T19" fmla="*/ 0 h 10"/>
                <a:gd name="T20" fmla="*/ 4 w 10"/>
                <a:gd name="T21" fmla="*/ 1 h 10"/>
                <a:gd name="T22" fmla="*/ 3 w 10"/>
                <a:gd name="T23" fmla="*/ 2 h 10"/>
                <a:gd name="T24" fmla="*/ 2 w 10"/>
                <a:gd name="T25" fmla="*/ 1 h 10"/>
                <a:gd name="T26" fmla="*/ 1 w 10"/>
                <a:gd name="T27" fmla="*/ 2 h 10"/>
                <a:gd name="T28" fmla="*/ 2 w 10"/>
                <a:gd name="T29" fmla="*/ 3 h 10"/>
                <a:gd name="T30" fmla="*/ 1 w 10"/>
                <a:gd name="T31" fmla="*/ 4 h 10"/>
                <a:gd name="T32" fmla="*/ 0 w 10"/>
                <a:gd name="T33" fmla="*/ 4 h 10"/>
                <a:gd name="T34" fmla="*/ 0 w 10"/>
                <a:gd name="T35" fmla="*/ 6 h 10"/>
                <a:gd name="T36" fmla="*/ 1 w 10"/>
                <a:gd name="T37" fmla="*/ 6 h 10"/>
                <a:gd name="T38" fmla="*/ 2 w 10"/>
                <a:gd name="T39" fmla="*/ 8 h 10"/>
                <a:gd name="T40" fmla="*/ 1 w 10"/>
                <a:gd name="T41" fmla="*/ 8 h 10"/>
                <a:gd name="T42" fmla="*/ 2 w 10"/>
                <a:gd name="T43" fmla="*/ 9 h 10"/>
                <a:gd name="T44" fmla="*/ 3 w 10"/>
                <a:gd name="T45" fmla="*/ 8 h 10"/>
                <a:gd name="T46" fmla="*/ 4 w 10"/>
                <a:gd name="T47" fmla="*/ 9 h 10"/>
                <a:gd name="T48" fmla="*/ 4 w 10"/>
                <a:gd name="T49" fmla="*/ 10 h 10"/>
                <a:gd name="T50" fmla="*/ 6 w 10"/>
                <a:gd name="T51" fmla="*/ 10 h 10"/>
                <a:gd name="T52" fmla="*/ 6 w 10"/>
                <a:gd name="T53" fmla="*/ 9 h 10"/>
                <a:gd name="T54" fmla="*/ 8 w 10"/>
                <a:gd name="T55" fmla="*/ 8 h 10"/>
                <a:gd name="T56" fmla="*/ 8 w 10"/>
                <a:gd name="T57" fmla="*/ 9 h 10"/>
                <a:gd name="T58" fmla="*/ 9 w 10"/>
                <a:gd name="T59" fmla="*/ 8 h 10"/>
                <a:gd name="T60" fmla="*/ 8 w 10"/>
                <a:gd name="T61" fmla="*/ 8 h 10"/>
                <a:gd name="T62" fmla="*/ 9 w 10"/>
                <a:gd name="T63" fmla="*/ 6 h 10"/>
                <a:gd name="T64" fmla="*/ 10 w 10"/>
                <a:gd name="T65" fmla="*/ 6 h 10"/>
                <a:gd name="T66" fmla="*/ 8 w 10"/>
                <a:gd name="T67" fmla="*/ 5 h 10"/>
                <a:gd name="T68" fmla="*/ 5 w 10"/>
                <a:gd name="T69" fmla="*/ 8 h 10"/>
                <a:gd name="T70" fmla="*/ 2 w 10"/>
                <a:gd name="T71" fmla="*/ 5 h 10"/>
                <a:gd name="T72" fmla="*/ 5 w 10"/>
                <a:gd name="T73" fmla="*/ 2 h 10"/>
                <a:gd name="T74" fmla="*/ 8 w 10"/>
                <a:gd name="T75"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 h="10">
                  <a:moveTo>
                    <a:pt x="10" y="6"/>
                  </a:moveTo>
                  <a:cubicBezTo>
                    <a:pt x="10" y="4"/>
                    <a:pt x="10" y="4"/>
                    <a:pt x="10" y="4"/>
                  </a:cubicBezTo>
                  <a:cubicBezTo>
                    <a:pt x="9" y="4"/>
                    <a:pt x="9" y="4"/>
                    <a:pt x="9" y="4"/>
                  </a:cubicBezTo>
                  <a:cubicBezTo>
                    <a:pt x="9" y="4"/>
                    <a:pt x="9" y="3"/>
                    <a:pt x="8" y="3"/>
                  </a:cubicBezTo>
                  <a:cubicBezTo>
                    <a:pt x="9" y="2"/>
                    <a:pt x="9" y="2"/>
                    <a:pt x="9" y="2"/>
                  </a:cubicBezTo>
                  <a:cubicBezTo>
                    <a:pt x="8" y="1"/>
                    <a:pt x="8" y="1"/>
                    <a:pt x="8" y="1"/>
                  </a:cubicBezTo>
                  <a:cubicBezTo>
                    <a:pt x="8" y="2"/>
                    <a:pt x="8" y="2"/>
                    <a:pt x="8" y="2"/>
                  </a:cubicBezTo>
                  <a:cubicBezTo>
                    <a:pt x="7" y="1"/>
                    <a:pt x="6" y="1"/>
                    <a:pt x="6" y="1"/>
                  </a:cubicBezTo>
                  <a:cubicBezTo>
                    <a:pt x="6" y="0"/>
                    <a:pt x="6" y="0"/>
                    <a:pt x="6" y="0"/>
                  </a:cubicBezTo>
                  <a:cubicBezTo>
                    <a:pt x="4" y="0"/>
                    <a:pt x="4" y="0"/>
                    <a:pt x="4" y="0"/>
                  </a:cubicBezTo>
                  <a:cubicBezTo>
                    <a:pt x="4" y="1"/>
                    <a:pt x="4" y="1"/>
                    <a:pt x="4" y="1"/>
                  </a:cubicBezTo>
                  <a:cubicBezTo>
                    <a:pt x="4" y="1"/>
                    <a:pt x="3" y="1"/>
                    <a:pt x="3" y="2"/>
                  </a:cubicBezTo>
                  <a:cubicBezTo>
                    <a:pt x="2" y="1"/>
                    <a:pt x="2" y="1"/>
                    <a:pt x="2" y="1"/>
                  </a:cubicBezTo>
                  <a:cubicBezTo>
                    <a:pt x="1" y="2"/>
                    <a:pt x="1" y="2"/>
                    <a:pt x="1" y="2"/>
                  </a:cubicBezTo>
                  <a:cubicBezTo>
                    <a:pt x="2" y="3"/>
                    <a:pt x="2" y="3"/>
                    <a:pt x="2" y="3"/>
                  </a:cubicBezTo>
                  <a:cubicBezTo>
                    <a:pt x="1" y="3"/>
                    <a:pt x="1" y="4"/>
                    <a:pt x="1" y="4"/>
                  </a:cubicBezTo>
                  <a:cubicBezTo>
                    <a:pt x="0" y="4"/>
                    <a:pt x="0" y="4"/>
                    <a:pt x="0" y="4"/>
                  </a:cubicBezTo>
                  <a:cubicBezTo>
                    <a:pt x="0" y="6"/>
                    <a:pt x="0" y="6"/>
                    <a:pt x="0" y="6"/>
                  </a:cubicBezTo>
                  <a:cubicBezTo>
                    <a:pt x="1" y="6"/>
                    <a:pt x="1" y="6"/>
                    <a:pt x="1" y="6"/>
                  </a:cubicBezTo>
                  <a:cubicBezTo>
                    <a:pt x="1" y="6"/>
                    <a:pt x="1" y="7"/>
                    <a:pt x="2" y="8"/>
                  </a:cubicBezTo>
                  <a:cubicBezTo>
                    <a:pt x="1" y="8"/>
                    <a:pt x="1" y="8"/>
                    <a:pt x="1" y="8"/>
                  </a:cubicBezTo>
                  <a:cubicBezTo>
                    <a:pt x="2" y="9"/>
                    <a:pt x="2" y="9"/>
                    <a:pt x="2" y="9"/>
                  </a:cubicBezTo>
                  <a:cubicBezTo>
                    <a:pt x="3" y="8"/>
                    <a:pt x="3" y="8"/>
                    <a:pt x="3" y="8"/>
                  </a:cubicBezTo>
                  <a:cubicBezTo>
                    <a:pt x="3" y="9"/>
                    <a:pt x="4" y="9"/>
                    <a:pt x="4" y="9"/>
                  </a:cubicBezTo>
                  <a:cubicBezTo>
                    <a:pt x="4" y="10"/>
                    <a:pt x="4" y="10"/>
                    <a:pt x="4" y="10"/>
                  </a:cubicBezTo>
                  <a:cubicBezTo>
                    <a:pt x="6" y="10"/>
                    <a:pt x="6" y="10"/>
                    <a:pt x="6" y="10"/>
                  </a:cubicBezTo>
                  <a:cubicBezTo>
                    <a:pt x="6" y="9"/>
                    <a:pt x="6" y="9"/>
                    <a:pt x="6" y="9"/>
                  </a:cubicBezTo>
                  <a:cubicBezTo>
                    <a:pt x="6" y="9"/>
                    <a:pt x="7" y="9"/>
                    <a:pt x="8" y="8"/>
                  </a:cubicBezTo>
                  <a:cubicBezTo>
                    <a:pt x="8" y="9"/>
                    <a:pt x="8" y="9"/>
                    <a:pt x="8" y="9"/>
                  </a:cubicBezTo>
                  <a:cubicBezTo>
                    <a:pt x="9" y="8"/>
                    <a:pt x="9" y="8"/>
                    <a:pt x="9" y="8"/>
                  </a:cubicBezTo>
                  <a:cubicBezTo>
                    <a:pt x="8" y="8"/>
                    <a:pt x="8" y="8"/>
                    <a:pt x="8" y="8"/>
                  </a:cubicBezTo>
                  <a:cubicBezTo>
                    <a:pt x="9" y="7"/>
                    <a:pt x="9" y="6"/>
                    <a:pt x="9" y="6"/>
                  </a:cubicBezTo>
                  <a:lnTo>
                    <a:pt x="10" y="6"/>
                  </a:lnTo>
                  <a:close/>
                  <a:moveTo>
                    <a:pt x="8" y="5"/>
                  </a:moveTo>
                  <a:cubicBezTo>
                    <a:pt x="8" y="7"/>
                    <a:pt x="7" y="8"/>
                    <a:pt x="5" y="8"/>
                  </a:cubicBezTo>
                  <a:cubicBezTo>
                    <a:pt x="3" y="8"/>
                    <a:pt x="2" y="7"/>
                    <a:pt x="2" y="5"/>
                  </a:cubicBezTo>
                  <a:cubicBezTo>
                    <a:pt x="2" y="3"/>
                    <a:pt x="3" y="2"/>
                    <a:pt x="5" y="2"/>
                  </a:cubicBezTo>
                  <a:cubicBezTo>
                    <a:pt x="7" y="2"/>
                    <a:pt x="8" y="3"/>
                    <a:pt x="8"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89" name="Freeform 23"/>
            <p:cNvSpPr>
              <a:spLocks noEditPoints="1"/>
            </p:cNvSpPr>
            <p:nvPr/>
          </p:nvSpPr>
          <p:spPr bwMode="auto">
            <a:xfrm>
              <a:off x="3942" y="2252"/>
              <a:ext cx="13" cy="13"/>
            </a:xfrm>
            <a:custGeom>
              <a:avLst/>
              <a:gdLst>
                <a:gd name="T0" fmla="*/ 5 w 5"/>
                <a:gd name="T1" fmla="*/ 3 h 5"/>
                <a:gd name="T2" fmla="*/ 5 w 5"/>
                <a:gd name="T3" fmla="*/ 2 h 5"/>
                <a:gd name="T4" fmla="*/ 5 w 5"/>
                <a:gd name="T5" fmla="*/ 2 h 5"/>
                <a:gd name="T6" fmla="*/ 4 w 5"/>
                <a:gd name="T7" fmla="*/ 1 h 5"/>
                <a:gd name="T8" fmla="*/ 5 w 5"/>
                <a:gd name="T9" fmla="*/ 1 h 5"/>
                <a:gd name="T10" fmla="*/ 4 w 5"/>
                <a:gd name="T11" fmla="*/ 1 h 5"/>
                <a:gd name="T12" fmla="*/ 4 w 5"/>
                <a:gd name="T13" fmla="*/ 1 h 5"/>
                <a:gd name="T14" fmla="*/ 3 w 5"/>
                <a:gd name="T15" fmla="*/ 1 h 5"/>
                <a:gd name="T16" fmla="*/ 3 w 5"/>
                <a:gd name="T17" fmla="*/ 0 h 5"/>
                <a:gd name="T18" fmla="*/ 2 w 5"/>
                <a:gd name="T19" fmla="*/ 0 h 5"/>
                <a:gd name="T20" fmla="*/ 2 w 5"/>
                <a:gd name="T21" fmla="*/ 1 h 5"/>
                <a:gd name="T22" fmla="*/ 1 w 5"/>
                <a:gd name="T23" fmla="*/ 1 h 5"/>
                <a:gd name="T24" fmla="*/ 1 w 5"/>
                <a:gd name="T25" fmla="*/ 1 h 5"/>
                <a:gd name="T26" fmla="*/ 1 w 5"/>
                <a:gd name="T27" fmla="*/ 1 h 5"/>
                <a:gd name="T28" fmla="*/ 1 w 5"/>
                <a:gd name="T29" fmla="*/ 1 h 5"/>
                <a:gd name="T30" fmla="*/ 1 w 5"/>
                <a:gd name="T31" fmla="*/ 2 h 5"/>
                <a:gd name="T32" fmla="*/ 0 w 5"/>
                <a:gd name="T33" fmla="*/ 2 h 5"/>
                <a:gd name="T34" fmla="*/ 0 w 5"/>
                <a:gd name="T35" fmla="*/ 3 h 5"/>
                <a:gd name="T36" fmla="*/ 1 w 5"/>
                <a:gd name="T37" fmla="*/ 3 h 5"/>
                <a:gd name="T38" fmla="*/ 1 w 5"/>
                <a:gd name="T39" fmla="*/ 4 h 5"/>
                <a:gd name="T40" fmla="*/ 1 w 5"/>
                <a:gd name="T41" fmla="*/ 4 h 5"/>
                <a:gd name="T42" fmla="*/ 1 w 5"/>
                <a:gd name="T43" fmla="*/ 5 h 5"/>
                <a:gd name="T44" fmla="*/ 1 w 5"/>
                <a:gd name="T45" fmla="*/ 4 h 5"/>
                <a:gd name="T46" fmla="*/ 2 w 5"/>
                <a:gd name="T47" fmla="*/ 5 h 5"/>
                <a:gd name="T48" fmla="*/ 2 w 5"/>
                <a:gd name="T49" fmla="*/ 5 h 5"/>
                <a:gd name="T50" fmla="*/ 3 w 5"/>
                <a:gd name="T51" fmla="*/ 5 h 5"/>
                <a:gd name="T52" fmla="*/ 3 w 5"/>
                <a:gd name="T53" fmla="*/ 5 h 5"/>
                <a:gd name="T54" fmla="*/ 4 w 5"/>
                <a:gd name="T55" fmla="*/ 4 h 5"/>
                <a:gd name="T56" fmla="*/ 4 w 5"/>
                <a:gd name="T57" fmla="*/ 5 h 5"/>
                <a:gd name="T58" fmla="*/ 5 w 5"/>
                <a:gd name="T59" fmla="*/ 4 h 5"/>
                <a:gd name="T60" fmla="*/ 4 w 5"/>
                <a:gd name="T61" fmla="*/ 4 h 5"/>
                <a:gd name="T62" fmla="*/ 5 w 5"/>
                <a:gd name="T63" fmla="*/ 3 h 5"/>
                <a:gd name="T64" fmla="*/ 4 w 5"/>
                <a:gd name="T65" fmla="*/ 3 h 5"/>
                <a:gd name="T66" fmla="*/ 3 w 5"/>
                <a:gd name="T67" fmla="*/ 4 h 5"/>
                <a:gd name="T68" fmla="*/ 1 w 5"/>
                <a:gd name="T69" fmla="*/ 3 h 5"/>
                <a:gd name="T70" fmla="*/ 3 w 5"/>
                <a:gd name="T71" fmla="*/ 1 h 5"/>
                <a:gd name="T72" fmla="*/ 4 w 5"/>
                <a:gd name="T7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 h="5">
                  <a:moveTo>
                    <a:pt x="5" y="3"/>
                  </a:moveTo>
                  <a:cubicBezTo>
                    <a:pt x="5" y="2"/>
                    <a:pt x="5" y="2"/>
                    <a:pt x="5" y="2"/>
                  </a:cubicBezTo>
                  <a:cubicBezTo>
                    <a:pt x="5" y="2"/>
                    <a:pt x="5" y="2"/>
                    <a:pt x="5" y="2"/>
                  </a:cubicBezTo>
                  <a:cubicBezTo>
                    <a:pt x="5" y="2"/>
                    <a:pt x="4" y="2"/>
                    <a:pt x="4" y="1"/>
                  </a:cubicBezTo>
                  <a:cubicBezTo>
                    <a:pt x="5" y="1"/>
                    <a:pt x="5" y="1"/>
                    <a:pt x="5" y="1"/>
                  </a:cubicBezTo>
                  <a:cubicBezTo>
                    <a:pt x="4" y="1"/>
                    <a:pt x="4" y="1"/>
                    <a:pt x="4" y="1"/>
                  </a:cubicBezTo>
                  <a:cubicBezTo>
                    <a:pt x="4" y="1"/>
                    <a:pt x="4" y="1"/>
                    <a:pt x="4" y="1"/>
                  </a:cubicBezTo>
                  <a:cubicBezTo>
                    <a:pt x="4" y="1"/>
                    <a:pt x="3" y="1"/>
                    <a:pt x="3" y="1"/>
                  </a:cubicBezTo>
                  <a:cubicBezTo>
                    <a:pt x="3" y="0"/>
                    <a:pt x="3" y="0"/>
                    <a:pt x="3" y="0"/>
                  </a:cubicBezTo>
                  <a:cubicBezTo>
                    <a:pt x="2" y="0"/>
                    <a:pt x="2" y="0"/>
                    <a:pt x="2" y="0"/>
                  </a:cubicBezTo>
                  <a:cubicBezTo>
                    <a:pt x="2" y="1"/>
                    <a:pt x="2" y="1"/>
                    <a:pt x="2" y="1"/>
                  </a:cubicBezTo>
                  <a:cubicBezTo>
                    <a:pt x="2" y="1"/>
                    <a:pt x="2" y="1"/>
                    <a:pt x="1" y="1"/>
                  </a:cubicBezTo>
                  <a:cubicBezTo>
                    <a:pt x="1" y="1"/>
                    <a:pt x="1" y="1"/>
                    <a:pt x="1" y="1"/>
                  </a:cubicBezTo>
                  <a:cubicBezTo>
                    <a:pt x="1" y="1"/>
                    <a:pt x="1" y="1"/>
                    <a:pt x="1" y="1"/>
                  </a:cubicBezTo>
                  <a:cubicBezTo>
                    <a:pt x="1" y="1"/>
                    <a:pt x="1" y="1"/>
                    <a:pt x="1" y="1"/>
                  </a:cubicBezTo>
                  <a:cubicBezTo>
                    <a:pt x="1" y="2"/>
                    <a:pt x="1" y="2"/>
                    <a:pt x="1" y="2"/>
                  </a:cubicBezTo>
                  <a:cubicBezTo>
                    <a:pt x="0" y="2"/>
                    <a:pt x="0" y="2"/>
                    <a:pt x="0" y="2"/>
                  </a:cubicBezTo>
                  <a:cubicBezTo>
                    <a:pt x="0" y="3"/>
                    <a:pt x="0" y="3"/>
                    <a:pt x="0" y="3"/>
                  </a:cubicBezTo>
                  <a:cubicBezTo>
                    <a:pt x="1" y="3"/>
                    <a:pt x="1" y="3"/>
                    <a:pt x="1" y="3"/>
                  </a:cubicBezTo>
                  <a:cubicBezTo>
                    <a:pt x="1" y="3"/>
                    <a:pt x="1" y="4"/>
                    <a:pt x="1" y="4"/>
                  </a:cubicBezTo>
                  <a:cubicBezTo>
                    <a:pt x="1" y="4"/>
                    <a:pt x="1" y="4"/>
                    <a:pt x="1" y="4"/>
                  </a:cubicBezTo>
                  <a:cubicBezTo>
                    <a:pt x="1" y="5"/>
                    <a:pt x="1" y="5"/>
                    <a:pt x="1" y="5"/>
                  </a:cubicBezTo>
                  <a:cubicBezTo>
                    <a:pt x="1" y="4"/>
                    <a:pt x="1" y="4"/>
                    <a:pt x="1" y="4"/>
                  </a:cubicBezTo>
                  <a:cubicBezTo>
                    <a:pt x="2" y="4"/>
                    <a:pt x="2" y="5"/>
                    <a:pt x="2" y="5"/>
                  </a:cubicBezTo>
                  <a:cubicBezTo>
                    <a:pt x="2" y="5"/>
                    <a:pt x="2" y="5"/>
                    <a:pt x="2" y="5"/>
                  </a:cubicBezTo>
                  <a:cubicBezTo>
                    <a:pt x="3" y="5"/>
                    <a:pt x="3" y="5"/>
                    <a:pt x="3" y="5"/>
                  </a:cubicBezTo>
                  <a:cubicBezTo>
                    <a:pt x="3" y="5"/>
                    <a:pt x="3" y="5"/>
                    <a:pt x="3" y="5"/>
                  </a:cubicBezTo>
                  <a:cubicBezTo>
                    <a:pt x="3" y="5"/>
                    <a:pt x="4" y="4"/>
                    <a:pt x="4" y="4"/>
                  </a:cubicBezTo>
                  <a:cubicBezTo>
                    <a:pt x="4" y="5"/>
                    <a:pt x="4" y="5"/>
                    <a:pt x="4" y="5"/>
                  </a:cubicBezTo>
                  <a:cubicBezTo>
                    <a:pt x="5" y="4"/>
                    <a:pt x="5" y="4"/>
                    <a:pt x="5" y="4"/>
                  </a:cubicBezTo>
                  <a:cubicBezTo>
                    <a:pt x="4" y="4"/>
                    <a:pt x="4" y="4"/>
                    <a:pt x="4" y="4"/>
                  </a:cubicBezTo>
                  <a:cubicBezTo>
                    <a:pt x="4" y="4"/>
                    <a:pt x="5" y="3"/>
                    <a:pt x="5" y="3"/>
                  </a:cubicBezTo>
                  <a:close/>
                  <a:moveTo>
                    <a:pt x="4" y="3"/>
                  </a:moveTo>
                  <a:cubicBezTo>
                    <a:pt x="4" y="3"/>
                    <a:pt x="3" y="4"/>
                    <a:pt x="3" y="4"/>
                  </a:cubicBezTo>
                  <a:cubicBezTo>
                    <a:pt x="2" y="4"/>
                    <a:pt x="1" y="3"/>
                    <a:pt x="1" y="3"/>
                  </a:cubicBezTo>
                  <a:cubicBezTo>
                    <a:pt x="1" y="2"/>
                    <a:pt x="2" y="1"/>
                    <a:pt x="3" y="1"/>
                  </a:cubicBezTo>
                  <a:cubicBezTo>
                    <a:pt x="3" y="1"/>
                    <a:pt x="4" y="2"/>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190" name="Freeform 24"/>
            <p:cNvSpPr>
              <a:spLocks noEditPoints="1"/>
            </p:cNvSpPr>
            <p:nvPr/>
          </p:nvSpPr>
          <p:spPr bwMode="auto">
            <a:xfrm>
              <a:off x="3937" y="2233"/>
              <a:ext cx="18" cy="19"/>
            </a:xfrm>
            <a:custGeom>
              <a:avLst/>
              <a:gdLst>
                <a:gd name="T0" fmla="*/ 7 w 7"/>
                <a:gd name="T1" fmla="*/ 4 h 7"/>
                <a:gd name="T2" fmla="*/ 7 w 7"/>
                <a:gd name="T3" fmla="*/ 3 h 7"/>
                <a:gd name="T4" fmla="*/ 6 w 7"/>
                <a:gd name="T5" fmla="*/ 3 h 7"/>
                <a:gd name="T6" fmla="*/ 6 w 7"/>
                <a:gd name="T7" fmla="*/ 2 h 7"/>
                <a:gd name="T8" fmla="*/ 6 w 7"/>
                <a:gd name="T9" fmla="*/ 1 h 7"/>
                <a:gd name="T10" fmla="*/ 6 w 7"/>
                <a:gd name="T11" fmla="*/ 1 h 7"/>
                <a:gd name="T12" fmla="*/ 5 w 7"/>
                <a:gd name="T13" fmla="*/ 1 h 7"/>
                <a:gd name="T14" fmla="*/ 4 w 7"/>
                <a:gd name="T15" fmla="*/ 1 h 7"/>
                <a:gd name="T16" fmla="*/ 4 w 7"/>
                <a:gd name="T17" fmla="*/ 0 h 7"/>
                <a:gd name="T18" fmla="*/ 3 w 7"/>
                <a:gd name="T19" fmla="*/ 0 h 7"/>
                <a:gd name="T20" fmla="*/ 3 w 7"/>
                <a:gd name="T21" fmla="*/ 1 h 7"/>
                <a:gd name="T22" fmla="*/ 2 w 7"/>
                <a:gd name="T23" fmla="*/ 1 h 7"/>
                <a:gd name="T24" fmla="*/ 2 w 7"/>
                <a:gd name="T25" fmla="*/ 1 h 7"/>
                <a:gd name="T26" fmla="*/ 1 w 7"/>
                <a:gd name="T27" fmla="*/ 1 h 7"/>
                <a:gd name="T28" fmla="*/ 2 w 7"/>
                <a:gd name="T29" fmla="*/ 2 h 7"/>
                <a:gd name="T30" fmla="*/ 1 w 7"/>
                <a:gd name="T31" fmla="*/ 3 h 7"/>
                <a:gd name="T32" fmla="*/ 0 w 7"/>
                <a:gd name="T33" fmla="*/ 3 h 7"/>
                <a:gd name="T34" fmla="*/ 0 w 7"/>
                <a:gd name="T35" fmla="*/ 4 h 7"/>
                <a:gd name="T36" fmla="*/ 1 w 7"/>
                <a:gd name="T37" fmla="*/ 4 h 7"/>
                <a:gd name="T38" fmla="*/ 2 w 7"/>
                <a:gd name="T39" fmla="*/ 5 h 7"/>
                <a:gd name="T40" fmla="*/ 1 w 7"/>
                <a:gd name="T41" fmla="*/ 5 h 7"/>
                <a:gd name="T42" fmla="*/ 2 w 7"/>
                <a:gd name="T43" fmla="*/ 6 h 7"/>
                <a:gd name="T44" fmla="*/ 2 w 7"/>
                <a:gd name="T45" fmla="*/ 5 h 7"/>
                <a:gd name="T46" fmla="*/ 3 w 7"/>
                <a:gd name="T47" fmla="*/ 6 h 7"/>
                <a:gd name="T48" fmla="*/ 3 w 7"/>
                <a:gd name="T49" fmla="*/ 7 h 7"/>
                <a:gd name="T50" fmla="*/ 4 w 7"/>
                <a:gd name="T51" fmla="*/ 7 h 7"/>
                <a:gd name="T52" fmla="*/ 4 w 7"/>
                <a:gd name="T53" fmla="*/ 6 h 7"/>
                <a:gd name="T54" fmla="*/ 5 w 7"/>
                <a:gd name="T55" fmla="*/ 5 h 7"/>
                <a:gd name="T56" fmla="*/ 6 w 7"/>
                <a:gd name="T57" fmla="*/ 6 h 7"/>
                <a:gd name="T58" fmla="*/ 6 w 7"/>
                <a:gd name="T59" fmla="*/ 5 h 7"/>
                <a:gd name="T60" fmla="*/ 6 w 7"/>
                <a:gd name="T61" fmla="*/ 5 h 7"/>
                <a:gd name="T62" fmla="*/ 6 w 7"/>
                <a:gd name="T63" fmla="*/ 4 h 7"/>
                <a:gd name="T64" fmla="*/ 7 w 7"/>
                <a:gd name="T65" fmla="*/ 4 h 7"/>
                <a:gd name="T66" fmla="*/ 6 w 7"/>
                <a:gd name="T67" fmla="*/ 3 h 7"/>
                <a:gd name="T68" fmla="*/ 4 w 7"/>
                <a:gd name="T69" fmla="*/ 5 h 7"/>
                <a:gd name="T70" fmla="*/ 2 w 7"/>
                <a:gd name="T71" fmla="*/ 3 h 7"/>
                <a:gd name="T72" fmla="*/ 4 w 7"/>
                <a:gd name="T73" fmla="*/ 1 h 7"/>
                <a:gd name="T74" fmla="*/ 6 w 7"/>
                <a:gd name="T7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 h="7">
                  <a:moveTo>
                    <a:pt x="7" y="4"/>
                  </a:moveTo>
                  <a:cubicBezTo>
                    <a:pt x="7" y="3"/>
                    <a:pt x="7" y="3"/>
                    <a:pt x="7" y="3"/>
                  </a:cubicBezTo>
                  <a:cubicBezTo>
                    <a:pt x="6" y="3"/>
                    <a:pt x="6" y="3"/>
                    <a:pt x="6" y="3"/>
                  </a:cubicBezTo>
                  <a:cubicBezTo>
                    <a:pt x="6" y="2"/>
                    <a:pt x="6" y="2"/>
                    <a:pt x="6" y="2"/>
                  </a:cubicBezTo>
                  <a:cubicBezTo>
                    <a:pt x="6" y="1"/>
                    <a:pt x="6" y="1"/>
                    <a:pt x="6" y="1"/>
                  </a:cubicBezTo>
                  <a:cubicBezTo>
                    <a:pt x="6" y="1"/>
                    <a:pt x="6" y="1"/>
                    <a:pt x="6" y="1"/>
                  </a:cubicBezTo>
                  <a:cubicBezTo>
                    <a:pt x="5" y="1"/>
                    <a:pt x="5" y="1"/>
                    <a:pt x="5" y="1"/>
                  </a:cubicBezTo>
                  <a:cubicBezTo>
                    <a:pt x="5" y="1"/>
                    <a:pt x="5" y="1"/>
                    <a:pt x="4" y="1"/>
                  </a:cubicBezTo>
                  <a:cubicBezTo>
                    <a:pt x="4" y="0"/>
                    <a:pt x="4" y="0"/>
                    <a:pt x="4" y="0"/>
                  </a:cubicBezTo>
                  <a:cubicBezTo>
                    <a:pt x="3" y="0"/>
                    <a:pt x="3" y="0"/>
                    <a:pt x="3" y="0"/>
                  </a:cubicBezTo>
                  <a:cubicBezTo>
                    <a:pt x="3" y="1"/>
                    <a:pt x="3" y="1"/>
                    <a:pt x="3" y="1"/>
                  </a:cubicBezTo>
                  <a:cubicBezTo>
                    <a:pt x="3" y="1"/>
                    <a:pt x="2" y="1"/>
                    <a:pt x="2" y="1"/>
                  </a:cubicBezTo>
                  <a:cubicBezTo>
                    <a:pt x="2" y="1"/>
                    <a:pt x="2" y="1"/>
                    <a:pt x="2" y="1"/>
                  </a:cubicBezTo>
                  <a:cubicBezTo>
                    <a:pt x="1" y="1"/>
                    <a:pt x="1" y="1"/>
                    <a:pt x="1" y="1"/>
                  </a:cubicBezTo>
                  <a:cubicBezTo>
                    <a:pt x="2" y="2"/>
                    <a:pt x="2" y="2"/>
                    <a:pt x="2" y="2"/>
                  </a:cubicBezTo>
                  <a:cubicBezTo>
                    <a:pt x="1" y="2"/>
                    <a:pt x="1" y="2"/>
                    <a:pt x="1" y="3"/>
                  </a:cubicBezTo>
                  <a:cubicBezTo>
                    <a:pt x="0" y="3"/>
                    <a:pt x="0" y="3"/>
                    <a:pt x="0" y="3"/>
                  </a:cubicBezTo>
                  <a:cubicBezTo>
                    <a:pt x="0" y="4"/>
                    <a:pt x="0" y="4"/>
                    <a:pt x="0" y="4"/>
                  </a:cubicBezTo>
                  <a:cubicBezTo>
                    <a:pt x="1" y="4"/>
                    <a:pt x="1" y="4"/>
                    <a:pt x="1" y="4"/>
                  </a:cubicBezTo>
                  <a:cubicBezTo>
                    <a:pt x="1" y="4"/>
                    <a:pt x="1" y="5"/>
                    <a:pt x="2" y="5"/>
                  </a:cubicBezTo>
                  <a:cubicBezTo>
                    <a:pt x="1" y="5"/>
                    <a:pt x="1" y="5"/>
                    <a:pt x="1" y="5"/>
                  </a:cubicBezTo>
                  <a:cubicBezTo>
                    <a:pt x="2" y="6"/>
                    <a:pt x="2" y="6"/>
                    <a:pt x="2" y="6"/>
                  </a:cubicBezTo>
                  <a:cubicBezTo>
                    <a:pt x="2" y="5"/>
                    <a:pt x="2" y="5"/>
                    <a:pt x="2" y="5"/>
                  </a:cubicBezTo>
                  <a:cubicBezTo>
                    <a:pt x="2" y="6"/>
                    <a:pt x="3" y="6"/>
                    <a:pt x="3" y="6"/>
                  </a:cubicBezTo>
                  <a:cubicBezTo>
                    <a:pt x="3" y="7"/>
                    <a:pt x="3" y="7"/>
                    <a:pt x="3" y="7"/>
                  </a:cubicBezTo>
                  <a:cubicBezTo>
                    <a:pt x="4" y="7"/>
                    <a:pt x="4" y="7"/>
                    <a:pt x="4" y="7"/>
                  </a:cubicBezTo>
                  <a:cubicBezTo>
                    <a:pt x="4" y="6"/>
                    <a:pt x="4" y="6"/>
                    <a:pt x="4" y="6"/>
                  </a:cubicBezTo>
                  <a:cubicBezTo>
                    <a:pt x="5" y="6"/>
                    <a:pt x="5" y="6"/>
                    <a:pt x="5" y="5"/>
                  </a:cubicBezTo>
                  <a:cubicBezTo>
                    <a:pt x="6" y="6"/>
                    <a:pt x="6" y="6"/>
                    <a:pt x="6" y="6"/>
                  </a:cubicBezTo>
                  <a:cubicBezTo>
                    <a:pt x="6" y="5"/>
                    <a:pt x="6" y="5"/>
                    <a:pt x="6" y="5"/>
                  </a:cubicBezTo>
                  <a:cubicBezTo>
                    <a:pt x="6" y="5"/>
                    <a:pt x="6" y="5"/>
                    <a:pt x="6" y="5"/>
                  </a:cubicBezTo>
                  <a:cubicBezTo>
                    <a:pt x="6" y="5"/>
                    <a:pt x="6" y="4"/>
                    <a:pt x="6" y="4"/>
                  </a:cubicBezTo>
                  <a:lnTo>
                    <a:pt x="7" y="4"/>
                  </a:lnTo>
                  <a:close/>
                  <a:moveTo>
                    <a:pt x="6" y="3"/>
                  </a:moveTo>
                  <a:cubicBezTo>
                    <a:pt x="6" y="4"/>
                    <a:pt x="5" y="5"/>
                    <a:pt x="4" y="5"/>
                  </a:cubicBezTo>
                  <a:cubicBezTo>
                    <a:pt x="3" y="5"/>
                    <a:pt x="2" y="4"/>
                    <a:pt x="2" y="3"/>
                  </a:cubicBezTo>
                  <a:cubicBezTo>
                    <a:pt x="2" y="2"/>
                    <a:pt x="3" y="1"/>
                    <a:pt x="4" y="1"/>
                  </a:cubicBezTo>
                  <a:cubicBezTo>
                    <a:pt x="5" y="1"/>
                    <a:pt x="6" y="2"/>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grpSp>
      <p:grpSp>
        <p:nvGrpSpPr>
          <p:cNvPr id="191" name="组合 190"/>
          <p:cNvGrpSpPr/>
          <p:nvPr/>
        </p:nvGrpSpPr>
        <p:grpSpPr>
          <a:xfrm rot="10800000">
            <a:off x="1866510" y="4004464"/>
            <a:ext cx="2438687" cy="732476"/>
            <a:chOff x="5246304" y="4593021"/>
            <a:chExt cx="2438687" cy="732476"/>
          </a:xfrm>
        </p:grpSpPr>
        <p:sp>
          <p:nvSpPr>
            <p:cNvPr id="192" name="椭圆 191"/>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93" name="任意多边形 192"/>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sp>
        <p:nvSpPr>
          <p:cNvPr id="194" name="文本框 193"/>
          <p:cNvSpPr txBox="1"/>
          <p:nvPr/>
        </p:nvSpPr>
        <p:spPr>
          <a:xfrm>
            <a:off x="1409700" y="4095750"/>
            <a:ext cx="2305685" cy="583565"/>
          </a:xfrm>
          <a:prstGeom prst="rect">
            <a:avLst/>
          </a:prstGeom>
          <a:noFill/>
        </p:spPr>
        <p:txBody>
          <a:bodyPr wrap="square" lIns="91440" tIns="45720" rIns="91440" bIns="45720" rtlCol="0">
            <a:spAutoFit/>
          </a:bodyPr>
          <a:lstStyle/>
          <a:p>
            <a:r>
              <a:rPr lang="zh-CN" altLang="en-US" sz="1600" dirty="0">
                <a:solidFill>
                  <a:schemeClr val="accent3"/>
                </a:solidFill>
                <a:latin typeface="微软雅黑" panose="020B0503020204020204" pitchFamily="34" charset="-122"/>
                <a:ea typeface="微软雅黑" panose="020B0503020204020204" pitchFamily="34" charset="-122"/>
              </a:rPr>
              <a:t>推动形成关心关爱的社会风气</a:t>
            </a:r>
            <a:endParaRPr lang="zh-CN" altLang="en-US" sz="1600" dirty="0">
              <a:solidFill>
                <a:schemeClr val="accent3"/>
              </a:solidFill>
              <a:latin typeface="微软雅黑" panose="020B0503020204020204" pitchFamily="34" charset="-122"/>
              <a:ea typeface="微软雅黑" panose="020B0503020204020204" pitchFamily="34" charset="-122"/>
            </a:endParaRPr>
          </a:p>
        </p:txBody>
      </p:sp>
      <p:sp>
        <p:nvSpPr>
          <p:cNvPr id="195" name="文本框 194"/>
          <p:cNvSpPr txBox="1"/>
          <p:nvPr/>
        </p:nvSpPr>
        <p:spPr>
          <a:xfrm>
            <a:off x="612775" y="4737735"/>
            <a:ext cx="3235325" cy="1753235"/>
          </a:xfrm>
          <a:prstGeom prst="rect">
            <a:avLst/>
          </a:prstGeom>
          <a:noFill/>
        </p:spPr>
        <p:txBody>
          <a:bodyPr wrap="square" lIns="91440" tIns="45720" rIns="91440" bIns="45720" rtlCol="0">
            <a:spAutoFit/>
          </a:bodyPr>
          <a:lstStyle/>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县级退役军人事务部门每半年、乡镇（街道）退役军人服务站每季度、村（社区）退役军人服务站每月对孤老优抚对象走访慰问一次，及时帮助解决生活中的困难，每逢“八一”及元旦、春节全覆盖慰问，送去党委、政府的关心和温暖。积极发挥拥军优属协会等社会组织的作用，动员开展关爱活动，组织开展各种形式的拥军优属活动和社会帮扶活动，形成全社会关心孤老优抚对象的良好风尚。</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
        <p:nvSpPr>
          <p:cNvPr id="196" name="文本框 195"/>
          <p:cNvSpPr txBox="1"/>
          <p:nvPr/>
        </p:nvSpPr>
        <p:spPr>
          <a:xfrm>
            <a:off x="8925560" y="4059555"/>
            <a:ext cx="2610485" cy="337185"/>
          </a:xfrm>
          <a:prstGeom prst="rect">
            <a:avLst/>
          </a:prstGeom>
          <a:noFill/>
        </p:spPr>
        <p:txBody>
          <a:bodyPr wrap="square" lIns="91440" tIns="45720" rIns="91440" bIns="45720" rtlCol="0">
            <a:spAutoFit/>
          </a:bodyPr>
          <a:lstStyle/>
          <a:p>
            <a:r>
              <a:rPr lang="zh-CN" altLang="en-US" sz="1600" dirty="0">
                <a:solidFill>
                  <a:schemeClr val="accent4"/>
                </a:solidFill>
                <a:latin typeface="微软雅黑" panose="020B0503020204020204" pitchFamily="34" charset="-122"/>
                <a:ea typeface="微软雅黑" panose="020B0503020204020204" pitchFamily="34" charset="-122"/>
              </a:rPr>
              <a:t>政务公开工作创新情况</a:t>
            </a:r>
            <a:endParaRPr lang="zh-CN" altLang="en-US" sz="1600" dirty="0">
              <a:solidFill>
                <a:schemeClr val="accent4"/>
              </a:solidFill>
              <a:latin typeface="微软雅黑" panose="020B0503020204020204" pitchFamily="34" charset="-122"/>
              <a:ea typeface="微软雅黑" panose="020B0503020204020204" pitchFamily="34" charset="-122"/>
            </a:endParaRPr>
          </a:p>
        </p:txBody>
      </p:sp>
      <p:grpSp>
        <p:nvGrpSpPr>
          <p:cNvPr id="197" name="组合 196"/>
          <p:cNvGrpSpPr/>
          <p:nvPr/>
        </p:nvGrpSpPr>
        <p:grpSpPr>
          <a:xfrm flipV="1">
            <a:off x="7833815" y="4004455"/>
            <a:ext cx="2438687" cy="732476"/>
            <a:chOff x="5246304" y="4593021"/>
            <a:chExt cx="2438687" cy="732476"/>
          </a:xfrm>
        </p:grpSpPr>
        <p:sp>
          <p:nvSpPr>
            <p:cNvPr id="198" name="椭圆 197"/>
            <p:cNvSpPr/>
            <p:nvPr/>
          </p:nvSpPr>
          <p:spPr>
            <a:xfrm>
              <a:off x="5246304" y="4593021"/>
              <a:ext cx="118623" cy="118623"/>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sp>
          <p:nvSpPr>
            <p:cNvPr id="199" name="任意多边形 198"/>
            <p:cNvSpPr/>
            <p:nvPr/>
          </p:nvSpPr>
          <p:spPr>
            <a:xfrm>
              <a:off x="5335429" y="4686869"/>
              <a:ext cx="2349562"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prstClr val="white"/>
                </a:solidFill>
                <a:latin typeface="微软雅黑" panose="020B0503020204020204" pitchFamily="34" charset="-122"/>
                <a:ea typeface="微软雅黑" panose="020B0503020204020204" pitchFamily="34" charset="-122"/>
              </a:endParaRPr>
            </a:p>
          </p:txBody>
        </p:sp>
      </p:grpSp>
      <p:sp>
        <p:nvSpPr>
          <p:cNvPr id="200" name="文本框 199"/>
          <p:cNvSpPr txBox="1"/>
          <p:nvPr/>
        </p:nvSpPr>
        <p:spPr>
          <a:xfrm>
            <a:off x="8503285" y="4734560"/>
            <a:ext cx="3095625" cy="1014730"/>
          </a:xfrm>
          <a:prstGeom prst="rect">
            <a:avLst/>
          </a:prstGeom>
          <a:noFill/>
        </p:spPr>
        <p:txBody>
          <a:bodyPr wrap="square" lIns="91440" tIns="45720" rIns="91440" bIns="45720" rtlCol="0">
            <a:spAutoFit/>
          </a:bodyPr>
          <a:p>
            <a:pPr>
              <a:spcBef>
                <a:spcPct val="0"/>
              </a:spcBef>
            </a:pPr>
            <a:r>
              <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rPr>
              <a:t>济宁市退役军人事务局年度政务公开工作创新情况。为提升服务群众水平，增强政务工作透明度，加强民主监督管理力度，保障群众对政府工作的知情权，退役军人事务局多措并举，扎实做好政务公开工作。</a:t>
            </a:r>
            <a:endParaRPr lang="zh-CN" altLang="en-US" sz="1200" dirty="0">
              <a:latin typeface="微软雅黑" panose="020B0503020204020204" pitchFamily="34" charset="-122"/>
              <a:ea typeface="微软雅黑" panose="020B0503020204020204" pitchFamily="34" charset="-122"/>
              <a:sym typeface="方正兰亭黑_GBK"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0-#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0-#ppt_w/2"/>
                                          </p:val>
                                        </p:tav>
                                        <p:tav tm="100000">
                                          <p:val>
                                            <p:strVal val="#ppt_x"/>
                                          </p:val>
                                        </p:tav>
                                      </p:tavLst>
                                    </p:anim>
                                    <p:anim calcmode="lin" valueType="num">
                                      <p:cBhvr additive="base">
                                        <p:cTn id="12" dur="500" fill="hold"/>
                                        <p:tgtEl>
                                          <p:spTgt spid="5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additive="base">
                                        <p:cTn id="29" dur="500" fill="hold"/>
                                        <p:tgtEl>
                                          <p:spTgt spid="44"/>
                                        </p:tgtEl>
                                        <p:attrNameLst>
                                          <p:attrName>ppt_x</p:attrName>
                                        </p:attrNameLst>
                                      </p:cBhvr>
                                      <p:tavLst>
                                        <p:tav tm="0">
                                          <p:val>
                                            <p:strVal val="1+#ppt_w/2"/>
                                          </p:val>
                                        </p:tav>
                                        <p:tav tm="100000">
                                          <p:val>
                                            <p:strVal val="#ppt_x"/>
                                          </p:val>
                                        </p:tav>
                                      </p:tavLst>
                                    </p:anim>
                                    <p:anim calcmode="lin" valueType="num">
                                      <p:cBhvr additive="base">
                                        <p:cTn id="30" dur="500" fill="hold"/>
                                        <p:tgtEl>
                                          <p:spTgt spid="44"/>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1+#ppt_w/2"/>
                                          </p:val>
                                        </p:tav>
                                        <p:tav tm="100000">
                                          <p:val>
                                            <p:strVal val="#ppt_x"/>
                                          </p:val>
                                        </p:tav>
                                      </p:tavLst>
                                    </p:anim>
                                    <p:anim calcmode="lin" valueType="num">
                                      <p:cBhvr additive="base">
                                        <p:cTn id="34" dur="500" fill="hold"/>
                                        <p:tgtEl>
                                          <p:spTgt spid="4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88"/>
                                        </p:tgtEl>
                                        <p:attrNameLst>
                                          <p:attrName>style.visibility</p:attrName>
                                        </p:attrNameLst>
                                      </p:cBhvr>
                                      <p:to>
                                        <p:strVal val="visible"/>
                                      </p:to>
                                    </p:set>
                                    <p:anim calcmode="lin" valueType="num">
                                      <p:cBhvr additive="base">
                                        <p:cTn id="37" dur="500" fill="hold"/>
                                        <p:tgtEl>
                                          <p:spTgt spid="88"/>
                                        </p:tgtEl>
                                        <p:attrNameLst>
                                          <p:attrName>ppt_x</p:attrName>
                                        </p:attrNameLst>
                                      </p:cBhvr>
                                      <p:tavLst>
                                        <p:tav tm="0">
                                          <p:val>
                                            <p:strVal val="1+#ppt_w/2"/>
                                          </p:val>
                                        </p:tav>
                                        <p:tav tm="100000">
                                          <p:val>
                                            <p:strVal val="#ppt_x"/>
                                          </p:val>
                                        </p:tav>
                                      </p:tavLst>
                                    </p:anim>
                                    <p:anim calcmode="lin" valueType="num">
                                      <p:cBhvr additive="base">
                                        <p:cTn id="38" dur="500" fill="hold"/>
                                        <p:tgtEl>
                                          <p:spTgt spid="88"/>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89"/>
                                        </p:tgtEl>
                                        <p:attrNameLst>
                                          <p:attrName>style.visibility</p:attrName>
                                        </p:attrNameLst>
                                      </p:cBhvr>
                                      <p:to>
                                        <p:strVal val="visible"/>
                                      </p:to>
                                    </p:set>
                                    <p:anim calcmode="lin" valueType="num">
                                      <p:cBhvr additive="base">
                                        <p:cTn id="41" dur="500" fill="hold"/>
                                        <p:tgtEl>
                                          <p:spTgt spid="89"/>
                                        </p:tgtEl>
                                        <p:attrNameLst>
                                          <p:attrName>ppt_x</p:attrName>
                                        </p:attrNameLst>
                                      </p:cBhvr>
                                      <p:tavLst>
                                        <p:tav tm="0">
                                          <p:val>
                                            <p:strVal val="1+#ppt_w/2"/>
                                          </p:val>
                                        </p:tav>
                                        <p:tav tm="100000">
                                          <p:val>
                                            <p:strVal val="#ppt_x"/>
                                          </p:val>
                                        </p:tav>
                                      </p:tavLst>
                                    </p:anim>
                                    <p:anim calcmode="lin" valueType="num">
                                      <p:cBhvr additive="base">
                                        <p:cTn id="42" dur="500" fill="hold"/>
                                        <p:tgtEl>
                                          <p:spTgt spid="89"/>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additive="base">
                                        <p:cTn id="45" dur="500" fill="hold"/>
                                        <p:tgtEl>
                                          <p:spTgt spid="26"/>
                                        </p:tgtEl>
                                        <p:attrNameLst>
                                          <p:attrName>ppt_x</p:attrName>
                                        </p:attrNameLst>
                                      </p:cBhvr>
                                      <p:tavLst>
                                        <p:tav tm="0">
                                          <p:val>
                                            <p:strVal val="1+#ppt_w/2"/>
                                          </p:val>
                                        </p:tav>
                                        <p:tav tm="100000">
                                          <p:val>
                                            <p:strVal val="#ppt_x"/>
                                          </p:val>
                                        </p:tav>
                                      </p:tavLst>
                                    </p:anim>
                                    <p:anim calcmode="lin" valueType="num">
                                      <p:cBhvr additive="base">
                                        <p:cTn id="46" dur="500" fill="hold"/>
                                        <p:tgtEl>
                                          <p:spTgt spid="26"/>
                                        </p:tgtEl>
                                        <p:attrNameLst>
                                          <p:attrName>ppt_y</p:attrName>
                                        </p:attrNameLst>
                                      </p:cBhvr>
                                      <p:tavLst>
                                        <p:tav tm="0">
                                          <p:val>
                                            <p:strVal val="#ppt_y"/>
                                          </p:val>
                                        </p:tav>
                                        <p:tav tm="100000">
                                          <p:val>
                                            <p:strVal val="#ppt_y"/>
                                          </p:val>
                                        </p:tav>
                                      </p:tavLst>
                                    </p:anim>
                                  </p:childTnLst>
                                </p:cTn>
                              </p:par>
                              <p:par>
                                <p:cTn id="47" presetID="2" presetClass="entr" presetSubtype="2" fill="hold" nodeType="withEffect">
                                  <p:stCondLst>
                                    <p:cond delay="0"/>
                                  </p:stCondLst>
                                  <p:childTnLst>
                                    <p:set>
                                      <p:cBhvr>
                                        <p:cTn id="48" dur="1" fill="hold">
                                          <p:stCondLst>
                                            <p:cond delay="0"/>
                                          </p:stCondLst>
                                        </p:cTn>
                                        <p:tgtEl>
                                          <p:spTgt spid="181"/>
                                        </p:tgtEl>
                                        <p:attrNameLst>
                                          <p:attrName>style.visibility</p:attrName>
                                        </p:attrNameLst>
                                      </p:cBhvr>
                                      <p:to>
                                        <p:strVal val="visible"/>
                                      </p:to>
                                    </p:set>
                                    <p:anim calcmode="lin" valueType="num">
                                      <p:cBhvr additive="base">
                                        <p:cTn id="49" dur="500" fill="hold"/>
                                        <p:tgtEl>
                                          <p:spTgt spid="181"/>
                                        </p:tgtEl>
                                        <p:attrNameLst>
                                          <p:attrName>ppt_x</p:attrName>
                                        </p:attrNameLst>
                                      </p:cBhvr>
                                      <p:tavLst>
                                        <p:tav tm="0">
                                          <p:val>
                                            <p:strVal val="1+#ppt_w/2"/>
                                          </p:val>
                                        </p:tav>
                                        <p:tav tm="100000">
                                          <p:val>
                                            <p:strVal val="#ppt_x"/>
                                          </p:val>
                                        </p:tav>
                                      </p:tavLst>
                                    </p:anim>
                                    <p:anim calcmode="lin" valueType="num">
                                      <p:cBhvr additive="base">
                                        <p:cTn id="50" dur="500" fill="hold"/>
                                        <p:tgtEl>
                                          <p:spTgt spid="18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72"/>
                                        </p:tgtEl>
                                        <p:attrNameLst>
                                          <p:attrName>style.visibility</p:attrName>
                                        </p:attrNameLst>
                                      </p:cBhvr>
                                      <p:to>
                                        <p:strVal val="visible"/>
                                      </p:to>
                                    </p:set>
                                    <p:anim calcmode="lin" valueType="num">
                                      <p:cBhvr additive="base">
                                        <p:cTn id="55" dur="500" fill="hold"/>
                                        <p:tgtEl>
                                          <p:spTgt spid="172"/>
                                        </p:tgtEl>
                                        <p:attrNameLst>
                                          <p:attrName>ppt_x</p:attrName>
                                        </p:attrNameLst>
                                      </p:cBhvr>
                                      <p:tavLst>
                                        <p:tav tm="0">
                                          <p:val>
                                            <p:strVal val="#ppt_x"/>
                                          </p:val>
                                        </p:tav>
                                        <p:tav tm="100000">
                                          <p:val>
                                            <p:strVal val="#ppt_x"/>
                                          </p:val>
                                        </p:tav>
                                      </p:tavLst>
                                    </p:anim>
                                    <p:anim calcmode="lin" valueType="num">
                                      <p:cBhvr additive="base">
                                        <p:cTn id="56" dur="500" fill="hold"/>
                                        <p:tgtEl>
                                          <p:spTgt spid="172"/>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86"/>
                                        </p:tgtEl>
                                        <p:attrNameLst>
                                          <p:attrName>style.visibility</p:attrName>
                                        </p:attrNameLst>
                                      </p:cBhvr>
                                      <p:to>
                                        <p:strVal val="visible"/>
                                      </p:to>
                                    </p:set>
                                    <p:anim calcmode="lin" valueType="num">
                                      <p:cBhvr additive="base">
                                        <p:cTn id="59" dur="500" fill="hold"/>
                                        <p:tgtEl>
                                          <p:spTgt spid="186"/>
                                        </p:tgtEl>
                                        <p:attrNameLst>
                                          <p:attrName>ppt_x</p:attrName>
                                        </p:attrNameLst>
                                      </p:cBhvr>
                                      <p:tavLst>
                                        <p:tav tm="0">
                                          <p:val>
                                            <p:strVal val="#ppt_x"/>
                                          </p:val>
                                        </p:tav>
                                        <p:tav tm="100000">
                                          <p:val>
                                            <p:strVal val="#ppt_x"/>
                                          </p:val>
                                        </p:tav>
                                      </p:tavLst>
                                    </p:anim>
                                    <p:anim calcmode="lin" valueType="num">
                                      <p:cBhvr additive="base">
                                        <p:cTn id="60" dur="500" fill="hold"/>
                                        <p:tgtEl>
                                          <p:spTgt spid="18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91"/>
                                        </p:tgtEl>
                                        <p:attrNameLst>
                                          <p:attrName>style.visibility</p:attrName>
                                        </p:attrNameLst>
                                      </p:cBhvr>
                                      <p:to>
                                        <p:strVal val="visible"/>
                                      </p:to>
                                    </p:set>
                                    <p:anim calcmode="lin" valueType="num">
                                      <p:cBhvr additive="base">
                                        <p:cTn id="63" dur="500" fill="hold"/>
                                        <p:tgtEl>
                                          <p:spTgt spid="191"/>
                                        </p:tgtEl>
                                        <p:attrNameLst>
                                          <p:attrName>ppt_x</p:attrName>
                                        </p:attrNameLst>
                                      </p:cBhvr>
                                      <p:tavLst>
                                        <p:tav tm="0">
                                          <p:val>
                                            <p:strVal val="#ppt_x"/>
                                          </p:val>
                                        </p:tav>
                                        <p:tav tm="100000">
                                          <p:val>
                                            <p:strVal val="#ppt_x"/>
                                          </p:val>
                                        </p:tav>
                                      </p:tavLst>
                                    </p:anim>
                                    <p:anim calcmode="lin" valueType="num">
                                      <p:cBhvr additive="base">
                                        <p:cTn id="64" dur="500" fill="hold"/>
                                        <p:tgtEl>
                                          <p:spTgt spid="19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94"/>
                                        </p:tgtEl>
                                        <p:attrNameLst>
                                          <p:attrName>style.visibility</p:attrName>
                                        </p:attrNameLst>
                                      </p:cBhvr>
                                      <p:to>
                                        <p:strVal val="visible"/>
                                      </p:to>
                                    </p:set>
                                    <p:anim calcmode="lin" valueType="num">
                                      <p:cBhvr additive="base">
                                        <p:cTn id="67" dur="500" fill="hold"/>
                                        <p:tgtEl>
                                          <p:spTgt spid="194"/>
                                        </p:tgtEl>
                                        <p:attrNameLst>
                                          <p:attrName>ppt_x</p:attrName>
                                        </p:attrNameLst>
                                      </p:cBhvr>
                                      <p:tavLst>
                                        <p:tav tm="0">
                                          <p:val>
                                            <p:strVal val="#ppt_x"/>
                                          </p:val>
                                        </p:tav>
                                        <p:tav tm="100000">
                                          <p:val>
                                            <p:strVal val="#ppt_x"/>
                                          </p:val>
                                        </p:tav>
                                      </p:tavLst>
                                    </p:anim>
                                    <p:anim calcmode="lin" valueType="num">
                                      <p:cBhvr additive="base">
                                        <p:cTn id="68" dur="500" fill="hold"/>
                                        <p:tgtEl>
                                          <p:spTgt spid="194"/>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95"/>
                                        </p:tgtEl>
                                        <p:attrNameLst>
                                          <p:attrName>style.visibility</p:attrName>
                                        </p:attrNameLst>
                                      </p:cBhvr>
                                      <p:to>
                                        <p:strVal val="visible"/>
                                      </p:to>
                                    </p:set>
                                    <p:anim calcmode="lin" valueType="num">
                                      <p:cBhvr additive="base">
                                        <p:cTn id="71" dur="500" fill="hold"/>
                                        <p:tgtEl>
                                          <p:spTgt spid="195"/>
                                        </p:tgtEl>
                                        <p:attrNameLst>
                                          <p:attrName>ppt_x</p:attrName>
                                        </p:attrNameLst>
                                      </p:cBhvr>
                                      <p:tavLst>
                                        <p:tav tm="0">
                                          <p:val>
                                            <p:strVal val="#ppt_x"/>
                                          </p:val>
                                        </p:tav>
                                        <p:tav tm="100000">
                                          <p:val>
                                            <p:strVal val="#ppt_x"/>
                                          </p:val>
                                        </p:tav>
                                      </p:tavLst>
                                    </p:anim>
                                    <p:anim calcmode="lin" valueType="num">
                                      <p:cBhvr additive="base">
                                        <p:cTn id="72" dur="500" fill="hold"/>
                                        <p:tgtEl>
                                          <p:spTgt spid="195"/>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96"/>
                                        </p:tgtEl>
                                        <p:attrNameLst>
                                          <p:attrName>style.visibility</p:attrName>
                                        </p:attrNameLst>
                                      </p:cBhvr>
                                      <p:to>
                                        <p:strVal val="visible"/>
                                      </p:to>
                                    </p:set>
                                    <p:anim calcmode="lin" valueType="num">
                                      <p:cBhvr additive="base">
                                        <p:cTn id="75" dur="500" fill="hold"/>
                                        <p:tgtEl>
                                          <p:spTgt spid="196"/>
                                        </p:tgtEl>
                                        <p:attrNameLst>
                                          <p:attrName>ppt_x</p:attrName>
                                        </p:attrNameLst>
                                      </p:cBhvr>
                                      <p:tavLst>
                                        <p:tav tm="0">
                                          <p:val>
                                            <p:strVal val="#ppt_x"/>
                                          </p:val>
                                        </p:tav>
                                        <p:tav tm="100000">
                                          <p:val>
                                            <p:strVal val="#ppt_x"/>
                                          </p:val>
                                        </p:tav>
                                      </p:tavLst>
                                    </p:anim>
                                    <p:anim calcmode="lin" valueType="num">
                                      <p:cBhvr additive="base">
                                        <p:cTn id="76" dur="500" fill="hold"/>
                                        <p:tgtEl>
                                          <p:spTgt spid="19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2" fill="hold" nodeType="clickEffect">
                                  <p:stCondLst>
                                    <p:cond delay="0"/>
                                  </p:stCondLst>
                                  <p:childTnLst>
                                    <p:set>
                                      <p:cBhvr>
                                        <p:cTn id="80" dur="1" fill="hold">
                                          <p:stCondLst>
                                            <p:cond delay="0"/>
                                          </p:stCondLst>
                                        </p:cTn>
                                        <p:tgtEl>
                                          <p:spTgt spid="197"/>
                                        </p:tgtEl>
                                        <p:attrNameLst>
                                          <p:attrName>style.visibility</p:attrName>
                                        </p:attrNameLst>
                                      </p:cBhvr>
                                      <p:to>
                                        <p:strVal val="visible"/>
                                      </p:to>
                                    </p:set>
                                    <p:anim calcmode="lin" valueType="num">
                                      <p:cBhvr additive="base">
                                        <p:cTn id="81" dur="500" fill="hold"/>
                                        <p:tgtEl>
                                          <p:spTgt spid="197"/>
                                        </p:tgtEl>
                                        <p:attrNameLst>
                                          <p:attrName>ppt_x</p:attrName>
                                        </p:attrNameLst>
                                      </p:cBhvr>
                                      <p:tavLst>
                                        <p:tav tm="0">
                                          <p:val>
                                            <p:strVal val="1+#ppt_w/2"/>
                                          </p:val>
                                        </p:tav>
                                        <p:tav tm="100000">
                                          <p:val>
                                            <p:strVal val="#ppt_x"/>
                                          </p:val>
                                        </p:tav>
                                      </p:tavLst>
                                    </p:anim>
                                    <p:anim calcmode="lin" valueType="num">
                                      <p:cBhvr additive="base">
                                        <p:cTn id="82" dur="500" fill="hold"/>
                                        <p:tgtEl>
                                          <p:spTgt spid="197"/>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00"/>
                                        </p:tgtEl>
                                        <p:attrNameLst>
                                          <p:attrName>style.visibility</p:attrName>
                                        </p:attrNameLst>
                                      </p:cBhvr>
                                      <p:to>
                                        <p:strVal val="visible"/>
                                      </p:to>
                                    </p:set>
                                    <p:anim calcmode="lin" valueType="num">
                                      <p:cBhvr additive="base">
                                        <p:cTn id="85" dur="500" fill="hold"/>
                                        <p:tgtEl>
                                          <p:spTgt spid="200"/>
                                        </p:tgtEl>
                                        <p:attrNameLst>
                                          <p:attrName>ppt_x</p:attrName>
                                        </p:attrNameLst>
                                      </p:cBhvr>
                                      <p:tavLst>
                                        <p:tav tm="0">
                                          <p:val>
                                            <p:strVal val="1+#ppt_w/2"/>
                                          </p:val>
                                        </p:tav>
                                        <p:tav tm="100000">
                                          <p:val>
                                            <p:strVal val="#ppt_x"/>
                                          </p:val>
                                        </p:tav>
                                      </p:tavLst>
                                    </p:anim>
                                    <p:anim calcmode="lin" valueType="num">
                                      <p:cBhvr additive="base">
                                        <p:cTn id="86" dur="500" fill="hold"/>
                                        <p:tgtEl>
                                          <p:spTgt spid="200"/>
                                        </p:tgtEl>
                                        <p:attrNameLst>
                                          <p:attrName>ppt_y</p:attrName>
                                        </p:attrNameLst>
                                      </p:cBhvr>
                                      <p:tavLst>
                                        <p:tav tm="0">
                                          <p:val>
                                            <p:strVal val="#ppt_y"/>
                                          </p:val>
                                        </p:tav>
                                        <p:tav tm="100000">
                                          <p:val>
                                            <p:strVal val="#ppt_y"/>
                                          </p:val>
                                        </p:tav>
                                      </p:tavLst>
                                    </p:anim>
                                  </p:childTnLst>
                                </p:cTn>
                              </p:par>
                              <p:par>
                                <p:cTn id="87" presetID="2" presetClass="entr" presetSubtype="2" fill="hold" nodeType="withEffect">
                                  <p:stCondLst>
                                    <p:cond delay="0"/>
                                  </p:stCondLst>
                                  <p:childTnLst>
                                    <p:set>
                                      <p:cBhvr>
                                        <p:cTn id="88" dur="1" fill="hold">
                                          <p:stCondLst>
                                            <p:cond delay="0"/>
                                          </p:stCondLst>
                                        </p:cTn>
                                        <p:tgtEl>
                                          <p:spTgt spid="163"/>
                                        </p:tgtEl>
                                        <p:attrNameLst>
                                          <p:attrName>style.visibility</p:attrName>
                                        </p:attrNameLst>
                                      </p:cBhvr>
                                      <p:to>
                                        <p:strVal val="visible"/>
                                      </p:to>
                                    </p:set>
                                    <p:anim calcmode="lin" valueType="num">
                                      <p:cBhvr additive="base">
                                        <p:cTn id="89" dur="500" fill="hold"/>
                                        <p:tgtEl>
                                          <p:spTgt spid="163"/>
                                        </p:tgtEl>
                                        <p:attrNameLst>
                                          <p:attrName>ppt_x</p:attrName>
                                        </p:attrNameLst>
                                      </p:cBhvr>
                                      <p:tavLst>
                                        <p:tav tm="0">
                                          <p:val>
                                            <p:strVal val="1+#ppt_w/2"/>
                                          </p:val>
                                        </p:tav>
                                        <p:tav tm="100000">
                                          <p:val>
                                            <p:strVal val="#ppt_x"/>
                                          </p:val>
                                        </p:tav>
                                      </p:tavLst>
                                    </p:anim>
                                    <p:anim calcmode="lin" valueType="num">
                                      <p:cBhvr additive="base">
                                        <p:cTn id="90" dur="500" fill="hold"/>
                                        <p:tgtEl>
                                          <p:spTgt spid="1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p:bldP spid="88" grpId="0"/>
      <p:bldP spid="89" grpId="0"/>
      <p:bldP spid="194" grpId="0"/>
      <p:bldP spid="195" grpId="0"/>
      <p:bldP spid="196" grpId="0"/>
      <p:bldP spid="20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6156304" y="1476393"/>
            <a:ext cx="1484565" cy="2848113"/>
            <a:chOff x="6156302" y="1476392"/>
            <a:chExt cx="1484565" cy="2848113"/>
          </a:xfrm>
        </p:grpSpPr>
        <p:grpSp>
          <p:nvGrpSpPr>
            <p:cNvPr id="91" name="组合 90"/>
            <p:cNvGrpSpPr/>
            <p:nvPr/>
          </p:nvGrpSpPr>
          <p:grpSpPr>
            <a:xfrm>
              <a:off x="6156302" y="1476392"/>
              <a:ext cx="1484565" cy="2848113"/>
              <a:chOff x="6156302" y="1476392"/>
              <a:chExt cx="1484565" cy="2848113"/>
            </a:xfrm>
          </p:grpSpPr>
          <p:sp>
            <p:nvSpPr>
              <p:cNvPr id="11" name="MH_Other_3"/>
              <p:cNvSpPr/>
              <p:nvPr>
                <p:custDataLst>
                  <p:tags r:id="rId1"/>
                </p:custDataLst>
              </p:nvPr>
            </p:nvSpPr>
            <p:spPr>
              <a:xfrm rot="5400000" flipV="1">
                <a:off x="5311844" y="2591146"/>
                <a:ext cx="2577817" cy="888902"/>
              </a:xfrm>
              <a:prstGeom prst="bentArrow">
                <a:avLst>
                  <a:gd name="adj1" fmla="val 7438"/>
                  <a:gd name="adj2" fmla="val 3464"/>
                  <a:gd name="adj3" fmla="val 0"/>
                  <a:gd name="adj4" fmla="val 30020"/>
                </a:avLst>
              </a:prstGeom>
              <a:solidFill>
                <a:srgbClr val="5FBD98"/>
              </a:solidFill>
              <a:ln w="76200" cap="flat" cmpd="sng" algn="ctr">
                <a:solidFill>
                  <a:srgbClr val="5FBD98"/>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6" name="椭圆 35"/>
              <p:cNvSpPr/>
              <p:nvPr/>
            </p:nvSpPr>
            <p:spPr>
              <a:xfrm>
                <a:off x="7018705" y="1476392"/>
                <a:ext cx="622162" cy="622163"/>
              </a:xfrm>
              <a:prstGeom prst="ellipse">
                <a:avLst/>
              </a:prstGeom>
              <a:solidFill>
                <a:srgbClr val="5AB390"/>
              </a:solidFill>
              <a:ln>
                <a:solidFill>
                  <a:srgbClr val="5AB39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13" name="组合 112"/>
            <p:cNvGrpSpPr/>
            <p:nvPr/>
          </p:nvGrpSpPr>
          <p:grpSpPr>
            <a:xfrm>
              <a:off x="7059622" y="1545274"/>
              <a:ext cx="508371" cy="465759"/>
              <a:chOff x="4374779" y="1572161"/>
              <a:chExt cx="508371" cy="465759"/>
            </a:xfrm>
          </p:grpSpPr>
          <p:sp>
            <p:nvSpPr>
              <p:cNvPr id="114" name="椭圆 113"/>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15" name="文本框 114"/>
              <p:cNvSpPr txBox="1"/>
              <p:nvPr/>
            </p:nvSpPr>
            <p:spPr>
              <a:xfrm>
                <a:off x="4374779" y="1572161"/>
                <a:ext cx="505267"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02</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8" name="组合 7"/>
          <p:cNvGrpSpPr/>
          <p:nvPr/>
        </p:nvGrpSpPr>
        <p:grpSpPr>
          <a:xfrm>
            <a:off x="5117819" y="4679327"/>
            <a:ext cx="1709703" cy="1709703"/>
            <a:chOff x="4700937" y="4015204"/>
            <a:chExt cx="455921" cy="455921"/>
          </a:xfrm>
          <a:effectLst/>
        </p:grpSpPr>
        <p:sp>
          <p:nvSpPr>
            <p:cNvPr id="9" name="椭圆 8"/>
            <p:cNvSpPr/>
            <p:nvPr/>
          </p:nvSpPr>
          <p:spPr>
            <a:xfrm flipH="1">
              <a:off x="4700937" y="4015204"/>
              <a:ext cx="455921" cy="455921"/>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0" name="椭圆 9"/>
            <p:cNvSpPr/>
            <p:nvPr/>
          </p:nvSpPr>
          <p:spPr>
            <a:xfrm flipH="1">
              <a:off x="4711557" y="4025824"/>
              <a:ext cx="434681" cy="434681"/>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6" name="组合 5"/>
          <p:cNvGrpSpPr/>
          <p:nvPr/>
        </p:nvGrpSpPr>
        <p:grpSpPr>
          <a:xfrm>
            <a:off x="4342792" y="1500033"/>
            <a:ext cx="1425893" cy="3802264"/>
            <a:chOff x="4342792" y="1500033"/>
            <a:chExt cx="1425893" cy="3802264"/>
          </a:xfrm>
        </p:grpSpPr>
        <p:grpSp>
          <p:nvGrpSpPr>
            <p:cNvPr id="94" name="组合 93"/>
            <p:cNvGrpSpPr/>
            <p:nvPr/>
          </p:nvGrpSpPr>
          <p:grpSpPr>
            <a:xfrm>
              <a:off x="4342792" y="1500033"/>
              <a:ext cx="1425893" cy="3802264"/>
              <a:chOff x="4342792" y="1500033"/>
              <a:chExt cx="1425893" cy="3802264"/>
            </a:xfrm>
          </p:grpSpPr>
          <p:sp>
            <p:nvSpPr>
              <p:cNvPr id="14" name="MH_Other_3"/>
              <p:cNvSpPr/>
              <p:nvPr>
                <p:custDataLst>
                  <p:tags r:id="rId2"/>
                </p:custDataLst>
              </p:nvPr>
            </p:nvSpPr>
            <p:spPr>
              <a:xfrm rot="16200000" flipH="1" flipV="1">
                <a:off x="3546429" y="3080042"/>
                <a:ext cx="3555609" cy="888902"/>
              </a:xfrm>
              <a:prstGeom prst="bentArrow">
                <a:avLst>
                  <a:gd name="adj1" fmla="val 7438"/>
                  <a:gd name="adj2" fmla="val 3464"/>
                  <a:gd name="adj3" fmla="val 0"/>
                  <a:gd name="adj4" fmla="val 30020"/>
                </a:avLst>
              </a:prstGeom>
              <a:solidFill>
                <a:srgbClr val="5FBD98"/>
              </a:solidFill>
              <a:ln w="76200" cap="flat" cmpd="sng" algn="ctr">
                <a:solidFill>
                  <a:schemeClr val="accent2"/>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8" name="椭圆 17"/>
              <p:cNvSpPr/>
              <p:nvPr/>
            </p:nvSpPr>
            <p:spPr>
              <a:xfrm>
                <a:off x="4342792" y="1500033"/>
                <a:ext cx="622162" cy="622163"/>
              </a:xfrm>
              <a:prstGeom prst="ellipse">
                <a:avLst/>
              </a:prstGeom>
              <a:solidFill>
                <a:srgbClr val="EC4844"/>
              </a:solidFill>
              <a:ln>
                <a:solidFill>
                  <a:srgbClr val="EC484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03" name="组合 102"/>
            <p:cNvGrpSpPr/>
            <p:nvPr/>
          </p:nvGrpSpPr>
          <p:grpSpPr>
            <a:xfrm>
              <a:off x="4381388" y="1573446"/>
              <a:ext cx="505267" cy="464474"/>
              <a:chOff x="4381388" y="1573446"/>
              <a:chExt cx="505267" cy="464474"/>
            </a:xfrm>
          </p:grpSpPr>
          <p:sp>
            <p:nvSpPr>
              <p:cNvPr id="96" name="椭圆 95"/>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4381388" y="1585413"/>
                <a:ext cx="505267"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01</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5" name="组合 4"/>
          <p:cNvGrpSpPr/>
          <p:nvPr/>
        </p:nvGrpSpPr>
        <p:grpSpPr>
          <a:xfrm>
            <a:off x="4342792" y="3076451"/>
            <a:ext cx="1203168" cy="2670299"/>
            <a:chOff x="4342792" y="3076450"/>
            <a:chExt cx="1203168" cy="2670299"/>
          </a:xfrm>
        </p:grpSpPr>
        <p:grpSp>
          <p:nvGrpSpPr>
            <p:cNvPr id="93" name="组合 92"/>
            <p:cNvGrpSpPr/>
            <p:nvPr/>
          </p:nvGrpSpPr>
          <p:grpSpPr>
            <a:xfrm>
              <a:off x="4342792" y="3076450"/>
              <a:ext cx="1203168" cy="2670299"/>
              <a:chOff x="4342792" y="3076450"/>
              <a:chExt cx="1203168" cy="2670299"/>
            </a:xfrm>
          </p:grpSpPr>
          <p:sp>
            <p:nvSpPr>
              <p:cNvPr id="15" name="MH_Other_3"/>
              <p:cNvSpPr/>
              <p:nvPr>
                <p:custDataLst>
                  <p:tags r:id="rId3"/>
                </p:custDataLst>
              </p:nvPr>
            </p:nvSpPr>
            <p:spPr>
              <a:xfrm rot="16200000" flipH="1" flipV="1">
                <a:off x="3897358" y="4098147"/>
                <a:ext cx="2408302" cy="888902"/>
              </a:xfrm>
              <a:prstGeom prst="bentArrow">
                <a:avLst>
                  <a:gd name="adj1" fmla="val 7438"/>
                  <a:gd name="adj2" fmla="val 3464"/>
                  <a:gd name="adj3" fmla="val 0"/>
                  <a:gd name="adj4" fmla="val 30020"/>
                </a:avLst>
              </a:prstGeom>
              <a:solidFill>
                <a:srgbClr val="5FBD98"/>
              </a:solidFill>
              <a:ln w="76200" cap="flat" cmpd="sng" algn="ctr">
                <a:solidFill>
                  <a:schemeClr val="accent1"/>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椭圆 23"/>
              <p:cNvSpPr/>
              <p:nvPr/>
            </p:nvSpPr>
            <p:spPr>
              <a:xfrm>
                <a:off x="4342792" y="3076450"/>
                <a:ext cx="622162" cy="622163"/>
              </a:xfrm>
              <a:prstGeom prst="ellipse">
                <a:avLst/>
              </a:prstGeom>
              <a:solidFill>
                <a:srgbClr val="EE7744"/>
              </a:solidFill>
              <a:ln>
                <a:solidFill>
                  <a:srgbClr val="EE774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04" name="组合 103"/>
            <p:cNvGrpSpPr/>
            <p:nvPr/>
          </p:nvGrpSpPr>
          <p:grpSpPr>
            <a:xfrm>
              <a:off x="4377307" y="3155936"/>
              <a:ext cx="515647" cy="464474"/>
              <a:chOff x="4367503" y="1573446"/>
              <a:chExt cx="515647" cy="464474"/>
            </a:xfrm>
          </p:grpSpPr>
          <p:sp>
            <p:nvSpPr>
              <p:cNvPr id="105" name="椭圆 104"/>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06" name="文本框 105"/>
              <p:cNvSpPr txBox="1"/>
              <p:nvPr/>
            </p:nvSpPr>
            <p:spPr>
              <a:xfrm>
                <a:off x="4367503" y="1588909"/>
                <a:ext cx="505267"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03</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17" name="组合 16"/>
          <p:cNvGrpSpPr/>
          <p:nvPr/>
        </p:nvGrpSpPr>
        <p:grpSpPr>
          <a:xfrm>
            <a:off x="6156306" y="2614251"/>
            <a:ext cx="1484566" cy="2865828"/>
            <a:chOff x="6156302" y="2614250"/>
            <a:chExt cx="1484565" cy="2865828"/>
          </a:xfrm>
        </p:grpSpPr>
        <p:grpSp>
          <p:nvGrpSpPr>
            <p:cNvPr id="90" name="组合 89"/>
            <p:cNvGrpSpPr/>
            <p:nvPr/>
          </p:nvGrpSpPr>
          <p:grpSpPr>
            <a:xfrm>
              <a:off x="6156302" y="2614250"/>
              <a:ext cx="1484565" cy="2865828"/>
              <a:chOff x="6156302" y="2614250"/>
              <a:chExt cx="1484565" cy="2865828"/>
            </a:xfrm>
          </p:grpSpPr>
          <p:sp>
            <p:nvSpPr>
              <p:cNvPr id="12" name="MH_Other_3"/>
              <p:cNvSpPr/>
              <p:nvPr>
                <p:custDataLst>
                  <p:tags r:id="rId4"/>
                </p:custDataLst>
              </p:nvPr>
            </p:nvSpPr>
            <p:spPr>
              <a:xfrm rot="5400000" flipV="1">
                <a:off x="5311844" y="3746719"/>
                <a:ext cx="2577817" cy="888902"/>
              </a:xfrm>
              <a:prstGeom prst="bentArrow">
                <a:avLst>
                  <a:gd name="adj1" fmla="val 7438"/>
                  <a:gd name="adj2" fmla="val 3464"/>
                  <a:gd name="adj3" fmla="val 0"/>
                  <a:gd name="adj4" fmla="val 30020"/>
                </a:avLst>
              </a:prstGeom>
              <a:solidFill>
                <a:srgbClr val="5FBD98"/>
              </a:solidFill>
              <a:ln w="76200" cap="flat" cmpd="sng" algn="ctr">
                <a:solidFill>
                  <a:schemeClr val="accent3"/>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2" name="椭圆 41"/>
              <p:cNvSpPr/>
              <p:nvPr/>
            </p:nvSpPr>
            <p:spPr>
              <a:xfrm>
                <a:off x="7018705" y="2614250"/>
                <a:ext cx="622162" cy="622163"/>
              </a:xfrm>
              <a:prstGeom prst="ellipse">
                <a:avLst/>
              </a:prstGeom>
              <a:solidFill>
                <a:srgbClr val="009389"/>
              </a:solidFill>
              <a:ln>
                <a:solidFill>
                  <a:srgbClr val="00938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07" name="组合 106"/>
            <p:cNvGrpSpPr/>
            <p:nvPr/>
          </p:nvGrpSpPr>
          <p:grpSpPr>
            <a:xfrm>
              <a:off x="7085984" y="2690388"/>
              <a:ext cx="505267" cy="464474"/>
              <a:chOff x="4401141" y="1573446"/>
              <a:chExt cx="505267" cy="464474"/>
            </a:xfrm>
          </p:grpSpPr>
          <p:sp>
            <p:nvSpPr>
              <p:cNvPr id="108" name="椭圆 107"/>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09" name="文本框 108"/>
              <p:cNvSpPr txBox="1"/>
              <p:nvPr/>
            </p:nvSpPr>
            <p:spPr>
              <a:xfrm>
                <a:off x="4401141" y="1603049"/>
                <a:ext cx="505267"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04</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3" name="组合 2"/>
          <p:cNvGrpSpPr/>
          <p:nvPr/>
        </p:nvGrpSpPr>
        <p:grpSpPr>
          <a:xfrm>
            <a:off x="4342792" y="4217344"/>
            <a:ext cx="1197024" cy="1440517"/>
            <a:chOff x="4342792" y="4217343"/>
            <a:chExt cx="1197024" cy="1440517"/>
          </a:xfrm>
        </p:grpSpPr>
        <p:grpSp>
          <p:nvGrpSpPr>
            <p:cNvPr id="89" name="组合 88"/>
            <p:cNvGrpSpPr/>
            <p:nvPr/>
          </p:nvGrpSpPr>
          <p:grpSpPr>
            <a:xfrm>
              <a:off x="4342792" y="4217343"/>
              <a:ext cx="1197024" cy="1440517"/>
              <a:chOff x="4342792" y="4217343"/>
              <a:chExt cx="1197024" cy="1440517"/>
            </a:xfrm>
          </p:grpSpPr>
          <p:sp>
            <p:nvSpPr>
              <p:cNvPr id="16" name="MH_Other_3"/>
              <p:cNvSpPr/>
              <p:nvPr>
                <p:custDataLst>
                  <p:tags r:id="rId5"/>
                </p:custDataLst>
              </p:nvPr>
            </p:nvSpPr>
            <p:spPr>
              <a:xfrm rot="16200000" flipH="1" flipV="1">
                <a:off x="4508276" y="4626321"/>
                <a:ext cx="1174177" cy="888902"/>
              </a:xfrm>
              <a:prstGeom prst="bentArrow">
                <a:avLst>
                  <a:gd name="adj1" fmla="val 7438"/>
                  <a:gd name="adj2" fmla="val 3464"/>
                  <a:gd name="adj3" fmla="val 0"/>
                  <a:gd name="adj4" fmla="val 30020"/>
                </a:avLst>
              </a:prstGeom>
              <a:solidFill>
                <a:srgbClr val="5FBD98"/>
              </a:solidFill>
              <a:ln w="76200" cap="flat" cmpd="sng" algn="ctr">
                <a:solidFill>
                  <a:srgbClr val="EF9322"/>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椭圆 29"/>
              <p:cNvSpPr/>
              <p:nvPr/>
            </p:nvSpPr>
            <p:spPr>
              <a:xfrm>
                <a:off x="4342792" y="4217343"/>
                <a:ext cx="622162" cy="622163"/>
              </a:xfrm>
              <a:prstGeom prst="ellipse">
                <a:avLst/>
              </a:prstGeom>
              <a:solidFill>
                <a:srgbClr val="EF9322"/>
              </a:solidFill>
              <a:ln>
                <a:solidFill>
                  <a:srgbClr val="EF932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10" name="组合 109"/>
            <p:cNvGrpSpPr/>
            <p:nvPr/>
          </p:nvGrpSpPr>
          <p:grpSpPr>
            <a:xfrm>
              <a:off x="4377307" y="4296829"/>
              <a:ext cx="514175" cy="464474"/>
              <a:chOff x="4368975" y="1573446"/>
              <a:chExt cx="514175" cy="464474"/>
            </a:xfrm>
          </p:grpSpPr>
          <p:sp>
            <p:nvSpPr>
              <p:cNvPr id="111" name="椭圆 110"/>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12" name="文本框 111"/>
              <p:cNvSpPr txBox="1"/>
              <p:nvPr/>
            </p:nvSpPr>
            <p:spPr>
              <a:xfrm>
                <a:off x="4368975" y="1601122"/>
                <a:ext cx="505267"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05</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19" name="组合 18"/>
          <p:cNvGrpSpPr/>
          <p:nvPr/>
        </p:nvGrpSpPr>
        <p:grpSpPr>
          <a:xfrm>
            <a:off x="6413660" y="3972284"/>
            <a:ext cx="1227206" cy="1792606"/>
            <a:chOff x="6413660" y="3762732"/>
            <a:chExt cx="1227207" cy="1792606"/>
          </a:xfrm>
        </p:grpSpPr>
        <p:grpSp>
          <p:nvGrpSpPr>
            <p:cNvPr id="92" name="组合 91"/>
            <p:cNvGrpSpPr/>
            <p:nvPr/>
          </p:nvGrpSpPr>
          <p:grpSpPr>
            <a:xfrm>
              <a:off x="6413660" y="3762732"/>
              <a:ext cx="1227207" cy="1792606"/>
              <a:chOff x="6413660" y="3762732"/>
              <a:chExt cx="1227207" cy="1792606"/>
            </a:xfrm>
          </p:grpSpPr>
          <p:sp>
            <p:nvSpPr>
              <p:cNvPr id="13" name="MH_Other_3"/>
              <p:cNvSpPr/>
              <p:nvPr>
                <p:custDataLst>
                  <p:tags r:id="rId6"/>
                </p:custDataLst>
              </p:nvPr>
            </p:nvSpPr>
            <p:spPr>
              <a:xfrm rot="5400000" flipV="1">
                <a:off x="6092350" y="4345027"/>
                <a:ext cx="1531620" cy="889001"/>
              </a:xfrm>
              <a:prstGeom prst="bentArrow">
                <a:avLst>
                  <a:gd name="adj1" fmla="val 7438"/>
                  <a:gd name="adj2" fmla="val 3464"/>
                  <a:gd name="adj3" fmla="val 0"/>
                  <a:gd name="adj4" fmla="val 30020"/>
                </a:avLst>
              </a:prstGeom>
              <a:solidFill>
                <a:srgbClr val="5FBD98"/>
              </a:solidFill>
              <a:ln w="76200" cap="flat" cmpd="sng" algn="ctr">
                <a:solidFill>
                  <a:schemeClr val="accent4"/>
                </a:solidFill>
                <a:prstDash val="solid"/>
              </a:ln>
              <a:effectLst/>
            </p:spPr>
            <p:txBody>
              <a:bodyPr anchor="ctr"/>
              <a:lstStyle/>
              <a:p>
                <a:pPr algn="ctr" defTabSz="1029970">
                  <a:defRPr/>
                </a:pPr>
                <a:endParaRPr lang="en-US" sz="2400" kern="0">
                  <a:solidFill>
                    <a:srgbClr val="26262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2" name="椭圆 51"/>
              <p:cNvSpPr/>
              <p:nvPr/>
            </p:nvSpPr>
            <p:spPr>
              <a:xfrm>
                <a:off x="7018705" y="3762732"/>
                <a:ext cx="622162" cy="622163"/>
              </a:xfrm>
              <a:prstGeom prst="ellipse">
                <a:avLst/>
              </a:prstGeom>
              <a:solidFill>
                <a:srgbClr val="005670"/>
              </a:solidFill>
              <a:ln>
                <a:solidFill>
                  <a:srgbClr val="00567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116" name="组合 115"/>
            <p:cNvGrpSpPr/>
            <p:nvPr/>
          </p:nvGrpSpPr>
          <p:grpSpPr>
            <a:xfrm>
              <a:off x="7085989" y="3842218"/>
              <a:ext cx="505268" cy="464474"/>
              <a:chOff x="4393867" y="1573446"/>
              <a:chExt cx="505268" cy="464474"/>
            </a:xfrm>
          </p:grpSpPr>
          <p:sp>
            <p:nvSpPr>
              <p:cNvPr id="117" name="椭圆 116"/>
              <p:cNvSpPr/>
              <p:nvPr/>
            </p:nvSpPr>
            <p:spPr>
              <a:xfrm>
                <a:off x="4418676" y="1573446"/>
                <a:ext cx="464474" cy="464474"/>
              </a:xfrm>
              <a:prstGeom prst="ellipse">
                <a:avLst/>
              </a:prstGeom>
              <a:gradFill>
                <a:gsLst>
                  <a:gs pos="0">
                    <a:schemeClr val="bg1">
                      <a:lumMod val="75000"/>
                    </a:schemeClr>
                  </a:gs>
                  <a:gs pos="100000">
                    <a:schemeClr val="bg1"/>
                  </a:gs>
                </a:gsLst>
                <a:lin ang="5400000" scaled="1"/>
              </a:gradFill>
              <a:ln w="25400" cap="flat">
                <a:gradFill>
                  <a:gsLst>
                    <a:gs pos="0">
                      <a:schemeClr val="bg1"/>
                    </a:gs>
                    <a:gs pos="100000">
                      <a:srgbClr val="DDDDDD"/>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1600">
                  <a:solidFill>
                    <a:prstClr val="black"/>
                  </a:solidFill>
                  <a:latin typeface="微软雅黑" panose="020B0503020204020204" pitchFamily="34" charset="-122"/>
                  <a:ea typeface="微软雅黑" panose="020B0503020204020204" pitchFamily="34" charset="-122"/>
                </a:endParaRPr>
              </a:p>
            </p:txBody>
          </p:sp>
          <p:sp>
            <p:nvSpPr>
              <p:cNvPr id="118" name="文本框 117"/>
              <p:cNvSpPr txBox="1"/>
              <p:nvPr/>
            </p:nvSpPr>
            <p:spPr>
              <a:xfrm>
                <a:off x="4393867" y="1590453"/>
                <a:ext cx="505268" cy="420564"/>
              </a:xfrm>
              <a:prstGeom prst="rect">
                <a:avLst/>
              </a:prstGeom>
              <a:noFill/>
            </p:spPr>
            <p:txBody>
              <a:bodyPr wrap="none" rtlCol="0">
                <a:spAutoFit/>
              </a:bodyPr>
              <a:lstStyle/>
              <a:p>
                <a:r>
                  <a:rPr lang="en-US" altLang="zh-CN" sz="2135" dirty="0">
                    <a:solidFill>
                      <a:schemeClr val="bg1">
                        <a:lumMod val="50000"/>
                      </a:schemeClr>
                    </a:solidFill>
                    <a:latin typeface="微软雅黑" panose="020B0503020204020204" pitchFamily="34" charset="-122"/>
                    <a:ea typeface="微软雅黑" panose="020B0503020204020204" pitchFamily="34" charset="-122"/>
                  </a:rPr>
                  <a:t>06</a:t>
                </a:r>
                <a:endParaRPr lang="zh-CN" altLang="en-US" sz="2135" dirty="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23" name="组合 22"/>
          <p:cNvGrpSpPr/>
          <p:nvPr/>
        </p:nvGrpSpPr>
        <p:grpSpPr>
          <a:xfrm>
            <a:off x="7652808" y="1435221"/>
            <a:ext cx="4181600" cy="1291590"/>
            <a:chOff x="7652807" y="1435220"/>
            <a:chExt cx="4181600" cy="1291590"/>
          </a:xfrm>
        </p:grpSpPr>
        <p:cxnSp>
          <p:nvCxnSpPr>
            <p:cNvPr id="121" name="直接连接符 120"/>
            <p:cNvCxnSpPr/>
            <p:nvPr/>
          </p:nvCxnSpPr>
          <p:spPr>
            <a:xfrm>
              <a:off x="7652807" y="1796348"/>
              <a:ext cx="2786593"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122" name="组合 121"/>
            <p:cNvGrpSpPr/>
            <p:nvPr/>
          </p:nvGrpSpPr>
          <p:grpSpPr>
            <a:xfrm>
              <a:off x="7840892" y="1435220"/>
              <a:ext cx="3993515" cy="1291590"/>
              <a:chOff x="5945779" y="1466536"/>
              <a:chExt cx="3993515" cy="1291590"/>
            </a:xfrm>
          </p:grpSpPr>
          <p:sp>
            <p:nvSpPr>
              <p:cNvPr id="123" name="MH_SubTitle_1"/>
              <p:cNvSpPr>
                <a:spLocks noChangeArrowheads="1"/>
              </p:cNvSpPr>
              <p:nvPr/>
            </p:nvSpPr>
            <p:spPr bwMode="auto">
              <a:xfrm flipH="1">
                <a:off x="5945779" y="1466536"/>
                <a:ext cx="3840480" cy="368300"/>
              </a:xfrm>
              <a:prstGeom prst="rect">
                <a:avLst/>
              </a:prstGeom>
              <a:noFill/>
            </p:spPr>
            <p:txBody>
              <a:bodyPr wrap="none" rtlCol="0">
                <a:spAutoFit/>
              </a:bodyPr>
              <a:lstStyle/>
              <a:p>
                <a:pPr algn="l"/>
                <a:r>
                  <a:rPr lang="zh-CN" altLang="en-US" b="1" dirty="0">
                    <a:solidFill>
                      <a:srgbClr val="5FBD98"/>
                    </a:solidFill>
                    <a:latin typeface="微软雅黑" panose="020B0503020204020204" pitchFamily="34" charset="-122"/>
                    <a:ea typeface="微软雅黑" panose="020B0503020204020204" pitchFamily="34" charset="-122"/>
                  </a:rPr>
                  <a:t>二是加强对政务公开工作人员的培训</a:t>
                </a:r>
                <a:endParaRPr lang="zh-CN" altLang="en-US" b="1" dirty="0">
                  <a:solidFill>
                    <a:srgbClr val="5FBD98"/>
                  </a:solidFill>
                  <a:latin typeface="微软雅黑" panose="020B0503020204020204" pitchFamily="34" charset="-122"/>
                  <a:ea typeface="微软雅黑" panose="020B0503020204020204" pitchFamily="34" charset="-122"/>
                </a:endParaRPr>
              </a:p>
            </p:txBody>
          </p:sp>
          <p:sp>
            <p:nvSpPr>
              <p:cNvPr id="124" name="Rectangle 5"/>
              <p:cNvSpPr/>
              <p:nvPr/>
            </p:nvSpPr>
            <p:spPr bwMode="auto">
              <a:xfrm>
                <a:off x="5980704" y="1871031"/>
                <a:ext cx="3958590" cy="88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认真学习《中华人民共和国政府信息公开条例》，积极参加市政府组织的相关培训，制定本局政务公开培训计划，并严格按照计划开展相关培训工作。</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grpSp>
      <p:grpSp>
        <p:nvGrpSpPr>
          <p:cNvPr id="25" name="组合 24"/>
          <p:cNvGrpSpPr/>
          <p:nvPr/>
        </p:nvGrpSpPr>
        <p:grpSpPr>
          <a:xfrm>
            <a:off x="7600951" y="2851790"/>
            <a:ext cx="4080422" cy="1315085"/>
            <a:chOff x="7600950" y="2851790"/>
            <a:chExt cx="4080422" cy="1315085"/>
          </a:xfrm>
        </p:grpSpPr>
        <p:grpSp>
          <p:nvGrpSpPr>
            <p:cNvPr id="128" name="组合 127"/>
            <p:cNvGrpSpPr/>
            <p:nvPr/>
          </p:nvGrpSpPr>
          <p:grpSpPr>
            <a:xfrm>
              <a:off x="7875817" y="2851790"/>
              <a:ext cx="3805555" cy="1315085"/>
              <a:chOff x="5799729" y="1443041"/>
              <a:chExt cx="3805555" cy="1315085"/>
            </a:xfrm>
          </p:grpSpPr>
          <p:sp>
            <p:nvSpPr>
              <p:cNvPr id="129" name="MH_SubTitle_1"/>
              <p:cNvSpPr>
                <a:spLocks noChangeArrowheads="1"/>
              </p:cNvSpPr>
              <p:nvPr/>
            </p:nvSpPr>
            <p:spPr bwMode="auto">
              <a:xfrm flipH="1">
                <a:off x="5799729" y="1443041"/>
                <a:ext cx="3383280" cy="368300"/>
              </a:xfrm>
              <a:prstGeom prst="rect">
                <a:avLst/>
              </a:prstGeom>
              <a:noFill/>
            </p:spPr>
            <p:txBody>
              <a:bodyPr wrap="none" rtlCol="0">
                <a:spAutoFit/>
              </a:bodyPr>
              <a:lstStyle/>
              <a:p>
                <a:pPr algn="l"/>
                <a:r>
                  <a:rPr lang="zh-CN" altLang="en-US" b="1" dirty="0">
                    <a:solidFill>
                      <a:schemeClr val="accent3"/>
                    </a:solidFill>
                    <a:latin typeface="微软雅黑" panose="020B0503020204020204" pitchFamily="34" charset="-122"/>
                    <a:ea typeface="微软雅黑" panose="020B0503020204020204" pitchFamily="34" charset="-122"/>
                  </a:rPr>
                  <a:t>四是确保政务公开信息及时准确</a:t>
                </a:r>
                <a:endParaRPr lang="zh-CN" altLang="en-US" b="1" dirty="0">
                  <a:solidFill>
                    <a:schemeClr val="accent3"/>
                  </a:solidFill>
                  <a:latin typeface="微软雅黑" panose="020B0503020204020204" pitchFamily="34" charset="-122"/>
                  <a:ea typeface="微软雅黑" panose="020B0503020204020204" pitchFamily="34" charset="-122"/>
                </a:endParaRPr>
              </a:p>
            </p:txBody>
          </p:sp>
          <p:sp>
            <p:nvSpPr>
              <p:cNvPr id="130" name="Rectangle 5"/>
              <p:cNvSpPr/>
              <p:nvPr/>
            </p:nvSpPr>
            <p:spPr bwMode="auto">
              <a:xfrm>
                <a:off x="5827034" y="1871031"/>
                <a:ext cx="3778250" cy="88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坚持把群众最关心的事项和社会关注的热点作为重点，按照相关时间规定，及时更新维护政务信息网各目录中的信息。第一时间发布省市相关政策，确保公众对政策信息的知情权。真正实现“信息公开为人民”，不断提高政务信息公开工作的水平。</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sp>
          <p:nvSpPr>
            <p:cNvPr id="132" name="任意多边形 131"/>
            <p:cNvSpPr/>
            <p:nvPr/>
          </p:nvSpPr>
          <p:spPr>
            <a:xfrm>
              <a:off x="7600950" y="3001877"/>
              <a:ext cx="2838450" cy="265198"/>
            </a:xfrm>
            <a:custGeom>
              <a:avLst/>
              <a:gdLst>
                <a:gd name="connsiteX0" fmla="*/ 0 w 3162300"/>
                <a:gd name="connsiteY0" fmla="*/ 0 h 190500"/>
                <a:gd name="connsiteX1" fmla="*/ 361950 w 3162300"/>
                <a:gd name="connsiteY1" fmla="*/ 190500 h 190500"/>
                <a:gd name="connsiteX2" fmla="*/ 3162300 w 3162300"/>
                <a:gd name="connsiteY2" fmla="*/ 190500 h 190500"/>
              </a:gdLst>
              <a:ahLst/>
              <a:cxnLst>
                <a:cxn ang="0">
                  <a:pos x="connsiteX0" y="connsiteY0"/>
                </a:cxn>
                <a:cxn ang="0">
                  <a:pos x="connsiteX1" y="connsiteY1"/>
                </a:cxn>
                <a:cxn ang="0">
                  <a:pos x="connsiteX2" y="connsiteY2"/>
                </a:cxn>
              </a:cxnLst>
              <a:rect l="l" t="t" r="r" b="b"/>
              <a:pathLst>
                <a:path w="3162300" h="190500">
                  <a:moveTo>
                    <a:pt x="0" y="0"/>
                  </a:moveTo>
                  <a:lnTo>
                    <a:pt x="361950" y="190500"/>
                  </a:lnTo>
                  <a:lnTo>
                    <a:pt x="3162300" y="190500"/>
                  </a:lnTo>
                </a:path>
              </a:pathLst>
            </a:cu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7575272" y="4501197"/>
            <a:ext cx="4401416" cy="1245710"/>
            <a:chOff x="7575272" y="4272596"/>
            <a:chExt cx="4401416" cy="1245709"/>
          </a:xfrm>
        </p:grpSpPr>
        <p:sp>
          <p:nvSpPr>
            <p:cNvPr id="133" name="任意多边形 132"/>
            <p:cNvSpPr/>
            <p:nvPr/>
          </p:nvSpPr>
          <p:spPr>
            <a:xfrm>
              <a:off x="7575272" y="4272596"/>
              <a:ext cx="2864128" cy="390328"/>
            </a:xfrm>
            <a:custGeom>
              <a:avLst/>
              <a:gdLst>
                <a:gd name="connsiteX0" fmla="*/ 0 w 3162300"/>
                <a:gd name="connsiteY0" fmla="*/ 0 h 190500"/>
                <a:gd name="connsiteX1" fmla="*/ 361950 w 3162300"/>
                <a:gd name="connsiteY1" fmla="*/ 190500 h 190500"/>
                <a:gd name="connsiteX2" fmla="*/ 3162300 w 3162300"/>
                <a:gd name="connsiteY2" fmla="*/ 190500 h 190500"/>
              </a:gdLst>
              <a:ahLst/>
              <a:cxnLst>
                <a:cxn ang="0">
                  <a:pos x="connsiteX0" y="connsiteY0"/>
                </a:cxn>
                <a:cxn ang="0">
                  <a:pos x="connsiteX1" y="connsiteY1"/>
                </a:cxn>
                <a:cxn ang="0">
                  <a:pos x="connsiteX2" y="connsiteY2"/>
                </a:cxn>
              </a:cxnLst>
              <a:rect l="l" t="t" r="r" b="b"/>
              <a:pathLst>
                <a:path w="3162300" h="190500">
                  <a:moveTo>
                    <a:pt x="0" y="0"/>
                  </a:moveTo>
                  <a:lnTo>
                    <a:pt x="361950" y="190500"/>
                  </a:lnTo>
                  <a:lnTo>
                    <a:pt x="3162300" y="190500"/>
                  </a:lnTo>
                </a:path>
              </a:pathLst>
            </a:cu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nvGrpSpPr>
            <p:cNvPr id="134" name="组合 133"/>
            <p:cNvGrpSpPr/>
            <p:nvPr/>
          </p:nvGrpSpPr>
          <p:grpSpPr>
            <a:xfrm>
              <a:off x="7907608" y="4299106"/>
              <a:ext cx="4069080" cy="1219199"/>
              <a:chOff x="5841004" y="1447486"/>
              <a:chExt cx="4069080" cy="1219199"/>
            </a:xfrm>
          </p:grpSpPr>
          <p:sp>
            <p:nvSpPr>
              <p:cNvPr id="135" name="MH_SubTitle_1"/>
              <p:cNvSpPr>
                <a:spLocks noChangeArrowheads="1"/>
              </p:cNvSpPr>
              <p:nvPr/>
            </p:nvSpPr>
            <p:spPr bwMode="auto">
              <a:xfrm flipH="1">
                <a:off x="5841004" y="1447486"/>
                <a:ext cx="4069080" cy="368300"/>
              </a:xfrm>
              <a:prstGeom prst="rect">
                <a:avLst/>
              </a:prstGeom>
              <a:noFill/>
            </p:spPr>
            <p:txBody>
              <a:bodyPr wrap="none" rtlCol="0">
                <a:spAutoFit/>
              </a:bodyPr>
              <a:lstStyle/>
              <a:p>
                <a:pPr algn="l"/>
                <a:r>
                  <a:rPr lang="zh-CN" altLang="en-US" b="1" dirty="0">
                    <a:solidFill>
                      <a:schemeClr val="accent4"/>
                    </a:solidFill>
                    <a:latin typeface="微软雅黑" panose="020B0503020204020204" pitchFamily="34" charset="-122"/>
                    <a:ea typeface="微软雅黑" panose="020B0503020204020204" pitchFamily="34" charset="-122"/>
                  </a:rPr>
                  <a:t>六是抓好网络信息安全，完善公开制度</a:t>
                </a:r>
                <a:endParaRPr lang="zh-CN" altLang="en-US" b="1" dirty="0">
                  <a:solidFill>
                    <a:schemeClr val="accent4"/>
                  </a:solidFill>
                  <a:latin typeface="微软雅黑" panose="020B0503020204020204" pitchFamily="34" charset="-122"/>
                  <a:ea typeface="微软雅黑" panose="020B0503020204020204" pitchFamily="34" charset="-122"/>
                </a:endParaRPr>
              </a:p>
            </p:txBody>
          </p:sp>
          <p:sp>
            <p:nvSpPr>
              <p:cNvPr id="136" name="Rectangle 5"/>
              <p:cNvSpPr/>
              <p:nvPr/>
            </p:nvSpPr>
            <p:spPr bwMode="auto">
              <a:xfrm>
                <a:off x="5841004" y="1779591"/>
                <a:ext cx="3788410" cy="887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时刻绷紧保密这根弦，确保公开信息安全。积极参加政务信息安全业务培训，学习保密工作法规、政策，增强保密意识。严格按规定做好上网信息审核把关工作，真正做到涉密信息不上网、上网信息不涉密。为实现信息公开的新闻性、保密性、时效性、实用性和服务性，通过深入分析政务公开工作存在的不足和原因，查漏补缺，制定切实可行的整改措施，完善了相关的制度，确保政务公开工作的健康发展。</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grpSp>
      <p:grpSp>
        <p:nvGrpSpPr>
          <p:cNvPr id="20" name="组合 19"/>
          <p:cNvGrpSpPr/>
          <p:nvPr/>
        </p:nvGrpSpPr>
        <p:grpSpPr>
          <a:xfrm>
            <a:off x="780654" y="1378706"/>
            <a:ext cx="3562139" cy="1348497"/>
            <a:chOff x="780653" y="1378706"/>
            <a:chExt cx="3562139" cy="1348497"/>
          </a:xfrm>
        </p:grpSpPr>
        <p:cxnSp>
          <p:nvCxnSpPr>
            <p:cNvPr id="138" name="直接连接符 137"/>
            <p:cNvCxnSpPr/>
            <p:nvPr/>
          </p:nvCxnSpPr>
          <p:spPr>
            <a:xfrm flipH="1">
              <a:off x="1556199" y="1803136"/>
              <a:ext cx="2786593"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139" name="组合 138"/>
            <p:cNvGrpSpPr/>
            <p:nvPr/>
          </p:nvGrpSpPr>
          <p:grpSpPr>
            <a:xfrm flipH="1">
              <a:off x="780653" y="1378706"/>
              <a:ext cx="3328828" cy="1348497"/>
              <a:chOff x="5980705" y="1410021"/>
              <a:chExt cx="3328828" cy="1348497"/>
            </a:xfrm>
          </p:grpSpPr>
          <p:sp>
            <p:nvSpPr>
              <p:cNvPr id="140" name="MH_SubTitle_1"/>
              <p:cNvSpPr>
                <a:spLocks noChangeArrowheads="1"/>
              </p:cNvSpPr>
              <p:nvPr/>
            </p:nvSpPr>
            <p:spPr bwMode="auto">
              <a:xfrm flipH="1">
                <a:off x="6142153" y="1410021"/>
                <a:ext cx="3167380" cy="368300"/>
              </a:xfrm>
              <a:prstGeom prst="rect">
                <a:avLst/>
              </a:prstGeom>
              <a:noFill/>
            </p:spPr>
            <p:txBody>
              <a:bodyPr wrap="square" rtlCol="0">
                <a:spAutoFit/>
              </a:bodyPr>
              <a:lstStyle/>
              <a:p>
                <a:pPr algn="r"/>
                <a:r>
                  <a:rPr lang="zh-CN" altLang="en-US" b="1" dirty="0">
                    <a:solidFill>
                      <a:schemeClr val="accent2"/>
                    </a:solidFill>
                    <a:latin typeface="微软雅黑" panose="020B0503020204020204" pitchFamily="34" charset="-122"/>
                    <a:ea typeface="微软雅黑" panose="020B0503020204020204" pitchFamily="34" charset="-122"/>
                  </a:rPr>
                  <a:t>一是完善政务公开工作体系</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
            <p:nvSpPr>
              <p:cNvPr id="141" name="Rectangle 5"/>
              <p:cNvSpPr/>
              <p:nvPr/>
            </p:nvSpPr>
            <p:spPr bwMode="auto">
              <a:xfrm>
                <a:off x="5980705" y="1871157"/>
                <a:ext cx="3068408" cy="887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加强对政务公开工作的组织领导，成立领导小组，明确具体科室承担政务公开日常工作。以制度建设强化政务公开工作机制。 把政务公开工作列入议事日程，研究和解决工作中的重要问题。</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grpSp>
      <p:grpSp>
        <p:nvGrpSpPr>
          <p:cNvPr id="21" name="组合 20"/>
          <p:cNvGrpSpPr/>
          <p:nvPr/>
        </p:nvGrpSpPr>
        <p:grpSpPr>
          <a:xfrm>
            <a:off x="1028398" y="2911270"/>
            <a:ext cx="3301719" cy="1360562"/>
            <a:chOff x="1028396" y="2911270"/>
            <a:chExt cx="3301719" cy="1360562"/>
          </a:xfrm>
        </p:grpSpPr>
        <p:cxnSp>
          <p:nvCxnSpPr>
            <p:cNvPr id="142" name="直接连接符 141"/>
            <p:cNvCxnSpPr/>
            <p:nvPr/>
          </p:nvCxnSpPr>
          <p:spPr>
            <a:xfrm flipH="1">
              <a:off x="1543522" y="3347765"/>
              <a:ext cx="2786593"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143" name="组合 142"/>
            <p:cNvGrpSpPr/>
            <p:nvPr/>
          </p:nvGrpSpPr>
          <p:grpSpPr>
            <a:xfrm flipH="1">
              <a:off x="1028396" y="2911270"/>
              <a:ext cx="3168580" cy="1360562"/>
              <a:chOff x="5880533" y="1397956"/>
              <a:chExt cx="3168580" cy="1360562"/>
            </a:xfrm>
          </p:grpSpPr>
          <p:sp>
            <p:nvSpPr>
              <p:cNvPr id="144" name="MH_SubTitle_1"/>
              <p:cNvSpPr>
                <a:spLocks noChangeArrowheads="1"/>
              </p:cNvSpPr>
              <p:nvPr/>
            </p:nvSpPr>
            <p:spPr bwMode="auto">
              <a:xfrm flipH="1">
                <a:off x="5880533" y="1397956"/>
                <a:ext cx="3154680" cy="368300"/>
              </a:xfrm>
              <a:prstGeom prst="rect">
                <a:avLst/>
              </a:prstGeom>
              <a:noFill/>
            </p:spPr>
            <p:txBody>
              <a:bodyPr wrap="none" rtlCol="0">
                <a:spAutoFit/>
              </a:bodyPr>
              <a:lstStyle/>
              <a:p>
                <a:pPr algn="r"/>
                <a:r>
                  <a:rPr lang="zh-CN" altLang="en-US" b="1" dirty="0">
                    <a:solidFill>
                      <a:schemeClr val="accent1"/>
                    </a:solidFill>
                    <a:latin typeface="微软雅黑" panose="020B0503020204020204" pitchFamily="34" charset="-122"/>
                    <a:ea typeface="微软雅黑" panose="020B0503020204020204" pitchFamily="34" charset="-122"/>
                  </a:rPr>
                  <a:t>三是丰富政务公开方式和渠道</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
            <p:nvSpPr>
              <p:cNvPr id="145" name="Rectangle 5"/>
              <p:cNvSpPr/>
              <p:nvPr/>
            </p:nvSpPr>
            <p:spPr bwMode="auto">
              <a:xfrm>
                <a:off x="5980705" y="1871157"/>
                <a:ext cx="3068408" cy="887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以政府信息公开网站为“主平台”，在政府门户网站做好信息公开工作的同时，还通过微信公众号等其他平台和载体及时发布工作动态，提高政务公开力度。</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grpSp>
      <p:grpSp>
        <p:nvGrpSpPr>
          <p:cNvPr id="22" name="组合 21"/>
          <p:cNvGrpSpPr/>
          <p:nvPr/>
        </p:nvGrpSpPr>
        <p:grpSpPr>
          <a:xfrm>
            <a:off x="988455" y="4392878"/>
            <a:ext cx="3367589" cy="1401837"/>
            <a:chOff x="988454" y="4392878"/>
            <a:chExt cx="3367589" cy="1401837"/>
          </a:xfrm>
        </p:grpSpPr>
        <p:grpSp>
          <p:nvGrpSpPr>
            <p:cNvPr id="147" name="组合 146"/>
            <p:cNvGrpSpPr/>
            <p:nvPr/>
          </p:nvGrpSpPr>
          <p:grpSpPr>
            <a:xfrm flipH="1">
              <a:off x="988454" y="4392878"/>
              <a:ext cx="3068408" cy="1401837"/>
              <a:chOff x="5980705" y="1356681"/>
              <a:chExt cx="3068408" cy="1401837"/>
            </a:xfrm>
          </p:grpSpPr>
          <p:sp>
            <p:nvSpPr>
              <p:cNvPr id="148" name="MH_SubTitle_1"/>
              <p:cNvSpPr>
                <a:spLocks noChangeArrowheads="1"/>
              </p:cNvSpPr>
              <p:nvPr/>
            </p:nvSpPr>
            <p:spPr bwMode="auto">
              <a:xfrm flipH="1">
                <a:off x="5980863" y="1356681"/>
                <a:ext cx="2926080" cy="368300"/>
              </a:xfrm>
              <a:prstGeom prst="rect">
                <a:avLst/>
              </a:prstGeom>
              <a:noFill/>
            </p:spPr>
            <p:txBody>
              <a:bodyPr wrap="none" rtlCol="0">
                <a:spAutoFit/>
              </a:bodyPr>
              <a:lstStyle/>
              <a:p>
                <a:pPr algn="r"/>
                <a:r>
                  <a:rPr lang="zh-CN" altLang="en-US" b="1" dirty="0">
                    <a:solidFill>
                      <a:srgbClr val="EF9322"/>
                    </a:solidFill>
                    <a:latin typeface="微软雅黑" panose="020B0503020204020204" pitchFamily="34" charset="-122"/>
                    <a:ea typeface="微软雅黑" panose="020B0503020204020204" pitchFamily="34" charset="-122"/>
                  </a:rPr>
                  <a:t>五是加强重点领域信息公开</a:t>
                </a:r>
                <a:endParaRPr lang="zh-CN" altLang="en-US" b="1" dirty="0">
                  <a:solidFill>
                    <a:srgbClr val="EF9322"/>
                  </a:solidFill>
                  <a:latin typeface="微软雅黑" panose="020B0503020204020204" pitchFamily="34" charset="-122"/>
                  <a:ea typeface="微软雅黑" panose="020B0503020204020204" pitchFamily="34" charset="-122"/>
                </a:endParaRPr>
              </a:p>
            </p:txBody>
          </p:sp>
          <p:sp>
            <p:nvSpPr>
              <p:cNvPr id="149" name="Rectangle 5"/>
              <p:cNvSpPr/>
              <p:nvPr/>
            </p:nvSpPr>
            <p:spPr bwMode="auto">
              <a:xfrm>
                <a:off x="5980705" y="1871157"/>
                <a:ext cx="3068408" cy="887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r" fontAlgn="base">
                  <a:lnSpc>
                    <a:spcPct val="150000"/>
                  </a:lnSpc>
                  <a:spcBef>
                    <a:spcPct val="0"/>
                  </a:spcBef>
                  <a:spcAft>
                    <a:spcPct val="0"/>
                  </a:spcAft>
                </a:pPr>
                <a:r>
                  <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rPr>
                  <a:t>按照“应公开尽公开、谁制作谁公开”原则，重点公开财政预决算、重大建设项目批准和实施、公共资源配置、社会公益事业建设等领域信息公开。</a:t>
                </a:r>
                <a:endParaRPr lang="zh-CN" altLang="en-US" sz="1065" dirty="0">
                  <a:solidFill>
                    <a:schemeClr val="tx1">
                      <a:lumMod val="50000"/>
                      <a:lumOff val="50000"/>
                    </a:schemeClr>
                  </a:solidFill>
                  <a:latin typeface="微软雅黑" panose="020B0503020204020204" pitchFamily="34" charset="-122"/>
                  <a:ea typeface="微软雅黑" panose="020B0503020204020204" pitchFamily="34" charset="-122"/>
                  <a:cs typeface="Lato Light" panose="020F0502020204030203" charset="0"/>
                  <a:sym typeface="Lato Light" panose="020F0502020204030203" charset="0"/>
                </a:endParaRPr>
              </a:p>
            </p:txBody>
          </p:sp>
        </p:grpSp>
        <p:sp>
          <p:nvSpPr>
            <p:cNvPr id="150" name="任意多边形 149"/>
            <p:cNvSpPr/>
            <p:nvPr/>
          </p:nvSpPr>
          <p:spPr>
            <a:xfrm flipH="1">
              <a:off x="1517593" y="4614052"/>
              <a:ext cx="2838450" cy="265198"/>
            </a:xfrm>
            <a:custGeom>
              <a:avLst/>
              <a:gdLst>
                <a:gd name="connsiteX0" fmla="*/ 0 w 3162300"/>
                <a:gd name="connsiteY0" fmla="*/ 0 h 190500"/>
                <a:gd name="connsiteX1" fmla="*/ 361950 w 3162300"/>
                <a:gd name="connsiteY1" fmla="*/ 190500 h 190500"/>
                <a:gd name="connsiteX2" fmla="*/ 3162300 w 3162300"/>
                <a:gd name="connsiteY2" fmla="*/ 190500 h 190500"/>
              </a:gdLst>
              <a:ahLst/>
              <a:cxnLst>
                <a:cxn ang="0">
                  <a:pos x="connsiteX0" y="connsiteY0"/>
                </a:cxn>
                <a:cxn ang="0">
                  <a:pos x="connsiteX1" y="connsiteY1"/>
                </a:cxn>
                <a:cxn ang="0">
                  <a:pos x="connsiteX2" y="connsiteY2"/>
                </a:cxn>
              </a:cxnLst>
              <a:rect l="l" t="t" r="r" b="b"/>
              <a:pathLst>
                <a:path w="3162300" h="190500">
                  <a:moveTo>
                    <a:pt x="0" y="0"/>
                  </a:moveTo>
                  <a:lnTo>
                    <a:pt x="361950" y="190500"/>
                  </a:lnTo>
                  <a:lnTo>
                    <a:pt x="3162300" y="190500"/>
                  </a:lnTo>
                </a:path>
              </a:pathLst>
            </a:cu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5364987" y="4921729"/>
            <a:ext cx="1210912" cy="1210912"/>
            <a:chOff x="5364986" y="4921729"/>
            <a:chExt cx="1210912" cy="1210912"/>
          </a:xfrm>
        </p:grpSpPr>
        <p:sp>
          <p:nvSpPr>
            <p:cNvPr id="48" name="椭圆 47"/>
            <p:cNvSpPr/>
            <p:nvPr/>
          </p:nvSpPr>
          <p:spPr>
            <a:xfrm flipH="1">
              <a:off x="5364986" y="4921729"/>
              <a:ext cx="1210912" cy="1210912"/>
            </a:xfrm>
            <a:prstGeom prst="ellipse">
              <a:avLst/>
            </a:prstGeom>
            <a:gradFill flip="none" rotWithShape="1">
              <a:gsLst>
                <a:gs pos="0">
                  <a:schemeClr val="bg1"/>
                </a:gs>
                <a:gs pos="100000">
                  <a:srgbClr val="E0E0E0"/>
                </a:gs>
              </a:gsLst>
              <a:lin ang="5400000" scaled="1"/>
              <a:tileRect/>
            </a:gradFill>
            <a:ln>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49" name="椭圆 48"/>
            <p:cNvSpPr/>
            <p:nvPr/>
          </p:nvSpPr>
          <p:spPr>
            <a:xfrm flipH="1">
              <a:off x="5393195" y="4949933"/>
              <a:ext cx="1154499" cy="1154499"/>
            </a:xfrm>
            <a:prstGeom prst="ellipse">
              <a:avLst/>
            </a:prstGeom>
            <a:gradFill flip="none" rotWithShape="1">
              <a:gsLst>
                <a:gs pos="0">
                  <a:schemeClr val="bg1"/>
                </a:gs>
                <a:gs pos="100000">
                  <a:srgbClr val="DDDEDD"/>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grpSp>
      <p:sp>
        <p:nvSpPr>
          <p:cNvPr id="50" name="KSO_Shape"/>
          <p:cNvSpPr/>
          <p:nvPr/>
        </p:nvSpPr>
        <p:spPr bwMode="auto">
          <a:xfrm>
            <a:off x="5676916" y="5277372"/>
            <a:ext cx="582896" cy="499624"/>
          </a:xfrm>
          <a:custGeom>
            <a:avLst/>
            <a:gdLst>
              <a:gd name="T0" fmla="*/ 354482 w 1812925"/>
              <a:gd name="T1" fmla="*/ 872801 h 1511300"/>
              <a:gd name="T2" fmla="*/ 380318 w 1812925"/>
              <a:gd name="T3" fmla="*/ 984699 h 1511300"/>
              <a:gd name="T4" fmla="*/ 425879 w 1812925"/>
              <a:gd name="T5" fmla="*/ 1087433 h 1511300"/>
              <a:gd name="T6" fmla="*/ 488386 w 1812925"/>
              <a:gd name="T7" fmla="*/ 1179061 h 1511300"/>
              <a:gd name="T8" fmla="*/ 591174 w 1812925"/>
              <a:gd name="T9" fmla="*/ 1276520 h 1511300"/>
              <a:gd name="T10" fmla="*/ 711743 w 1812925"/>
              <a:gd name="T11" fmla="*/ 1346213 h 1511300"/>
              <a:gd name="T12" fmla="*/ 796474 w 1812925"/>
              <a:gd name="T13" fmla="*/ 1375922 h 1511300"/>
              <a:gd name="T14" fmla="*/ 907876 w 1812925"/>
              <a:gd name="T15" fmla="*/ 1394804 h 1511300"/>
              <a:gd name="T16" fmla="*/ 1015110 w 1812925"/>
              <a:gd name="T17" fmla="*/ 1393415 h 1511300"/>
              <a:gd name="T18" fmla="*/ 1118176 w 1812925"/>
              <a:gd name="T19" fmla="*/ 1373702 h 1511300"/>
              <a:gd name="T20" fmla="*/ 1216519 w 1812925"/>
              <a:gd name="T21" fmla="*/ 1335939 h 1511300"/>
              <a:gd name="T22" fmla="*/ 1302085 w 1812925"/>
              <a:gd name="T23" fmla="*/ 1285127 h 1511300"/>
              <a:gd name="T24" fmla="*/ 1341811 w 1812925"/>
              <a:gd name="T25" fmla="*/ 1271245 h 1511300"/>
              <a:gd name="T26" fmla="*/ 1382649 w 1812925"/>
              <a:gd name="T27" fmla="*/ 1275131 h 1511300"/>
              <a:gd name="T28" fmla="*/ 1417930 w 1812925"/>
              <a:gd name="T29" fmla="*/ 1296789 h 1511300"/>
              <a:gd name="T30" fmla="*/ 1441822 w 1812925"/>
              <a:gd name="T31" fmla="*/ 1332607 h 1511300"/>
              <a:gd name="T32" fmla="*/ 1447378 w 1812925"/>
              <a:gd name="T33" fmla="*/ 1373146 h 1511300"/>
              <a:gd name="T34" fmla="*/ 1435710 w 1812925"/>
              <a:gd name="T35" fmla="*/ 1412574 h 1511300"/>
              <a:gd name="T36" fmla="*/ 1407374 w 1812925"/>
              <a:gd name="T37" fmla="*/ 1443950 h 1511300"/>
              <a:gd name="T38" fmla="*/ 1288472 w 1812925"/>
              <a:gd name="T39" fmla="*/ 1512532 h 1511300"/>
              <a:gd name="T40" fmla="*/ 1161792 w 1812925"/>
              <a:gd name="T41" fmla="*/ 1559734 h 1511300"/>
              <a:gd name="T42" fmla="*/ 1028722 w 1812925"/>
              <a:gd name="T43" fmla="*/ 1583891 h 1511300"/>
              <a:gd name="T44" fmla="*/ 874538 w 1812925"/>
              <a:gd name="T45" fmla="*/ 1583335 h 1511300"/>
              <a:gd name="T46" fmla="*/ 770639 w 1812925"/>
              <a:gd name="T47" fmla="*/ 1565565 h 1511300"/>
              <a:gd name="T48" fmla="*/ 648125 w 1812925"/>
              <a:gd name="T49" fmla="*/ 1526415 h 1511300"/>
              <a:gd name="T50" fmla="*/ 534502 w 1812925"/>
              <a:gd name="T51" fmla="*/ 1468106 h 1511300"/>
              <a:gd name="T52" fmla="*/ 433380 w 1812925"/>
              <a:gd name="T53" fmla="*/ 1393693 h 1511300"/>
              <a:gd name="T54" fmla="*/ 342258 w 1812925"/>
              <a:gd name="T55" fmla="*/ 1300954 h 1511300"/>
              <a:gd name="T56" fmla="*/ 283085 w 1812925"/>
              <a:gd name="T57" fmla="*/ 1219322 h 1511300"/>
              <a:gd name="T58" fmla="*/ 221690 w 1812925"/>
              <a:gd name="T59" fmla="*/ 1102705 h 1511300"/>
              <a:gd name="T60" fmla="*/ 180019 w 1812925"/>
              <a:gd name="T61" fmla="*/ 976091 h 1511300"/>
              <a:gd name="T62" fmla="*/ 160017 w 1812925"/>
              <a:gd name="T63" fmla="*/ 840871 h 1511300"/>
              <a:gd name="T64" fmla="*/ 979901 w 1812925"/>
              <a:gd name="T65" fmla="*/ 833 h 1511300"/>
              <a:gd name="T66" fmla="*/ 1097691 w 1812925"/>
              <a:gd name="T67" fmla="*/ 13331 h 1511300"/>
              <a:gd name="T68" fmla="*/ 1216593 w 1812925"/>
              <a:gd name="T69" fmla="*/ 45825 h 1511300"/>
              <a:gd name="T70" fmla="*/ 1371054 w 1812925"/>
              <a:gd name="T71" fmla="*/ 119422 h 1511300"/>
              <a:gd name="T72" fmla="*/ 1533016 w 1812925"/>
              <a:gd name="T73" fmla="*/ 252454 h 1511300"/>
              <a:gd name="T74" fmla="*/ 1614691 w 1812925"/>
              <a:gd name="T75" fmla="*/ 356878 h 1511300"/>
              <a:gd name="T76" fmla="*/ 1678032 w 1812925"/>
              <a:gd name="T77" fmla="*/ 471857 h 1511300"/>
              <a:gd name="T78" fmla="*/ 1721370 w 1812925"/>
              <a:gd name="T79" fmla="*/ 597112 h 1511300"/>
              <a:gd name="T80" fmla="*/ 1743872 w 1812925"/>
              <a:gd name="T81" fmla="*/ 731254 h 1511300"/>
              <a:gd name="T82" fmla="*/ 1555796 w 1812925"/>
              <a:gd name="T83" fmla="*/ 779578 h 1511300"/>
              <a:gd name="T84" fmla="*/ 1541350 w 1812925"/>
              <a:gd name="T85" fmla="*/ 661544 h 1511300"/>
              <a:gd name="T86" fmla="*/ 1505235 w 1812925"/>
              <a:gd name="T87" fmla="*/ 551287 h 1511300"/>
              <a:gd name="T88" fmla="*/ 1449396 w 1812925"/>
              <a:gd name="T89" fmla="*/ 451583 h 1511300"/>
              <a:gd name="T90" fmla="*/ 1369110 w 1812925"/>
              <a:gd name="T91" fmla="*/ 357434 h 1511300"/>
              <a:gd name="T92" fmla="*/ 1239096 w 1812925"/>
              <a:gd name="T93" fmla="*/ 263007 h 1511300"/>
              <a:gd name="T94" fmla="*/ 1127973 w 1812925"/>
              <a:gd name="T95" fmla="*/ 216627 h 1511300"/>
              <a:gd name="T96" fmla="*/ 1010181 w 1812925"/>
              <a:gd name="T97" fmla="*/ 193297 h 1511300"/>
              <a:gd name="T98" fmla="*/ 899058 w 1812925"/>
              <a:gd name="T99" fmla="*/ 193020 h 1511300"/>
              <a:gd name="T100" fmla="*/ 796825 w 1812925"/>
              <a:gd name="T101" fmla="*/ 210794 h 1511300"/>
              <a:gd name="T102" fmla="*/ 698759 w 1812925"/>
              <a:gd name="T103" fmla="*/ 246343 h 1511300"/>
              <a:gd name="T104" fmla="*/ 606805 w 1812925"/>
              <a:gd name="T105" fmla="*/ 299667 h 1511300"/>
              <a:gd name="T106" fmla="*/ 567912 w 1812925"/>
              <a:gd name="T107" fmla="*/ 315497 h 1511300"/>
              <a:gd name="T108" fmla="*/ 526797 w 1812925"/>
              <a:gd name="T109" fmla="*/ 313275 h 1511300"/>
              <a:gd name="T110" fmla="*/ 490404 w 1812925"/>
              <a:gd name="T111" fmla="*/ 293835 h 1511300"/>
              <a:gd name="T112" fmla="*/ 465123 w 1812925"/>
              <a:gd name="T113" fmla="*/ 259119 h 1511300"/>
              <a:gd name="T114" fmla="*/ 457067 w 1812925"/>
              <a:gd name="T115" fmla="*/ 218570 h 1511300"/>
              <a:gd name="T116" fmla="*/ 467345 w 1812925"/>
              <a:gd name="T117" fmla="*/ 178856 h 1511300"/>
              <a:gd name="T118" fmla="*/ 494015 w 1812925"/>
              <a:gd name="T119" fmla="*/ 146640 h 1511300"/>
              <a:gd name="T120" fmla="*/ 602639 w 1812925"/>
              <a:gd name="T121" fmla="*/ 81374 h 1511300"/>
              <a:gd name="T122" fmla="*/ 728763 w 1812925"/>
              <a:gd name="T123" fmla="*/ 32216 h 1511300"/>
              <a:gd name="T124" fmla="*/ 860722 w 1812925"/>
              <a:gd name="T125" fmla="*/ 5555 h 15113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812925" h="1511300">
                <a:moveTo>
                  <a:pt x="241643" y="393700"/>
                </a:moveTo>
                <a:lnTo>
                  <a:pt x="483287" y="755836"/>
                </a:lnTo>
                <a:lnTo>
                  <a:pt x="332326" y="755836"/>
                </a:lnTo>
                <a:lnTo>
                  <a:pt x="332326" y="768789"/>
                </a:lnTo>
                <a:lnTo>
                  <a:pt x="332590" y="781212"/>
                </a:lnTo>
                <a:lnTo>
                  <a:pt x="333648" y="793636"/>
                </a:lnTo>
                <a:lnTo>
                  <a:pt x="334441" y="806324"/>
                </a:lnTo>
                <a:lnTo>
                  <a:pt x="335763" y="818748"/>
                </a:lnTo>
                <a:lnTo>
                  <a:pt x="337349" y="830907"/>
                </a:lnTo>
                <a:lnTo>
                  <a:pt x="338671" y="843066"/>
                </a:lnTo>
                <a:lnTo>
                  <a:pt x="340786" y="855225"/>
                </a:lnTo>
                <a:lnTo>
                  <a:pt x="343165" y="867120"/>
                </a:lnTo>
                <a:lnTo>
                  <a:pt x="345809" y="879015"/>
                </a:lnTo>
                <a:lnTo>
                  <a:pt x="348453" y="890910"/>
                </a:lnTo>
                <a:lnTo>
                  <a:pt x="351361" y="902805"/>
                </a:lnTo>
                <a:lnTo>
                  <a:pt x="354534" y="914436"/>
                </a:lnTo>
                <a:lnTo>
                  <a:pt x="357971" y="925802"/>
                </a:lnTo>
                <a:lnTo>
                  <a:pt x="361936" y="937433"/>
                </a:lnTo>
                <a:lnTo>
                  <a:pt x="365902" y="948799"/>
                </a:lnTo>
                <a:lnTo>
                  <a:pt x="369868" y="959901"/>
                </a:lnTo>
                <a:lnTo>
                  <a:pt x="374362" y="971003"/>
                </a:lnTo>
                <a:lnTo>
                  <a:pt x="379121" y="981841"/>
                </a:lnTo>
                <a:lnTo>
                  <a:pt x="383880" y="992943"/>
                </a:lnTo>
                <a:lnTo>
                  <a:pt x="388639" y="1003781"/>
                </a:lnTo>
                <a:lnTo>
                  <a:pt x="394191" y="1014354"/>
                </a:lnTo>
                <a:lnTo>
                  <a:pt x="399743" y="1024927"/>
                </a:lnTo>
                <a:lnTo>
                  <a:pt x="405295" y="1035236"/>
                </a:lnTo>
                <a:lnTo>
                  <a:pt x="411375" y="1045545"/>
                </a:lnTo>
                <a:lnTo>
                  <a:pt x="417456" y="1055590"/>
                </a:lnTo>
                <a:lnTo>
                  <a:pt x="423537" y="1065635"/>
                </a:lnTo>
                <a:lnTo>
                  <a:pt x="430146" y="1075415"/>
                </a:lnTo>
                <a:lnTo>
                  <a:pt x="436756" y="1085195"/>
                </a:lnTo>
                <a:lnTo>
                  <a:pt x="443630" y="1094976"/>
                </a:lnTo>
                <a:lnTo>
                  <a:pt x="450769" y="1104492"/>
                </a:lnTo>
                <a:lnTo>
                  <a:pt x="458171" y="1113479"/>
                </a:lnTo>
                <a:lnTo>
                  <a:pt x="464781" y="1122466"/>
                </a:lnTo>
                <a:lnTo>
                  <a:pt x="473241" y="1132247"/>
                </a:lnTo>
                <a:lnTo>
                  <a:pt x="481701" y="1141498"/>
                </a:lnTo>
                <a:lnTo>
                  <a:pt x="490161" y="1150750"/>
                </a:lnTo>
                <a:lnTo>
                  <a:pt x="498886" y="1159737"/>
                </a:lnTo>
                <a:lnTo>
                  <a:pt x="500736" y="1161852"/>
                </a:lnTo>
                <a:lnTo>
                  <a:pt x="515806" y="1175861"/>
                </a:lnTo>
                <a:lnTo>
                  <a:pt x="530876" y="1189607"/>
                </a:lnTo>
                <a:lnTo>
                  <a:pt x="546474" y="1202823"/>
                </a:lnTo>
                <a:lnTo>
                  <a:pt x="562601" y="1215247"/>
                </a:lnTo>
                <a:lnTo>
                  <a:pt x="579257" y="1227406"/>
                </a:lnTo>
                <a:lnTo>
                  <a:pt x="596178" y="1238773"/>
                </a:lnTo>
                <a:lnTo>
                  <a:pt x="613627" y="1249346"/>
                </a:lnTo>
                <a:lnTo>
                  <a:pt x="631605" y="1259655"/>
                </a:lnTo>
                <a:lnTo>
                  <a:pt x="633455" y="1260712"/>
                </a:lnTo>
                <a:lnTo>
                  <a:pt x="644031" y="1266528"/>
                </a:lnTo>
                <a:lnTo>
                  <a:pt x="654870" y="1271550"/>
                </a:lnTo>
                <a:lnTo>
                  <a:pt x="665974" y="1276837"/>
                </a:lnTo>
                <a:lnTo>
                  <a:pt x="677342" y="1281595"/>
                </a:lnTo>
                <a:lnTo>
                  <a:pt x="681573" y="1283709"/>
                </a:lnTo>
                <a:lnTo>
                  <a:pt x="685803" y="1285560"/>
                </a:lnTo>
                <a:lnTo>
                  <a:pt x="695320" y="1289525"/>
                </a:lnTo>
                <a:lnTo>
                  <a:pt x="704838" y="1292961"/>
                </a:lnTo>
                <a:lnTo>
                  <a:pt x="724402" y="1299834"/>
                </a:lnTo>
                <a:lnTo>
                  <a:pt x="732598" y="1302741"/>
                </a:lnTo>
                <a:lnTo>
                  <a:pt x="740794" y="1305385"/>
                </a:lnTo>
                <a:lnTo>
                  <a:pt x="749518" y="1307764"/>
                </a:lnTo>
                <a:lnTo>
                  <a:pt x="757978" y="1309878"/>
                </a:lnTo>
                <a:lnTo>
                  <a:pt x="775428" y="1314372"/>
                </a:lnTo>
                <a:lnTo>
                  <a:pt x="786267" y="1316751"/>
                </a:lnTo>
                <a:lnTo>
                  <a:pt x="796842" y="1319130"/>
                </a:lnTo>
                <a:lnTo>
                  <a:pt x="806096" y="1320716"/>
                </a:lnTo>
                <a:lnTo>
                  <a:pt x="815085" y="1322302"/>
                </a:lnTo>
                <a:lnTo>
                  <a:pt x="833591" y="1324681"/>
                </a:lnTo>
                <a:lnTo>
                  <a:pt x="842845" y="1325738"/>
                </a:lnTo>
                <a:lnTo>
                  <a:pt x="852362" y="1327060"/>
                </a:lnTo>
                <a:lnTo>
                  <a:pt x="863995" y="1327853"/>
                </a:lnTo>
                <a:lnTo>
                  <a:pt x="875892" y="1328646"/>
                </a:lnTo>
                <a:lnTo>
                  <a:pt x="887525" y="1329175"/>
                </a:lnTo>
                <a:lnTo>
                  <a:pt x="899158" y="1329439"/>
                </a:lnTo>
                <a:lnTo>
                  <a:pt x="910526" y="1329439"/>
                </a:lnTo>
                <a:lnTo>
                  <a:pt x="921894" y="1329175"/>
                </a:lnTo>
                <a:lnTo>
                  <a:pt x="932734" y="1328910"/>
                </a:lnTo>
                <a:lnTo>
                  <a:pt x="944102" y="1328382"/>
                </a:lnTo>
                <a:lnTo>
                  <a:pt x="954942" y="1327589"/>
                </a:lnTo>
                <a:lnTo>
                  <a:pt x="966046" y="1326531"/>
                </a:lnTo>
                <a:lnTo>
                  <a:pt x="977150" y="1325210"/>
                </a:lnTo>
                <a:lnTo>
                  <a:pt x="988254" y="1323624"/>
                </a:lnTo>
                <a:lnTo>
                  <a:pt x="999093" y="1322302"/>
                </a:lnTo>
                <a:lnTo>
                  <a:pt x="1010197" y="1320452"/>
                </a:lnTo>
                <a:lnTo>
                  <a:pt x="1020772" y="1318337"/>
                </a:lnTo>
                <a:lnTo>
                  <a:pt x="1031876" y="1315694"/>
                </a:lnTo>
                <a:lnTo>
                  <a:pt x="1042452" y="1313315"/>
                </a:lnTo>
                <a:lnTo>
                  <a:pt x="1053556" y="1310671"/>
                </a:lnTo>
                <a:lnTo>
                  <a:pt x="1064131" y="1307764"/>
                </a:lnTo>
                <a:lnTo>
                  <a:pt x="1074706" y="1304592"/>
                </a:lnTo>
                <a:lnTo>
                  <a:pt x="1085281" y="1301155"/>
                </a:lnTo>
                <a:lnTo>
                  <a:pt x="1095856" y="1297719"/>
                </a:lnTo>
                <a:lnTo>
                  <a:pt x="1106167" y="1293754"/>
                </a:lnTo>
                <a:lnTo>
                  <a:pt x="1116742" y="1289789"/>
                </a:lnTo>
                <a:lnTo>
                  <a:pt x="1126789" y="1285560"/>
                </a:lnTo>
                <a:lnTo>
                  <a:pt x="1137100" y="1281330"/>
                </a:lnTo>
                <a:lnTo>
                  <a:pt x="1147675" y="1276837"/>
                </a:lnTo>
                <a:lnTo>
                  <a:pt x="1157721" y="1271814"/>
                </a:lnTo>
                <a:lnTo>
                  <a:pt x="1167768" y="1267056"/>
                </a:lnTo>
                <a:lnTo>
                  <a:pt x="1177286" y="1261770"/>
                </a:lnTo>
                <a:lnTo>
                  <a:pt x="1187332" y="1256483"/>
                </a:lnTo>
                <a:lnTo>
                  <a:pt x="1197114" y="1250668"/>
                </a:lnTo>
                <a:lnTo>
                  <a:pt x="1206896" y="1244852"/>
                </a:lnTo>
                <a:lnTo>
                  <a:pt x="1216414" y="1238773"/>
                </a:lnTo>
                <a:lnTo>
                  <a:pt x="1225932" y="1232693"/>
                </a:lnTo>
                <a:lnTo>
                  <a:pt x="1235185" y="1225820"/>
                </a:lnTo>
                <a:lnTo>
                  <a:pt x="1239151" y="1223441"/>
                </a:lnTo>
                <a:lnTo>
                  <a:pt x="1243116" y="1221062"/>
                </a:lnTo>
                <a:lnTo>
                  <a:pt x="1247082" y="1218948"/>
                </a:lnTo>
                <a:lnTo>
                  <a:pt x="1251312" y="1217097"/>
                </a:lnTo>
                <a:lnTo>
                  <a:pt x="1255278" y="1215247"/>
                </a:lnTo>
                <a:lnTo>
                  <a:pt x="1259772" y="1213925"/>
                </a:lnTo>
                <a:lnTo>
                  <a:pt x="1264002" y="1212604"/>
                </a:lnTo>
                <a:lnTo>
                  <a:pt x="1268232" y="1211546"/>
                </a:lnTo>
                <a:lnTo>
                  <a:pt x="1272727" y="1210753"/>
                </a:lnTo>
                <a:lnTo>
                  <a:pt x="1276957" y="1210225"/>
                </a:lnTo>
                <a:lnTo>
                  <a:pt x="1281187" y="1209696"/>
                </a:lnTo>
                <a:lnTo>
                  <a:pt x="1285417" y="1209696"/>
                </a:lnTo>
                <a:lnTo>
                  <a:pt x="1290176" y="1209696"/>
                </a:lnTo>
                <a:lnTo>
                  <a:pt x="1294406" y="1209696"/>
                </a:lnTo>
                <a:lnTo>
                  <a:pt x="1298636" y="1210489"/>
                </a:lnTo>
                <a:lnTo>
                  <a:pt x="1302866" y="1211018"/>
                </a:lnTo>
                <a:lnTo>
                  <a:pt x="1307096" y="1211811"/>
                </a:lnTo>
                <a:lnTo>
                  <a:pt x="1311326" y="1212868"/>
                </a:lnTo>
                <a:lnTo>
                  <a:pt x="1315821" y="1213925"/>
                </a:lnTo>
                <a:lnTo>
                  <a:pt x="1319787" y="1215511"/>
                </a:lnTo>
                <a:lnTo>
                  <a:pt x="1324017" y="1217362"/>
                </a:lnTo>
                <a:lnTo>
                  <a:pt x="1327982" y="1219212"/>
                </a:lnTo>
                <a:lnTo>
                  <a:pt x="1331419" y="1221062"/>
                </a:lnTo>
                <a:lnTo>
                  <a:pt x="1335385" y="1223441"/>
                </a:lnTo>
                <a:lnTo>
                  <a:pt x="1339086" y="1225820"/>
                </a:lnTo>
                <a:lnTo>
                  <a:pt x="1342788" y="1228728"/>
                </a:lnTo>
                <a:lnTo>
                  <a:pt x="1346225" y="1231371"/>
                </a:lnTo>
                <a:lnTo>
                  <a:pt x="1349397" y="1234543"/>
                </a:lnTo>
                <a:lnTo>
                  <a:pt x="1352834" y="1237451"/>
                </a:lnTo>
                <a:lnTo>
                  <a:pt x="1356007" y="1240887"/>
                </a:lnTo>
                <a:lnTo>
                  <a:pt x="1358650" y="1244588"/>
                </a:lnTo>
                <a:lnTo>
                  <a:pt x="1361294" y="1248289"/>
                </a:lnTo>
                <a:lnTo>
                  <a:pt x="1364202" y="1252254"/>
                </a:lnTo>
                <a:lnTo>
                  <a:pt x="1366582" y="1256219"/>
                </a:lnTo>
                <a:lnTo>
                  <a:pt x="1368697" y="1260448"/>
                </a:lnTo>
                <a:lnTo>
                  <a:pt x="1370548" y="1264413"/>
                </a:lnTo>
                <a:lnTo>
                  <a:pt x="1372134" y="1268642"/>
                </a:lnTo>
                <a:lnTo>
                  <a:pt x="1373456" y="1272872"/>
                </a:lnTo>
                <a:lnTo>
                  <a:pt x="1374778" y="1277101"/>
                </a:lnTo>
                <a:lnTo>
                  <a:pt x="1376100" y="1281330"/>
                </a:lnTo>
                <a:lnTo>
                  <a:pt x="1376628" y="1285560"/>
                </a:lnTo>
                <a:lnTo>
                  <a:pt x="1377157" y="1289789"/>
                </a:lnTo>
                <a:lnTo>
                  <a:pt x="1377950" y="1294283"/>
                </a:lnTo>
                <a:lnTo>
                  <a:pt x="1377950" y="1298776"/>
                </a:lnTo>
                <a:lnTo>
                  <a:pt x="1377950" y="1303006"/>
                </a:lnTo>
                <a:lnTo>
                  <a:pt x="1377421" y="1307235"/>
                </a:lnTo>
                <a:lnTo>
                  <a:pt x="1377157" y="1311729"/>
                </a:lnTo>
                <a:lnTo>
                  <a:pt x="1376628" y="1316222"/>
                </a:lnTo>
                <a:lnTo>
                  <a:pt x="1375835" y="1320452"/>
                </a:lnTo>
                <a:lnTo>
                  <a:pt x="1374513" y="1324417"/>
                </a:lnTo>
                <a:lnTo>
                  <a:pt x="1373191" y="1328646"/>
                </a:lnTo>
                <a:lnTo>
                  <a:pt x="1372134" y="1332875"/>
                </a:lnTo>
                <a:lnTo>
                  <a:pt x="1370283" y="1336840"/>
                </a:lnTo>
                <a:lnTo>
                  <a:pt x="1368432" y="1340805"/>
                </a:lnTo>
                <a:lnTo>
                  <a:pt x="1366317" y="1344770"/>
                </a:lnTo>
                <a:lnTo>
                  <a:pt x="1364202" y="1348471"/>
                </a:lnTo>
                <a:lnTo>
                  <a:pt x="1361823" y="1351907"/>
                </a:lnTo>
                <a:lnTo>
                  <a:pt x="1358915" y="1355608"/>
                </a:lnTo>
                <a:lnTo>
                  <a:pt x="1356271" y="1359044"/>
                </a:lnTo>
                <a:lnTo>
                  <a:pt x="1353098" y="1362481"/>
                </a:lnTo>
                <a:lnTo>
                  <a:pt x="1350190" y="1365653"/>
                </a:lnTo>
                <a:lnTo>
                  <a:pt x="1346753" y="1368825"/>
                </a:lnTo>
                <a:lnTo>
                  <a:pt x="1343052" y="1371732"/>
                </a:lnTo>
                <a:lnTo>
                  <a:pt x="1339351" y="1374640"/>
                </a:lnTo>
                <a:lnTo>
                  <a:pt x="1327189" y="1382834"/>
                </a:lnTo>
                <a:lnTo>
                  <a:pt x="1315028" y="1390764"/>
                </a:lnTo>
                <a:lnTo>
                  <a:pt x="1302602" y="1398694"/>
                </a:lnTo>
                <a:lnTo>
                  <a:pt x="1290176" y="1406360"/>
                </a:lnTo>
                <a:lnTo>
                  <a:pt x="1277750" y="1413497"/>
                </a:lnTo>
                <a:lnTo>
                  <a:pt x="1264795" y="1420634"/>
                </a:lnTo>
                <a:lnTo>
                  <a:pt x="1252105" y="1427242"/>
                </a:lnTo>
                <a:lnTo>
                  <a:pt x="1239151" y="1433851"/>
                </a:lnTo>
                <a:lnTo>
                  <a:pt x="1226196" y="1439930"/>
                </a:lnTo>
                <a:lnTo>
                  <a:pt x="1212977" y="1446274"/>
                </a:lnTo>
                <a:lnTo>
                  <a:pt x="1200022" y="1451825"/>
                </a:lnTo>
                <a:lnTo>
                  <a:pt x="1186803" y="1457376"/>
                </a:lnTo>
                <a:lnTo>
                  <a:pt x="1173320" y="1462663"/>
                </a:lnTo>
                <a:lnTo>
                  <a:pt x="1160101" y="1467421"/>
                </a:lnTo>
                <a:lnTo>
                  <a:pt x="1146353" y="1472443"/>
                </a:lnTo>
                <a:lnTo>
                  <a:pt x="1132870" y="1476672"/>
                </a:lnTo>
                <a:lnTo>
                  <a:pt x="1119122" y="1480902"/>
                </a:lnTo>
                <a:lnTo>
                  <a:pt x="1105639" y="1484867"/>
                </a:lnTo>
                <a:lnTo>
                  <a:pt x="1091626" y="1488567"/>
                </a:lnTo>
                <a:lnTo>
                  <a:pt x="1077879" y="1491739"/>
                </a:lnTo>
                <a:lnTo>
                  <a:pt x="1063866" y="1494911"/>
                </a:lnTo>
                <a:lnTo>
                  <a:pt x="1049854" y="1497555"/>
                </a:lnTo>
                <a:lnTo>
                  <a:pt x="1035842" y="1500462"/>
                </a:lnTo>
                <a:lnTo>
                  <a:pt x="1021830" y="1502841"/>
                </a:lnTo>
                <a:lnTo>
                  <a:pt x="1007818" y="1504692"/>
                </a:lnTo>
                <a:lnTo>
                  <a:pt x="993541" y="1506542"/>
                </a:lnTo>
                <a:lnTo>
                  <a:pt x="979000" y="1507864"/>
                </a:lnTo>
                <a:lnTo>
                  <a:pt x="964988" y="1509185"/>
                </a:lnTo>
                <a:lnTo>
                  <a:pt x="950712" y="1510243"/>
                </a:lnTo>
                <a:lnTo>
                  <a:pt x="936435" y="1510771"/>
                </a:lnTo>
                <a:lnTo>
                  <a:pt x="922159" y="1511300"/>
                </a:lnTo>
                <a:lnTo>
                  <a:pt x="907618" y="1511300"/>
                </a:lnTo>
                <a:lnTo>
                  <a:pt x="888847" y="1511036"/>
                </a:lnTo>
                <a:lnTo>
                  <a:pt x="870076" y="1510507"/>
                </a:lnTo>
                <a:lnTo>
                  <a:pt x="851040" y="1508921"/>
                </a:lnTo>
                <a:lnTo>
                  <a:pt x="832269" y="1507335"/>
                </a:lnTo>
                <a:lnTo>
                  <a:pt x="816935" y="1505220"/>
                </a:lnTo>
                <a:lnTo>
                  <a:pt x="796049" y="1502841"/>
                </a:lnTo>
                <a:lnTo>
                  <a:pt x="785738" y="1501255"/>
                </a:lnTo>
                <a:lnTo>
                  <a:pt x="774899" y="1499669"/>
                </a:lnTo>
                <a:lnTo>
                  <a:pt x="768818" y="1498612"/>
                </a:lnTo>
                <a:lnTo>
                  <a:pt x="762737" y="1497026"/>
                </a:lnTo>
                <a:lnTo>
                  <a:pt x="755335" y="1495440"/>
                </a:lnTo>
                <a:lnTo>
                  <a:pt x="747932" y="1493590"/>
                </a:lnTo>
                <a:lnTo>
                  <a:pt x="733391" y="1490418"/>
                </a:lnTo>
                <a:lnTo>
                  <a:pt x="710919" y="1484867"/>
                </a:lnTo>
                <a:lnTo>
                  <a:pt x="700079" y="1482223"/>
                </a:lnTo>
                <a:lnTo>
                  <a:pt x="688975" y="1478787"/>
                </a:lnTo>
                <a:lnTo>
                  <a:pt x="677342" y="1475086"/>
                </a:lnTo>
                <a:lnTo>
                  <a:pt x="665710" y="1471121"/>
                </a:lnTo>
                <a:lnTo>
                  <a:pt x="653548" y="1466892"/>
                </a:lnTo>
                <a:lnTo>
                  <a:pt x="640858" y="1462663"/>
                </a:lnTo>
                <a:lnTo>
                  <a:pt x="628697" y="1457905"/>
                </a:lnTo>
                <a:lnTo>
                  <a:pt x="616799" y="1453147"/>
                </a:lnTo>
                <a:lnTo>
                  <a:pt x="602787" y="1447067"/>
                </a:lnTo>
                <a:lnTo>
                  <a:pt x="589304" y="1440723"/>
                </a:lnTo>
                <a:lnTo>
                  <a:pt x="575292" y="1434379"/>
                </a:lnTo>
                <a:lnTo>
                  <a:pt x="561544" y="1427507"/>
                </a:lnTo>
                <a:lnTo>
                  <a:pt x="548061" y="1420634"/>
                </a:lnTo>
                <a:lnTo>
                  <a:pt x="543302" y="1417462"/>
                </a:lnTo>
                <a:lnTo>
                  <a:pt x="531669" y="1411118"/>
                </a:lnTo>
                <a:lnTo>
                  <a:pt x="520036" y="1404510"/>
                </a:lnTo>
                <a:lnTo>
                  <a:pt x="508668" y="1397637"/>
                </a:lnTo>
                <a:lnTo>
                  <a:pt x="497564" y="1390500"/>
                </a:lnTo>
                <a:lnTo>
                  <a:pt x="486196" y="1383099"/>
                </a:lnTo>
                <a:lnTo>
                  <a:pt x="475356" y="1375697"/>
                </a:lnTo>
                <a:lnTo>
                  <a:pt x="464516" y="1368296"/>
                </a:lnTo>
                <a:lnTo>
                  <a:pt x="453941" y="1360366"/>
                </a:lnTo>
                <a:lnTo>
                  <a:pt x="443366" y="1351907"/>
                </a:lnTo>
                <a:lnTo>
                  <a:pt x="432790" y="1343713"/>
                </a:lnTo>
                <a:lnTo>
                  <a:pt x="422479" y="1335519"/>
                </a:lnTo>
                <a:lnTo>
                  <a:pt x="412433" y="1326796"/>
                </a:lnTo>
                <a:lnTo>
                  <a:pt x="402387" y="1317808"/>
                </a:lnTo>
                <a:lnTo>
                  <a:pt x="392604" y="1309085"/>
                </a:lnTo>
                <a:lnTo>
                  <a:pt x="383087" y="1299834"/>
                </a:lnTo>
                <a:lnTo>
                  <a:pt x="373569" y="1290582"/>
                </a:lnTo>
                <a:lnTo>
                  <a:pt x="369339" y="1285824"/>
                </a:lnTo>
                <a:lnTo>
                  <a:pt x="357971" y="1274458"/>
                </a:lnTo>
                <a:lnTo>
                  <a:pt x="347131" y="1262827"/>
                </a:lnTo>
                <a:lnTo>
                  <a:pt x="336291" y="1250668"/>
                </a:lnTo>
                <a:lnTo>
                  <a:pt x="325716" y="1238508"/>
                </a:lnTo>
                <a:lnTo>
                  <a:pt x="320429" y="1231636"/>
                </a:lnTo>
                <a:lnTo>
                  <a:pt x="315405" y="1224763"/>
                </a:lnTo>
                <a:lnTo>
                  <a:pt x="301393" y="1207317"/>
                </a:lnTo>
                <a:lnTo>
                  <a:pt x="294255" y="1198330"/>
                </a:lnTo>
                <a:lnTo>
                  <a:pt x="287646" y="1189078"/>
                </a:lnTo>
                <a:lnTo>
                  <a:pt x="286059" y="1186699"/>
                </a:lnTo>
                <a:lnTo>
                  <a:pt x="284737" y="1183791"/>
                </a:lnTo>
                <a:lnTo>
                  <a:pt x="277070" y="1172425"/>
                </a:lnTo>
                <a:lnTo>
                  <a:pt x="269403" y="1160795"/>
                </a:lnTo>
                <a:lnTo>
                  <a:pt x="262001" y="1149164"/>
                </a:lnTo>
                <a:lnTo>
                  <a:pt x="255127" y="1137005"/>
                </a:lnTo>
                <a:lnTo>
                  <a:pt x="247988" y="1125110"/>
                </a:lnTo>
                <a:lnTo>
                  <a:pt x="241379" y="1112950"/>
                </a:lnTo>
                <a:lnTo>
                  <a:pt x="234505" y="1100527"/>
                </a:lnTo>
                <a:lnTo>
                  <a:pt x="228424" y="1087839"/>
                </a:lnTo>
                <a:lnTo>
                  <a:pt x="222344" y="1075415"/>
                </a:lnTo>
                <a:lnTo>
                  <a:pt x="216263" y="1062727"/>
                </a:lnTo>
                <a:lnTo>
                  <a:pt x="210975" y="1049775"/>
                </a:lnTo>
                <a:lnTo>
                  <a:pt x="205423" y="1037087"/>
                </a:lnTo>
                <a:lnTo>
                  <a:pt x="200400" y="1023870"/>
                </a:lnTo>
                <a:lnTo>
                  <a:pt x="195377" y="1010653"/>
                </a:lnTo>
                <a:lnTo>
                  <a:pt x="190618" y="997437"/>
                </a:lnTo>
                <a:lnTo>
                  <a:pt x="186388" y="983956"/>
                </a:lnTo>
                <a:lnTo>
                  <a:pt x="182158" y="970475"/>
                </a:lnTo>
                <a:lnTo>
                  <a:pt x="178192" y="956729"/>
                </a:lnTo>
                <a:lnTo>
                  <a:pt x="174491" y="942984"/>
                </a:lnTo>
                <a:lnTo>
                  <a:pt x="171318" y="929239"/>
                </a:lnTo>
                <a:lnTo>
                  <a:pt x="167881" y="915229"/>
                </a:lnTo>
                <a:lnTo>
                  <a:pt x="165237" y="901219"/>
                </a:lnTo>
                <a:lnTo>
                  <a:pt x="162329" y="887210"/>
                </a:lnTo>
                <a:lnTo>
                  <a:pt x="160214" y="872936"/>
                </a:lnTo>
                <a:lnTo>
                  <a:pt x="158099" y="858662"/>
                </a:lnTo>
                <a:lnTo>
                  <a:pt x="156249" y="844388"/>
                </a:lnTo>
                <a:lnTo>
                  <a:pt x="154662" y="829585"/>
                </a:lnTo>
                <a:lnTo>
                  <a:pt x="153340" y="815047"/>
                </a:lnTo>
                <a:lnTo>
                  <a:pt x="152283" y="800509"/>
                </a:lnTo>
                <a:lnTo>
                  <a:pt x="151754" y="785706"/>
                </a:lnTo>
                <a:lnTo>
                  <a:pt x="151225" y="770903"/>
                </a:lnTo>
                <a:lnTo>
                  <a:pt x="151225" y="755836"/>
                </a:lnTo>
                <a:lnTo>
                  <a:pt x="0" y="755836"/>
                </a:lnTo>
                <a:lnTo>
                  <a:pt x="241643" y="393700"/>
                </a:lnTo>
                <a:close/>
                <a:moveTo>
                  <a:pt x="906894" y="0"/>
                </a:moveTo>
                <a:lnTo>
                  <a:pt x="912182" y="264"/>
                </a:lnTo>
                <a:lnTo>
                  <a:pt x="917469" y="529"/>
                </a:lnTo>
                <a:lnTo>
                  <a:pt x="932539" y="793"/>
                </a:lnTo>
                <a:lnTo>
                  <a:pt x="947344" y="1586"/>
                </a:lnTo>
                <a:lnTo>
                  <a:pt x="962414" y="2380"/>
                </a:lnTo>
                <a:lnTo>
                  <a:pt x="977484" y="3702"/>
                </a:lnTo>
                <a:lnTo>
                  <a:pt x="989645" y="5288"/>
                </a:lnTo>
                <a:lnTo>
                  <a:pt x="1002335" y="6610"/>
                </a:lnTo>
                <a:lnTo>
                  <a:pt x="1020313" y="8725"/>
                </a:lnTo>
                <a:lnTo>
                  <a:pt x="1029038" y="10047"/>
                </a:lnTo>
                <a:lnTo>
                  <a:pt x="1038291" y="11369"/>
                </a:lnTo>
                <a:lnTo>
                  <a:pt x="1044636" y="12691"/>
                </a:lnTo>
                <a:lnTo>
                  <a:pt x="1050981" y="14277"/>
                </a:lnTo>
                <a:lnTo>
                  <a:pt x="1064465" y="17186"/>
                </a:lnTo>
                <a:lnTo>
                  <a:pt x="1077419" y="20358"/>
                </a:lnTo>
                <a:lnTo>
                  <a:pt x="1101478" y="26175"/>
                </a:lnTo>
                <a:lnTo>
                  <a:pt x="1113375" y="29348"/>
                </a:lnTo>
                <a:lnTo>
                  <a:pt x="1125008" y="32521"/>
                </a:lnTo>
                <a:lnTo>
                  <a:pt x="1134790" y="35693"/>
                </a:lnTo>
                <a:lnTo>
                  <a:pt x="1144572" y="38866"/>
                </a:lnTo>
                <a:lnTo>
                  <a:pt x="1157791" y="43625"/>
                </a:lnTo>
                <a:lnTo>
                  <a:pt x="1171274" y="48384"/>
                </a:lnTo>
                <a:lnTo>
                  <a:pt x="1184493" y="53408"/>
                </a:lnTo>
                <a:lnTo>
                  <a:pt x="1197448" y="58431"/>
                </a:lnTo>
                <a:lnTo>
                  <a:pt x="1206701" y="62397"/>
                </a:lnTo>
                <a:lnTo>
                  <a:pt x="1226794" y="71651"/>
                </a:lnTo>
                <a:lnTo>
                  <a:pt x="1246887" y="81434"/>
                </a:lnTo>
                <a:lnTo>
                  <a:pt x="1266716" y="91745"/>
                </a:lnTo>
                <a:lnTo>
                  <a:pt x="1285751" y="102321"/>
                </a:lnTo>
                <a:lnTo>
                  <a:pt x="1304786" y="113690"/>
                </a:lnTo>
                <a:lnTo>
                  <a:pt x="1323557" y="125588"/>
                </a:lnTo>
                <a:lnTo>
                  <a:pt x="1341800" y="138015"/>
                </a:lnTo>
                <a:lnTo>
                  <a:pt x="1359513" y="151234"/>
                </a:lnTo>
                <a:lnTo>
                  <a:pt x="1377227" y="164718"/>
                </a:lnTo>
                <a:lnTo>
                  <a:pt x="1394411" y="178731"/>
                </a:lnTo>
                <a:lnTo>
                  <a:pt x="1411067" y="193538"/>
                </a:lnTo>
                <a:lnTo>
                  <a:pt x="1427459" y="208608"/>
                </a:lnTo>
                <a:lnTo>
                  <a:pt x="1443322" y="224207"/>
                </a:lnTo>
                <a:lnTo>
                  <a:pt x="1458920" y="240336"/>
                </a:lnTo>
                <a:lnTo>
                  <a:pt x="1473725" y="257257"/>
                </a:lnTo>
                <a:lnTo>
                  <a:pt x="1488531" y="274178"/>
                </a:lnTo>
                <a:lnTo>
                  <a:pt x="1492496" y="279466"/>
                </a:lnTo>
                <a:lnTo>
                  <a:pt x="1509152" y="300353"/>
                </a:lnTo>
                <a:lnTo>
                  <a:pt x="1517348" y="311194"/>
                </a:lnTo>
                <a:lnTo>
                  <a:pt x="1525544" y="322034"/>
                </a:lnTo>
                <a:lnTo>
                  <a:pt x="1527130" y="325207"/>
                </a:lnTo>
                <a:lnTo>
                  <a:pt x="1528981" y="328115"/>
                </a:lnTo>
                <a:lnTo>
                  <a:pt x="1536648" y="339748"/>
                </a:lnTo>
                <a:lnTo>
                  <a:pt x="1544050" y="351382"/>
                </a:lnTo>
                <a:lnTo>
                  <a:pt x="1551453" y="362751"/>
                </a:lnTo>
                <a:lnTo>
                  <a:pt x="1558591" y="374913"/>
                </a:lnTo>
                <a:lnTo>
                  <a:pt x="1565465" y="386811"/>
                </a:lnTo>
                <a:lnTo>
                  <a:pt x="1572075" y="399237"/>
                </a:lnTo>
                <a:lnTo>
                  <a:pt x="1578684" y="411400"/>
                </a:lnTo>
                <a:lnTo>
                  <a:pt x="1585029" y="423826"/>
                </a:lnTo>
                <a:lnTo>
                  <a:pt x="1591110" y="436253"/>
                </a:lnTo>
                <a:lnTo>
                  <a:pt x="1596927" y="449208"/>
                </a:lnTo>
                <a:lnTo>
                  <a:pt x="1602214" y="461899"/>
                </a:lnTo>
                <a:lnTo>
                  <a:pt x="1607766" y="474854"/>
                </a:lnTo>
                <a:lnTo>
                  <a:pt x="1612789" y="488074"/>
                </a:lnTo>
                <a:lnTo>
                  <a:pt x="1617548" y="501294"/>
                </a:lnTo>
                <a:lnTo>
                  <a:pt x="1622571" y="514249"/>
                </a:lnTo>
                <a:lnTo>
                  <a:pt x="1626801" y="527734"/>
                </a:lnTo>
                <a:lnTo>
                  <a:pt x="1631032" y="541482"/>
                </a:lnTo>
                <a:lnTo>
                  <a:pt x="1634997" y="554702"/>
                </a:lnTo>
                <a:lnTo>
                  <a:pt x="1638170" y="568451"/>
                </a:lnTo>
                <a:lnTo>
                  <a:pt x="1641871" y="582463"/>
                </a:lnTo>
                <a:lnTo>
                  <a:pt x="1645044" y="596212"/>
                </a:lnTo>
                <a:lnTo>
                  <a:pt x="1647688" y="610225"/>
                </a:lnTo>
                <a:lnTo>
                  <a:pt x="1650596" y="624502"/>
                </a:lnTo>
                <a:lnTo>
                  <a:pt x="1652975" y="638515"/>
                </a:lnTo>
                <a:lnTo>
                  <a:pt x="1655090" y="652793"/>
                </a:lnTo>
                <a:lnTo>
                  <a:pt x="1656941" y="667334"/>
                </a:lnTo>
                <a:lnTo>
                  <a:pt x="1658263" y="681876"/>
                </a:lnTo>
                <a:lnTo>
                  <a:pt x="1659585" y="696154"/>
                </a:lnTo>
                <a:lnTo>
                  <a:pt x="1660642" y="710695"/>
                </a:lnTo>
                <a:lnTo>
                  <a:pt x="1661435" y="725501"/>
                </a:lnTo>
                <a:lnTo>
                  <a:pt x="1661700" y="740308"/>
                </a:lnTo>
                <a:lnTo>
                  <a:pt x="1661700" y="754849"/>
                </a:lnTo>
                <a:lnTo>
                  <a:pt x="1812925" y="754849"/>
                </a:lnTo>
                <a:lnTo>
                  <a:pt x="1571282" y="1117600"/>
                </a:lnTo>
                <a:lnTo>
                  <a:pt x="1329638" y="754849"/>
                </a:lnTo>
                <a:lnTo>
                  <a:pt x="1480864" y="754849"/>
                </a:lnTo>
                <a:lnTo>
                  <a:pt x="1480599" y="742158"/>
                </a:lnTo>
                <a:lnTo>
                  <a:pt x="1480070" y="729467"/>
                </a:lnTo>
                <a:lnTo>
                  <a:pt x="1479277" y="716512"/>
                </a:lnTo>
                <a:lnTo>
                  <a:pt x="1478484" y="704085"/>
                </a:lnTo>
                <a:lnTo>
                  <a:pt x="1477162" y="691394"/>
                </a:lnTo>
                <a:lnTo>
                  <a:pt x="1475576" y="678703"/>
                </a:lnTo>
                <a:lnTo>
                  <a:pt x="1473725" y="666277"/>
                </a:lnTo>
                <a:lnTo>
                  <a:pt x="1471610" y="654115"/>
                </a:lnTo>
                <a:lnTo>
                  <a:pt x="1469231" y="641952"/>
                </a:lnTo>
                <a:lnTo>
                  <a:pt x="1466851" y="629790"/>
                </a:lnTo>
                <a:lnTo>
                  <a:pt x="1463943" y="617628"/>
                </a:lnTo>
                <a:lnTo>
                  <a:pt x="1460771" y="605730"/>
                </a:lnTo>
                <a:lnTo>
                  <a:pt x="1457334" y="593832"/>
                </a:lnTo>
                <a:lnTo>
                  <a:pt x="1453897" y="581935"/>
                </a:lnTo>
                <a:lnTo>
                  <a:pt x="1449931" y="570301"/>
                </a:lnTo>
                <a:lnTo>
                  <a:pt x="1445965" y="558668"/>
                </a:lnTo>
                <a:lnTo>
                  <a:pt x="1441471" y="547299"/>
                </a:lnTo>
                <a:lnTo>
                  <a:pt x="1436976" y="535930"/>
                </a:lnTo>
                <a:lnTo>
                  <a:pt x="1432482" y="524825"/>
                </a:lnTo>
                <a:lnTo>
                  <a:pt x="1427194" y="513721"/>
                </a:lnTo>
                <a:lnTo>
                  <a:pt x="1421907" y="502616"/>
                </a:lnTo>
                <a:lnTo>
                  <a:pt x="1416619" y="492040"/>
                </a:lnTo>
                <a:lnTo>
                  <a:pt x="1410803" y="481464"/>
                </a:lnTo>
                <a:lnTo>
                  <a:pt x="1404986" y="470624"/>
                </a:lnTo>
                <a:lnTo>
                  <a:pt x="1398906" y="460313"/>
                </a:lnTo>
                <a:lnTo>
                  <a:pt x="1392561" y="450001"/>
                </a:lnTo>
                <a:lnTo>
                  <a:pt x="1385951" y="439954"/>
                </a:lnTo>
                <a:lnTo>
                  <a:pt x="1379342" y="429907"/>
                </a:lnTo>
                <a:lnTo>
                  <a:pt x="1372468" y="420125"/>
                </a:lnTo>
                <a:lnTo>
                  <a:pt x="1365065" y="410342"/>
                </a:lnTo>
                <a:lnTo>
                  <a:pt x="1357662" y="400824"/>
                </a:lnTo>
                <a:lnTo>
                  <a:pt x="1350524" y="391570"/>
                </a:lnTo>
                <a:lnTo>
                  <a:pt x="1349202" y="390248"/>
                </a:lnTo>
                <a:lnTo>
                  <a:pt x="1338363" y="377293"/>
                </a:lnTo>
                <a:lnTo>
                  <a:pt x="1326730" y="364602"/>
                </a:lnTo>
                <a:lnTo>
                  <a:pt x="1315097" y="352175"/>
                </a:lnTo>
                <a:lnTo>
                  <a:pt x="1302936" y="340277"/>
                </a:lnTo>
                <a:lnTo>
                  <a:pt x="1290510" y="328644"/>
                </a:lnTo>
                <a:lnTo>
                  <a:pt x="1277555" y="317804"/>
                </a:lnTo>
                <a:lnTo>
                  <a:pt x="1264601" y="306699"/>
                </a:lnTo>
                <a:lnTo>
                  <a:pt x="1251117" y="296387"/>
                </a:lnTo>
                <a:lnTo>
                  <a:pt x="1237369" y="286340"/>
                </a:lnTo>
                <a:lnTo>
                  <a:pt x="1223093" y="276822"/>
                </a:lnTo>
                <a:lnTo>
                  <a:pt x="1208816" y="267568"/>
                </a:lnTo>
                <a:lnTo>
                  <a:pt x="1194275" y="258579"/>
                </a:lnTo>
                <a:lnTo>
                  <a:pt x="1179206" y="250383"/>
                </a:lnTo>
                <a:lnTo>
                  <a:pt x="1163872" y="242451"/>
                </a:lnTo>
                <a:lnTo>
                  <a:pt x="1148802" y="234783"/>
                </a:lnTo>
                <a:lnTo>
                  <a:pt x="1132939" y="227909"/>
                </a:lnTo>
                <a:lnTo>
                  <a:pt x="1128709" y="226058"/>
                </a:lnTo>
                <a:lnTo>
                  <a:pt x="1117869" y="221828"/>
                </a:lnTo>
                <a:lnTo>
                  <a:pt x="1107294" y="217862"/>
                </a:lnTo>
                <a:lnTo>
                  <a:pt x="1096455" y="213896"/>
                </a:lnTo>
                <a:lnTo>
                  <a:pt x="1085615" y="210194"/>
                </a:lnTo>
                <a:lnTo>
                  <a:pt x="1073454" y="206229"/>
                </a:lnTo>
                <a:lnTo>
                  <a:pt x="1063672" y="203585"/>
                </a:lnTo>
                <a:lnTo>
                  <a:pt x="1054418" y="200676"/>
                </a:lnTo>
                <a:lnTo>
                  <a:pt x="1034590" y="196182"/>
                </a:lnTo>
                <a:lnTo>
                  <a:pt x="1026130" y="194066"/>
                </a:lnTo>
                <a:lnTo>
                  <a:pt x="1017141" y="192216"/>
                </a:lnTo>
                <a:lnTo>
                  <a:pt x="1007094" y="190365"/>
                </a:lnTo>
                <a:lnTo>
                  <a:pt x="997048" y="188778"/>
                </a:lnTo>
                <a:lnTo>
                  <a:pt x="976690" y="186134"/>
                </a:lnTo>
                <a:lnTo>
                  <a:pt x="961356" y="184019"/>
                </a:lnTo>
                <a:lnTo>
                  <a:pt x="948930" y="183226"/>
                </a:lnTo>
                <a:lnTo>
                  <a:pt x="936505" y="182169"/>
                </a:lnTo>
                <a:lnTo>
                  <a:pt x="923550" y="181904"/>
                </a:lnTo>
                <a:lnTo>
                  <a:pt x="911124" y="181640"/>
                </a:lnTo>
                <a:lnTo>
                  <a:pt x="899756" y="181640"/>
                </a:lnTo>
                <a:lnTo>
                  <a:pt x="888916" y="181904"/>
                </a:lnTo>
                <a:lnTo>
                  <a:pt x="877548" y="182169"/>
                </a:lnTo>
                <a:lnTo>
                  <a:pt x="866708" y="182697"/>
                </a:lnTo>
                <a:lnTo>
                  <a:pt x="855604" y="183755"/>
                </a:lnTo>
                <a:lnTo>
                  <a:pt x="844765" y="184548"/>
                </a:lnTo>
                <a:lnTo>
                  <a:pt x="833661" y="186134"/>
                </a:lnTo>
                <a:lnTo>
                  <a:pt x="822821" y="187721"/>
                </a:lnTo>
                <a:lnTo>
                  <a:pt x="811982" y="189307"/>
                </a:lnTo>
                <a:lnTo>
                  <a:pt x="801142" y="190894"/>
                </a:lnTo>
                <a:lnTo>
                  <a:pt x="790302" y="193273"/>
                </a:lnTo>
                <a:lnTo>
                  <a:pt x="779463" y="195653"/>
                </a:lnTo>
                <a:lnTo>
                  <a:pt x="768888" y="198032"/>
                </a:lnTo>
                <a:lnTo>
                  <a:pt x="758312" y="200676"/>
                </a:lnTo>
                <a:lnTo>
                  <a:pt x="747473" y="203849"/>
                </a:lnTo>
                <a:lnTo>
                  <a:pt x="737162" y="206757"/>
                </a:lnTo>
                <a:lnTo>
                  <a:pt x="726587" y="210194"/>
                </a:lnTo>
                <a:lnTo>
                  <a:pt x="716276" y="213896"/>
                </a:lnTo>
                <a:lnTo>
                  <a:pt x="705965" y="217598"/>
                </a:lnTo>
                <a:lnTo>
                  <a:pt x="695390" y="221563"/>
                </a:lnTo>
                <a:lnTo>
                  <a:pt x="685079" y="225794"/>
                </a:lnTo>
                <a:lnTo>
                  <a:pt x="675033" y="230024"/>
                </a:lnTo>
                <a:lnTo>
                  <a:pt x="664986" y="234519"/>
                </a:lnTo>
                <a:lnTo>
                  <a:pt x="654940" y="239542"/>
                </a:lnTo>
                <a:lnTo>
                  <a:pt x="644893" y="244302"/>
                </a:lnTo>
                <a:lnTo>
                  <a:pt x="635111" y="249589"/>
                </a:lnTo>
                <a:lnTo>
                  <a:pt x="625329" y="254877"/>
                </a:lnTo>
                <a:lnTo>
                  <a:pt x="615547" y="260430"/>
                </a:lnTo>
                <a:lnTo>
                  <a:pt x="606029" y="266511"/>
                </a:lnTo>
                <a:lnTo>
                  <a:pt x="596512" y="272327"/>
                </a:lnTo>
                <a:lnTo>
                  <a:pt x="586994" y="278673"/>
                </a:lnTo>
                <a:lnTo>
                  <a:pt x="577476" y="285283"/>
                </a:lnTo>
                <a:lnTo>
                  <a:pt x="574039" y="287662"/>
                </a:lnTo>
                <a:lnTo>
                  <a:pt x="570074" y="290042"/>
                </a:lnTo>
                <a:lnTo>
                  <a:pt x="565843" y="292157"/>
                </a:lnTo>
                <a:lnTo>
                  <a:pt x="561878" y="294008"/>
                </a:lnTo>
                <a:lnTo>
                  <a:pt x="557383" y="295859"/>
                </a:lnTo>
                <a:lnTo>
                  <a:pt x="553153" y="296916"/>
                </a:lnTo>
                <a:lnTo>
                  <a:pt x="548923" y="298503"/>
                </a:lnTo>
                <a:lnTo>
                  <a:pt x="544693" y="299560"/>
                </a:lnTo>
                <a:lnTo>
                  <a:pt x="540463" y="300353"/>
                </a:lnTo>
                <a:lnTo>
                  <a:pt x="536233" y="300882"/>
                </a:lnTo>
                <a:lnTo>
                  <a:pt x="531474" y="301411"/>
                </a:lnTo>
                <a:lnTo>
                  <a:pt x="527244" y="301675"/>
                </a:lnTo>
                <a:lnTo>
                  <a:pt x="523014" y="301411"/>
                </a:lnTo>
                <a:lnTo>
                  <a:pt x="518519" y="301411"/>
                </a:lnTo>
                <a:lnTo>
                  <a:pt x="514289" y="300618"/>
                </a:lnTo>
                <a:lnTo>
                  <a:pt x="510059" y="300089"/>
                </a:lnTo>
                <a:lnTo>
                  <a:pt x="505829" y="299296"/>
                </a:lnTo>
                <a:lnTo>
                  <a:pt x="501335" y="298238"/>
                </a:lnTo>
                <a:lnTo>
                  <a:pt x="497369" y="296916"/>
                </a:lnTo>
                <a:lnTo>
                  <a:pt x="493139" y="295594"/>
                </a:lnTo>
                <a:lnTo>
                  <a:pt x="489173" y="293744"/>
                </a:lnTo>
                <a:lnTo>
                  <a:pt x="485208" y="291893"/>
                </a:lnTo>
                <a:lnTo>
                  <a:pt x="481242" y="290042"/>
                </a:lnTo>
                <a:lnTo>
                  <a:pt x="477805" y="287662"/>
                </a:lnTo>
                <a:lnTo>
                  <a:pt x="474104" y="285283"/>
                </a:lnTo>
                <a:lnTo>
                  <a:pt x="470402" y="282639"/>
                </a:lnTo>
                <a:lnTo>
                  <a:pt x="466701" y="279731"/>
                </a:lnTo>
                <a:lnTo>
                  <a:pt x="463264" y="276558"/>
                </a:lnTo>
                <a:lnTo>
                  <a:pt x="460356" y="273649"/>
                </a:lnTo>
                <a:lnTo>
                  <a:pt x="457183" y="270212"/>
                </a:lnTo>
                <a:lnTo>
                  <a:pt x="454275" y="266511"/>
                </a:lnTo>
                <a:lnTo>
                  <a:pt x="451367" y="262809"/>
                </a:lnTo>
                <a:lnTo>
                  <a:pt x="448987" y="258843"/>
                </a:lnTo>
                <a:lnTo>
                  <a:pt x="446608" y="254877"/>
                </a:lnTo>
                <a:lnTo>
                  <a:pt x="444493" y="251176"/>
                </a:lnTo>
                <a:lnTo>
                  <a:pt x="442642" y="246681"/>
                </a:lnTo>
                <a:lnTo>
                  <a:pt x="440792" y="242451"/>
                </a:lnTo>
                <a:lnTo>
                  <a:pt x="439205" y="238220"/>
                </a:lnTo>
                <a:lnTo>
                  <a:pt x="438148" y="233990"/>
                </a:lnTo>
                <a:lnTo>
                  <a:pt x="437090" y="229760"/>
                </a:lnTo>
                <a:lnTo>
                  <a:pt x="436297" y="225529"/>
                </a:lnTo>
                <a:lnTo>
                  <a:pt x="435768" y="221299"/>
                </a:lnTo>
                <a:lnTo>
                  <a:pt x="435240" y="216804"/>
                </a:lnTo>
                <a:lnTo>
                  <a:pt x="434975" y="212310"/>
                </a:lnTo>
                <a:lnTo>
                  <a:pt x="434975" y="208079"/>
                </a:lnTo>
                <a:lnTo>
                  <a:pt x="435240" y="203849"/>
                </a:lnTo>
                <a:lnTo>
                  <a:pt x="436033" y="199354"/>
                </a:lnTo>
                <a:lnTo>
                  <a:pt x="436562" y="194860"/>
                </a:lnTo>
                <a:lnTo>
                  <a:pt x="437355" y="190629"/>
                </a:lnTo>
                <a:lnTo>
                  <a:pt x="438412" y="186663"/>
                </a:lnTo>
                <a:lnTo>
                  <a:pt x="439734" y="182433"/>
                </a:lnTo>
                <a:lnTo>
                  <a:pt x="441056" y="178203"/>
                </a:lnTo>
                <a:lnTo>
                  <a:pt x="442907" y="174237"/>
                </a:lnTo>
                <a:lnTo>
                  <a:pt x="444757" y="170271"/>
                </a:lnTo>
                <a:lnTo>
                  <a:pt x="446608" y="166305"/>
                </a:lnTo>
                <a:lnTo>
                  <a:pt x="448987" y="162603"/>
                </a:lnTo>
                <a:lnTo>
                  <a:pt x="451367" y="159166"/>
                </a:lnTo>
                <a:lnTo>
                  <a:pt x="454011" y="155465"/>
                </a:lnTo>
                <a:lnTo>
                  <a:pt x="456919" y="152027"/>
                </a:lnTo>
                <a:lnTo>
                  <a:pt x="460091" y="148590"/>
                </a:lnTo>
                <a:lnTo>
                  <a:pt x="463000" y="145418"/>
                </a:lnTo>
                <a:lnTo>
                  <a:pt x="466437" y="142245"/>
                </a:lnTo>
                <a:lnTo>
                  <a:pt x="470138" y="139601"/>
                </a:lnTo>
                <a:lnTo>
                  <a:pt x="473839" y="136693"/>
                </a:lnTo>
                <a:lnTo>
                  <a:pt x="486001" y="128232"/>
                </a:lnTo>
                <a:lnTo>
                  <a:pt x="498162" y="120300"/>
                </a:lnTo>
                <a:lnTo>
                  <a:pt x="510588" y="112368"/>
                </a:lnTo>
                <a:lnTo>
                  <a:pt x="522749" y="105229"/>
                </a:lnTo>
                <a:lnTo>
                  <a:pt x="535440" y="97826"/>
                </a:lnTo>
                <a:lnTo>
                  <a:pt x="548130" y="90688"/>
                </a:lnTo>
                <a:lnTo>
                  <a:pt x="560820" y="83813"/>
                </a:lnTo>
                <a:lnTo>
                  <a:pt x="573511" y="77468"/>
                </a:lnTo>
                <a:lnTo>
                  <a:pt x="586730" y="71387"/>
                </a:lnTo>
                <a:lnTo>
                  <a:pt x="599949" y="65306"/>
                </a:lnTo>
                <a:lnTo>
                  <a:pt x="612903" y="59489"/>
                </a:lnTo>
                <a:lnTo>
                  <a:pt x="626122" y="53937"/>
                </a:lnTo>
                <a:lnTo>
                  <a:pt x="639341" y="48649"/>
                </a:lnTo>
                <a:lnTo>
                  <a:pt x="652825" y="43890"/>
                </a:lnTo>
                <a:lnTo>
                  <a:pt x="666572" y="39395"/>
                </a:lnTo>
                <a:lnTo>
                  <a:pt x="680056" y="34636"/>
                </a:lnTo>
                <a:lnTo>
                  <a:pt x="693539" y="30670"/>
                </a:lnTo>
                <a:lnTo>
                  <a:pt x="707287" y="26704"/>
                </a:lnTo>
                <a:lnTo>
                  <a:pt x="721035" y="23267"/>
                </a:lnTo>
                <a:lnTo>
                  <a:pt x="735047" y="19830"/>
                </a:lnTo>
                <a:lnTo>
                  <a:pt x="748795" y="16657"/>
                </a:lnTo>
                <a:lnTo>
                  <a:pt x="762807" y="14013"/>
                </a:lnTo>
                <a:lnTo>
                  <a:pt x="776819" y="11369"/>
                </a:lnTo>
                <a:lnTo>
                  <a:pt x="790831" y="9254"/>
                </a:lnTo>
                <a:lnTo>
                  <a:pt x="805108" y="7139"/>
                </a:lnTo>
                <a:lnTo>
                  <a:pt x="819120" y="5288"/>
                </a:lnTo>
                <a:lnTo>
                  <a:pt x="833396" y="3702"/>
                </a:lnTo>
                <a:lnTo>
                  <a:pt x="847408" y="2380"/>
                </a:lnTo>
                <a:lnTo>
                  <a:pt x="861685" y="1586"/>
                </a:lnTo>
                <a:lnTo>
                  <a:pt x="876226" y="793"/>
                </a:lnTo>
                <a:lnTo>
                  <a:pt x="890502" y="264"/>
                </a:lnTo>
                <a:lnTo>
                  <a:pt x="904779" y="264"/>
                </a:lnTo>
                <a:lnTo>
                  <a:pt x="906894" y="0"/>
                </a:lnTo>
                <a:close/>
              </a:path>
            </a:pathLst>
          </a:custGeom>
          <a:solidFill>
            <a:schemeClr val="bg1">
              <a:lumMod val="85000"/>
            </a:schemeClr>
          </a:solidFill>
          <a:ln>
            <a:noFill/>
          </a:ln>
          <a:effectLst>
            <a:innerShdw blurRad="114300">
              <a:prstClr val="black">
                <a:alpha val="50000"/>
              </a:prstClr>
            </a:innerShdw>
          </a:effectLst>
        </p:spPr>
        <p:txBody>
          <a:bodyPr lIns="91440" tIns="45720" rIns="91440" bIns="45720" anchor="ctr">
            <a:scene3d>
              <a:camera prst="orthographicFront"/>
              <a:lightRig rig="threePt" dir="t"/>
            </a:scene3d>
            <a:sp3d>
              <a:contourClr>
                <a:srgbClr val="FFFFFF"/>
              </a:contourClr>
            </a:sp3d>
          </a:bodyPr>
          <a:lstStyle/>
          <a:p>
            <a:pPr algn="ctr">
              <a:defRPr/>
            </a:pPr>
            <a:endParaRPr lang="zh-CN" altLang="en-US" sz="1600" dirty="0">
              <a:solidFill>
                <a:srgbClr val="FFFFFF"/>
              </a:solidFill>
              <a:latin typeface="微软雅黑" panose="020B0503020204020204" pitchFamily="34" charset="-122"/>
              <a:ea typeface="微软雅黑" panose="020B0503020204020204" pitchFamily="34" charset="-122"/>
            </a:endParaRPr>
          </a:p>
        </p:txBody>
      </p:sp>
      <p:sp>
        <p:nvSpPr>
          <p:cNvPr id="4" name="标题 3"/>
          <p:cNvSpPr>
            <a:spLocks noGrp="1"/>
          </p:cNvSpPr>
          <p:nvPr>
            <p:ph type="title"/>
          </p:nvPr>
        </p:nvSpPr>
        <p:spPr/>
        <p:txBody>
          <a:bodyPr>
            <a:normAutofit fontScale="90000"/>
          </a:bodyPr>
          <a:lstStyle/>
          <a:p>
            <a:r>
              <a:rPr lang="zh-CN" altLang="en-US" dirty="0">
                <a:sym typeface="+mn-ea"/>
              </a:rPr>
              <a:t>六、其他需要报告的事项</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2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2" presetClass="entr" presetSubtype="8" fill="hold" nodeType="withEffect">
                                  <p:stCondLst>
                                    <p:cond delay="50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par>
                                <p:cTn id="21" presetID="22" presetClass="entr" presetSubtype="8" fill="hold" nodeType="withEffect">
                                  <p:stCondLst>
                                    <p:cond delay="20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22" presetClass="entr" presetSubtype="8" fill="hold" nodeType="withEffect">
                                  <p:stCondLst>
                                    <p:cond delay="60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par>
                                <p:cTn id="27" presetID="22" presetClass="entr" presetSubtype="2" fill="hold" nodeType="withEffect">
                                  <p:stCondLst>
                                    <p:cond delay="400"/>
                                  </p:stCondLst>
                                  <p:childTnLst>
                                    <p:set>
                                      <p:cBhvr>
                                        <p:cTn id="28" dur="1" fill="hold">
                                          <p:stCondLst>
                                            <p:cond delay="0"/>
                                          </p:stCondLst>
                                        </p:cTn>
                                        <p:tgtEl>
                                          <p:spTgt spid="3"/>
                                        </p:tgtEl>
                                        <p:attrNameLst>
                                          <p:attrName>style.visibility</p:attrName>
                                        </p:attrNameLst>
                                      </p:cBhvr>
                                      <p:to>
                                        <p:strVal val="visible"/>
                                      </p:to>
                                    </p:set>
                                    <p:animEffect transition="in" filter="wipe(right)">
                                      <p:cBhvr>
                                        <p:cTn id="29" dur="500"/>
                                        <p:tgtEl>
                                          <p:spTgt spid="3"/>
                                        </p:tgtEl>
                                      </p:cBhvr>
                                    </p:animEffect>
                                  </p:childTnLst>
                                </p:cTn>
                              </p:par>
                              <p:par>
                                <p:cTn id="30" presetID="22" presetClass="entr" presetSubtype="2" fill="hold" nodeType="withEffect">
                                  <p:stCondLst>
                                    <p:cond delay="900"/>
                                  </p:stCondLst>
                                  <p:childTnLst>
                                    <p:set>
                                      <p:cBhvr>
                                        <p:cTn id="31" dur="1" fill="hold">
                                          <p:stCondLst>
                                            <p:cond delay="0"/>
                                          </p:stCondLst>
                                        </p:cTn>
                                        <p:tgtEl>
                                          <p:spTgt spid="22"/>
                                        </p:tgtEl>
                                        <p:attrNameLst>
                                          <p:attrName>style.visibility</p:attrName>
                                        </p:attrNameLst>
                                      </p:cBhvr>
                                      <p:to>
                                        <p:strVal val="visible"/>
                                      </p:to>
                                    </p:set>
                                    <p:animEffect transition="in" filter="wipe(right)">
                                      <p:cBhvr>
                                        <p:cTn id="32" dur="500"/>
                                        <p:tgtEl>
                                          <p:spTgt spid="22"/>
                                        </p:tgtEl>
                                      </p:cBhvr>
                                    </p:animEffect>
                                  </p:childTnLst>
                                </p:cTn>
                              </p:par>
                              <p:par>
                                <p:cTn id="33" presetID="22" presetClass="entr" presetSubtype="2" fill="hold" nodeType="withEffect">
                                  <p:stCondLst>
                                    <p:cond delay="600"/>
                                  </p:stCondLst>
                                  <p:childTnLst>
                                    <p:set>
                                      <p:cBhvr>
                                        <p:cTn id="34" dur="1" fill="hold">
                                          <p:stCondLst>
                                            <p:cond delay="0"/>
                                          </p:stCondLst>
                                        </p:cTn>
                                        <p:tgtEl>
                                          <p:spTgt spid="5"/>
                                        </p:tgtEl>
                                        <p:attrNameLst>
                                          <p:attrName>style.visibility</p:attrName>
                                        </p:attrNameLst>
                                      </p:cBhvr>
                                      <p:to>
                                        <p:strVal val="visible"/>
                                      </p:to>
                                    </p:set>
                                    <p:animEffect transition="in" filter="wipe(right)">
                                      <p:cBhvr>
                                        <p:cTn id="35" dur="500"/>
                                        <p:tgtEl>
                                          <p:spTgt spid="5"/>
                                        </p:tgtEl>
                                      </p:cBhvr>
                                    </p:animEffect>
                                  </p:childTnLst>
                                </p:cTn>
                              </p:par>
                              <p:par>
                                <p:cTn id="36" presetID="22" presetClass="entr" presetSubtype="2" fill="hold" nodeType="withEffect">
                                  <p:stCondLst>
                                    <p:cond delay="1100"/>
                                  </p:stCondLst>
                                  <p:childTnLst>
                                    <p:set>
                                      <p:cBhvr>
                                        <p:cTn id="37" dur="1" fill="hold">
                                          <p:stCondLst>
                                            <p:cond delay="0"/>
                                          </p:stCondLst>
                                        </p:cTn>
                                        <p:tgtEl>
                                          <p:spTgt spid="21"/>
                                        </p:tgtEl>
                                        <p:attrNameLst>
                                          <p:attrName>style.visibility</p:attrName>
                                        </p:attrNameLst>
                                      </p:cBhvr>
                                      <p:to>
                                        <p:strVal val="visible"/>
                                      </p:to>
                                    </p:set>
                                    <p:animEffect transition="in" filter="wipe(right)">
                                      <p:cBhvr>
                                        <p:cTn id="38" dur="500"/>
                                        <p:tgtEl>
                                          <p:spTgt spid="21"/>
                                        </p:tgtEl>
                                      </p:cBhvr>
                                    </p:animEffect>
                                  </p:childTnLst>
                                </p:cTn>
                              </p:par>
                              <p:par>
                                <p:cTn id="39" presetID="22" presetClass="entr" presetSubtype="2" fill="hold" nodeType="withEffect">
                                  <p:stCondLst>
                                    <p:cond delay="900"/>
                                  </p:stCondLst>
                                  <p:childTnLst>
                                    <p:set>
                                      <p:cBhvr>
                                        <p:cTn id="40" dur="1" fill="hold">
                                          <p:stCondLst>
                                            <p:cond delay="0"/>
                                          </p:stCondLst>
                                        </p:cTn>
                                        <p:tgtEl>
                                          <p:spTgt spid="6"/>
                                        </p:tgtEl>
                                        <p:attrNameLst>
                                          <p:attrName>style.visibility</p:attrName>
                                        </p:attrNameLst>
                                      </p:cBhvr>
                                      <p:to>
                                        <p:strVal val="visible"/>
                                      </p:to>
                                    </p:set>
                                    <p:animEffect transition="in" filter="wipe(right)">
                                      <p:cBhvr>
                                        <p:cTn id="41" dur="500"/>
                                        <p:tgtEl>
                                          <p:spTgt spid="6"/>
                                        </p:tgtEl>
                                      </p:cBhvr>
                                    </p:animEffect>
                                  </p:childTnLst>
                                </p:cTn>
                              </p:par>
                              <p:par>
                                <p:cTn id="42" presetID="22" presetClass="entr" presetSubtype="2" fill="hold" nodeType="withEffect">
                                  <p:stCondLst>
                                    <p:cond delay="1400"/>
                                  </p:stCondLst>
                                  <p:childTnLst>
                                    <p:set>
                                      <p:cBhvr>
                                        <p:cTn id="43" dur="1" fill="hold">
                                          <p:stCondLst>
                                            <p:cond delay="0"/>
                                          </p:stCondLst>
                                        </p:cTn>
                                        <p:tgtEl>
                                          <p:spTgt spid="20"/>
                                        </p:tgtEl>
                                        <p:attrNameLst>
                                          <p:attrName>style.visibility</p:attrName>
                                        </p:attrNameLst>
                                      </p:cBhvr>
                                      <p:to>
                                        <p:strVal val="visible"/>
                                      </p:to>
                                    </p:set>
                                    <p:animEffect transition="in" filter="wipe(right)">
                                      <p:cBhvr>
                                        <p:cTn id="44" dur="500"/>
                                        <p:tgtEl>
                                          <p:spTgt spid="20"/>
                                        </p:tgtEl>
                                      </p:cBhvr>
                                    </p:animEffect>
                                  </p:childTnLst>
                                </p:cTn>
                              </p:par>
                              <p:par>
                                <p:cTn id="45" presetID="22" presetClass="entr" presetSubtype="8" fill="hold" nodeType="withEffect">
                                  <p:stCondLst>
                                    <p:cond delay="120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par>
                                <p:cTn id="48" presetID="22" presetClass="entr" presetSubtype="8" fill="hold" nodeType="withEffect">
                                  <p:stCondLst>
                                    <p:cond delay="170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par>
                                <p:cTn id="51" presetID="8" presetClass="emph" presetSubtype="0" fill="hold" grpId="1" nodeType="withEffect">
                                  <p:stCondLst>
                                    <p:cond delay="0"/>
                                  </p:stCondLst>
                                  <p:childTnLst>
                                    <p:animRot by="21600000">
                                      <p:cBhvr>
                                        <p:cTn id="52" dur="2000" fill="hold"/>
                                        <p:tgtEl>
                                          <p:spTgt spid="5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ldLvl="0" animBg="1"/>
      <p:bldP spid="50" grpId="1"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363304" y="1529281"/>
            <a:ext cx="9457097" cy="4347775"/>
            <a:chOff x="1363302" y="1365525"/>
            <a:chExt cx="9457097" cy="4347774"/>
          </a:xfrm>
        </p:grpSpPr>
        <p:sp>
          <p:nvSpPr>
            <p:cNvPr id="3" name="圆角矩形 2"/>
            <p:cNvSpPr/>
            <p:nvPr/>
          </p:nvSpPr>
          <p:spPr>
            <a:xfrm>
              <a:off x="1394459" y="1380931"/>
              <a:ext cx="9402129" cy="4312638"/>
            </a:xfrm>
            <a:prstGeom prst="roundRect">
              <a:avLst>
                <a:gd name="adj" fmla="val 7029"/>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圆角矩形 3"/>
            <p:cNvSpPr/>
            <p:nvPr/>
          </p:nvSpPr>
          <p:spPr>
            <a:xfrm>
              <a:off x="1363302" y="1365525"/>
              <a:ext cx="9457097" cy="4347774"/>
            </a:xfrm>
            <a:prstGeom prst="roundRect">
              <a:avLst>
                <a:gd name="adj" fmla="val 7380"/>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5" name="TextBox 9"/>
          <p:cNvSpPr txBox="1"/>
          <p:nvPr/>
        </p:nvSpPr>
        <p:spPr>
          <a:xfrm>
            <a:off x="2153232" y="2352497"/>
            <a:ext cx="8044869" cy="3046095"/>
          </a:xfrm>
          <a:prstGeom prst="rect">
            <a:avLst/>
          </a:prstGeom>
          <a:noFill/>
        </p:spPr>
        <p:txBody>
          <a:bodyPr wrap="square" lIns="91440" tIns="45720" rIns="91440" bIns="45720" rtlCol="0">
            <a:spAutoFit/>
          </a:bodyPr>
          <a:lstStyle/>
          <a:p>
            <a:pPr lvl="0" algn="just" fontAlgn="base">
              <a:lnSpc>
                <a:spcPct val="150000"/>
              </a:lnSpc>
              <a:spcBef>
                <a:spcPct val="0"/>
              </a:spcBef>
              <a:spcAft>
                <a:spcPct val="0"/>
              </a:spcAft>
            </a:pPr>
            <a:r>
              <a:rPr lang="zh-CN" altLang="en-US" sz="1600" dirty="0">
                <a:solidFill>
                  <a:schemeClr val="bg1"/>
                </a:solidFill>
                <a:latin typeface="+mn-ea"/>
              </a:rPr>
              <a:t>      </a:t>
            </a:r>
            <a:r>
              <a:rPr lang="zh-CN" altLang="en-US" sz="1400" dirty="0">
                <a:solidFill>
                  <a:schemeClr val="bg1"/>
                </a:solidFill>
                <a:latin typeface="+mn-ea"/>
              </a:rPr>
              <a:t> </a:t>
            </a:r>
            <a:r>
              <a:rPr sz="1400" dirty="0">
                <a:solidFill>
                  <a:schemeClr val="bg1"/>
                </a:solidFill>
                <a:latin typeface="+mn-ea"/>
              </a:rPr>
              <a:t>本报告由济宁市退役军人事务局按照《中华人民共和国政府信息公开条例》（以下简称《条例》）和《中华人民共和国政府信息公开工作年度报告格式》（国办公开办函〔2021〕30号）要求编制。</a:t>
            </a:r>
            <a:endParaRPr sz="1400" dirty="0">
              <a:solidFill>
                <a:schemeClr val="bg1"/>
              </a:solidFill>
              <a:latin typeface="+mn-ea"/>
            </a:endParaRPr>
          </a:p>
          <a:p>
            <a:pPr lvl="0" algn="just" fontAlgn="base">
              <a:lnSpc>
                <a:spcPct val="150000"/>
              </a:lnSpc>
              <a:spcBef>
                <a:spcPct val="0"/>
              </a:spcBef>
              <a:spcAft>
                <a:spcPct val="0"/>
              </a:spcAft>
            </a:pPr>
            <a:r>
              <a:rPr lang="en-US" sz="1400" dirty="0">
                <a:solidFill>
                  <a:schemeClr val="bg1"/>
                </a:solidFill>
                <a:latin typeface="+mn-ea"/>
              </a:rPr>
              <a:t>       </a:t>
            </a:r>
            <a:r>
              <a:rPr sz="1400" dirty="0">
                <a:solidFill>
                  <a:schemeClr val="bg1"/>
                </a:solidFill>
                <a:latin typeface="+mn-ea"/>
              </a:rPr>
              <a:t>本报告内容包括总体情况、主动公开政府信息情况、收到和处理政府信息公开申请情况、政府信息公开行政复议和行政诉讼情况、存在的主要问题及改进情况、其他需要报告的事项等六部分内容。</a:t>
            </a:r>
            <a:endParaRPr sz="1400" dirty="0">
              <a:solidFill>
                <a:schemeClr val="bg1"/>
              </a:solidFill>
              <a:latin typeface="+mn-ea"/>
            </a:endParaRPr>
          </a:p>
          <a:p>
            <a:pPr lvl="0" algn="just" fontAlgn="base">
              <a:lnSpc>
                <a:spcPct val="150000"/>
              </a:lnSpc>
              <a:spcBef>
                <a:spcPct val="0"/>
              </a:spcBef>
              <a:spcAft>
                <a:spcPct val="0"/>
              </a:spcAft>
            </a:pPr>
            <a:r>
              <a:rPr sz="1400" dirty="0">
                <a:solidFill>
                  <a:schemeClr val="bg1"/>
                </a:solidFill>
                <a:latin typeface="+mn-ea"/>
              </a:rPr>
              <a:t>本报告所列数据的统计期限自2021年1月1日起至2021年12月31日止。</a:t>
            </a:r>
            <a:endParaRPr sz="1400" dirty="0">
              <a:solidFill>
                <a:schemeClr val="bg1"/>
              </a:solidFill>
              <a:latin typeface="+mn-ea"/>
            </a:endParaRPr>
          </a:p>
          <a:p>
            <a:pPr lvl="0" algn="just" fontAlgn="base">
              <a:lnSpc>
                <a:spcPct val="150000"/>
              </a:lnSpc>
              <a:spcBef>
                <a:spcPct val="0"/>
              </a:spcBef>
              <a:spcAft>
                <a:spcPct val="0"/>
              </a:spcAft>
            </a:pPr>
            <a:r>
              <a:rPr sz="1400" dirty="0">
                <a:solidFill>
                  <a:schemeClr val="bg1"/>
                </a:solidFill>
                <a:latin typeface="+mn-ea"/>
              </a:rPr>
              <a:t> </a:t>
            </a:r>
            <a:r>
              <a:rPr lang="en-US" sz="1400" dirty="0">
                <a:solidFill>
                  <a:schemeClr val="bg1"/>
                </a:solidFill>
                <a:latin typeface="+mn-ea"/>
              </a:rPr>
              <a:t>      </a:t>
            </a:r>
            <a:r>
              <a:rPr sz="1400" dirty="0">
                <a:solidFill>
                  <a:schemeClr val="bg1"/>
                </a:solidFill>
                <a:latin typeface="+mn-ea"/>
              </a:rPr>
              <a:t>本报告电子版可在“中国·济宁”政府门户网站（https://www.jining.gov.cn/）查阅或下载。如对本报告有疑问，请与济宁市退役军人事务局联系，联系地址：山东省济宁市任城区红星路113号，联系电话：0537-2316007）。</a:t>
            </a:r>
            <a:endParaRPr sz="1400" dirty="0">
              <a:solidFill>
                <a:schemeClr val="bg1"/>
              </a:solidFill>
              <a:latin typeface="+mn-ea"/>
            </a:endParaRPr>
          </a:p>
        </p:txBody>
      </p:sp>
      <p:grpSp>
        <p:nvGrpSpPr>
          <p:cNvPr id="6" name="组合 5"/>
          <p:cNvGrpSpPr/>
          <p:nvPr/>
        </p:nvGrpSpPr>
        <p:grpSpPr>
          <a:xfrm>
            <a:off x="4118702" y="549685"/>
            <a:ext cx="1741513" cy="1692436"/>
            <a:chOff x="2132199" y="770251"/>
            <a:chExt cx="1306135" cy="1269327"/>
          </a:xfrm>
        </p:grpSpPr>
        <p:grpSp>
          <p:nvGrpSpPr>
            <p:cNvPr id="7" name="组合 6"/>
            <p:cNvGrpSpPr/>
            <p:nvPr/>
          </p:nvGrpSpPr>
          <p:grpSpPr>
            <a:xfrm>
              <a:off x="2132199" y="770251"/>
              <a:ext cx="1306135" cy="1269327"/>
              <a:chOff x="4345444" y="2542859"/>
              <a:chExt cx="1810550" cy="1811205"/>
            </a:xfrm>
          </p:grpSpPr>
          <p:grpSp>
            <p:nvGrpSpPr>
              <p:cNvPr id="9" name="组合 8"/>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1" name="同心圆 10"/>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latin typeface="微软雅黑" panose="020B0503020204020204" pitchFamily="34" charset="-122"/>
                  </a:endParaRPr>
                </a:p>
              </p:txBody>
            </p:sp>
            <p:sp>
              <p:nvSpPr>
                <p:cNvPr id="12" name="椭圆 11"/>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ndParaRPr>
                </a:p>
              </p:txBody>
            </p:sp>
          </p:grpSp>
          <p:sp>
            <p:nvSpPr>
              <p:cNvPr id="10" name="椭圆 9"/>
              <p:cNvSpPr/>
              <p:nvPr/>
            </p:nvSpPr>
            <p:spPr>
              <a:xfrm>
                <a:off x="4565570" y="2763062"/>
                <a:ext cx="1370298" cy="1370793"/>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ndParaRPr>
              </a:p>
            </p:txBody>
          </p:sp>
        </p:grpSp>
        <p:sp>
          <p:nvSpPr>
            <p:cNvPr id="8" name="TextBox 3"/>
            <p:cNvSpPr txBox="1"/>
            <p:nvPr/>
          </p:nvSpPr>
          <p:spPr>
            <a:xfrm>
              <a:off x="2431244" y="1068589"/>
              <a:ext cx="950693" cy="761747"/>
            </a:xfrm>
            <a:prstGeom prst="rect">
              <a:avLst/>
            </a:prstGeom>
            <a:noFill/>
          </p:spPr>
          <p:txBody>
            <a:bodyPr wrap="square" rtlCol="0">
              <a:spAutoFit/>
            </a:bodyPr>
            <a:lstStyle/>
            <a:p>
              <a:r>
                <a:rPr lang="zh-CN" altLang="en-US" sz="6000" b="1" dirty="0">
                  <a:solidFill>
                    <a:prstClr val="white"/>
                  </a:solidFill>
                  <a:latin typeface="微软雅黑" panose="020B0503020204020204" pitchFamily="34" charset="-122"/>
                  <a:ea typeface="微软雅黑" panose="020B0503020204020204" pitchFamily="34" charset="-122"/>
                </a:rPr>
                <a:t>前 </a:t>
              </a:r>
              <a:endParaRPr lang="zh-CN" altLang="en-US" sz="6000" b="1" dirty="0">
                <a:solidFill>
                  <a:prstClr val="white"/>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3652773" y="1660313"/>
            <a:ext cx="465928" cy="465928"/>
            <a:chOff x="304800" y="673100"/>
            <a:chExt cx="4000500" cy="4000500"/>
          </a:xfrm>
          <a:effectLst>
            <a:outerShdw blurRad="444500" dist="254000" dir="6840000" algn="tr" rotWithShape="0">
              <a:prstClr val="black">
                <a:alpha val="50000"/>
              </a:prstClr>
            </a:outerShdw>
          </a:effectLst>
        </p:grpSpPr>
        <p:sp>
          <p:nvSpPr>
            <p:cNvPr id="14" name="同心圆 1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sp>
          <p:nvSpPr>
            <p:cNvPr id="15" name="椭圆 1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grpSp>
      <p:grpSp>
        <p:nvGrpSpPr>
          <p:cNvPr id="16" name="组合 15"/>
          <p:cNvGrpSpPr/>
          <p:nvPr/>
        </p:nvGrpSpPr>
        <p:grpSpPr>
          <a:xfrm>
            <a:off x="8562579" y="1145668"/>
            <a:ext cx="208389" cy="208389"/>
            <a:chOff x="304800" y="673100"/>
            <a:chExt cx="4000500" cy="4000500"/>
          </a:xfrm>
          <a:effectLst>
            <a:outerShdw blurRad="444500" dist="254000" dir="6840000" algn="tr" rotWithShape="0">
              <a:prstClr val="black">
                <a:alpha val="5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sp>
          <p:nvSpPr>
            <p:cNvPr id="18" name="椭圆 1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grpSp>
      <p:grpSp>
        <p:nvGrpSpPr>
          <p:cNvPr id="19" name="组合 18"/>
          <p:cNvGrpSpPr/>
          <p:nvPr/>
        </p:nvGrpSpPr>
        <p:grpSpPr>
          <a:xfrm>
            <a:off x="8770968" y="1365065"/>
            <a:ext cx="277920" cy="277920"/>
            <a:chOff x="304800" y="673100"/>
            <a:chExt cx="4000500" cy="4000500"/>
          </a:xfrm>
          <a:effectLst>
            <a:outerShdw blurRad="444500" dist="254000" dir="6840000" algn="tr" rotWithShape="0">
              <a:prstClr val="black">
                <a:alpha val="50000"/>
              </a:prstClr>
            </a:outerShdw>
          </a:effectLst>
        </p:grpSpPr>
        <p:sp>
          <p:nvSpPr>
            <p:cNvPr id="20" name="同心圆 1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sp>
          <p:nvSpPr>
            <p:cNvPr id="21" name="椭圆 2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C00000"/>
                </a:solidFill>
                <a:latin typeface="微软雅黑" panose="020B0503020204020204" pitchFamily="34" charset="-122"/>
              </a:endParaRPr>
            </a:p>
          </p:txBody>
        </p:sp>
      </p:grpSp>
      <p:grpSp>
        <p:nvGrpSpPr>
          <p:cNvPr id="22" name="组合 21"/>
          <p:cNvGrpSpPr/>
          <p:nvPr/>
        </p:nvGrpSpPr>
        <p:grpSpPr>
          <a:xfrm>
            <a:off x="3119670" y="548681"/>
            <a:ext cx="383892" cy="383892"/>
            <a:chOff x="304800" y="673100"/>
            <a:chExt cx="4000500" cy="4000500"/>
          </a:xfrm>
          <a:effectLst>
            <a:outerShdw blurRad="381000" dist="152400" dir="8100000" algn="tr" rotWithShape="0">
              <a:prstClr val="black">
                <a:alpha val="7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latin typeface="微软雅黑" panose="020B0503020204020204" pitchFamily="34" charset="-122"/>
              </a:endParaRPr>
            </a:p>
          </p:txBody>
        </p:sp>
        <p:sp>
          <p:nvSpPr>
            <p:cNvPr id="24" name="椭圆 23"/>
            <p:cNvSpPr/>
            <p:nvPr/>
          </p:nvSpPr>
          <p:spPr>
            <a:xfrm>
              <a:off x="479425" y="847725"/>
              <a:ext cx="3651250" cy="3651250"/>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ndParaRPr>
            </a:p>
          </p:txBody>
        </p:sp>
      </p:grpSp>
      <p:grpSp>
        <p:nvGrpSpPr>
          <p:cNvPr id="25" name="组合 24"/>
          <p:cNvGrpSpPr/>
          <p:nvPr/>
        </p:nvGrpSpPr>
        <p:grpSpPr>
          <a:xfrm>
            <a:off x="6123632" y="549685"/>
            <a:ext cx="1741513" cy="1692436"/>
            <a:chOff x="2132199" y="770251"/>
            <a:chExt cx="1306135" cy="1269327"/>
          </a:xfrm>
        </p:grpSpPr>
        <p:grpSp>
          <p:nvGrpSpPr>
            <p:cNvPr id="26" name="组合 25"/>
            <p:cNvGrpSpPr/>
            <p:nvPr/>
          </p:nvGrpSpPr>
          <p:grpSpPr>
            <a:xfrm>
              <a:off x="2132199" y="770251"/>
              <a:ext cx="1306135" cy="1269327"/>
              <a:chOff x="4345444" y="2542859"/>
              <a:chExt cx="1810550" cy="1811205"/>
            </a:xfrm>
          </p:grpSpPr>
          <p:grpSp>
            <p:nvGrpSpPr>
              <p:cNvPr id="28" name="组合 27"/>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30" name="同心圆 29"/>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latin typeface="微软雅黑" panose="020B0503020204020204" pitchFamily="34" charset="-122"/>
                  </a:endParaRPr>
                </a:p>
              </p:txBody>
            </p:sp>
            <p:sp>
              <p:nvSpPr>
                <p:cNvPr id="31" name="椭圆 30"/>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ndParaRPr>
                </a:p>
              </p:txBody>
            </p:sp>
          </p:grpSp>
          <p:sp>
            <p:nvSpPr>
              <p:cNvPr id="29" name="椭圆 28"/>
              <p:cNvSpPr/>
              <p:nvPr/>
            </p:nvSpPr>
            <p:spPr>
              <a:xfrm>
                <a:off x="4565570" y="2763062"/>
                <a:ext cx="1370298" cy="1370793"/>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微软雅黑" panose="020B0503020204020204" pitchFamily="34" charset="-122"/>
                </a:endParaRPr>
              </a:p>
            </p:txBody>
          </p:sp>
        </p:grpSp>
        <p:sp>
          <p:nvSpPr>
            <p:cNvPr id="27" name="TextBox 11"/>
            <p:cNvSpPr txBox="1"/>
            <p:nvPr/>
          </p:nvSpPr>
          <p:spPr>
            <a:xfrm>
              <a:off x="2431244" y="1068589"/>
              <a:ext cx="950693" cy="761747"/>
            </a:xfrm>
            <a:prstGeom prst="rect">
              <a:avLst/>
            </a:prstGeom>
            <a:noFill/>
          </p:spPr>
          <p:txBody>
            <a:bodyPr wrap="square" rtlCol="0">
              <a:spAutoFit/>
            </a:bodyPr>
            <a:lstStyle/>
            <a:p>
              <a:r>
                <a:rPr lang="zh-CN" altLang="en-US" sz="6000" b="1" dirty="0">
                  <a:solidFill>
                    <a:prstClr val="white"/>
                  </a:solidFill>
                  <a:latin typeface="微软雅黑" panose="020B0503020204020204" pitchFamily="34" charset="-122"/>
                  <a:ea typeface="微软雅黑" panose="020B0503020204020204" pitchFamily="34" charset="-122"/>
                </a:rPr>
                <a:t>言</a:t>
              </a:r>
              <a:endParaRPr lang="zh-CN" altLang="en-US" sz="6000" b="1" dirty="0">
                <a:solidFill>
                  <a:prstClr val="white"/>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accel="35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fill="hold"/>
                                        <p:tgtEl>
                                          <p:spTgt spid="13"/>
                                        </p:tgtEl>
                                        <p:attrNameLst>
                                          <p:attrName>ppt_x</p:attrName>
                                        </p:attrNameLst>
                                      </p:cBhvr>
                                      <p:tavLst>
                                        <p:tav tm="0">
                                          <p:val>
                                            <p:strVal val="1+#ppt_w/2"/>
                                          </p:val>
                                        </p:tav>
                                        <p:tav tm="100000">
                                          <p:val>
                                            <p:strVal val="#ppt_x"/>
                                          </p:val>
                                        </p:tav>
                                      </p:tavLst>
                                    </p:anim>
                                    <p:anim calcmode="lin" valueType="num">
                                      <p:cBhvr additive="base">
                                        <p:cTn id="8" dur="20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2" accel="35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2000" fill="hold"/>
                                        <p:tgtEl>
                                          <p:spTgt spid="16"/>
                                        </p:tgtEl>
                                        <p:attrNameLst>
                                          <p:attrName>ppt_x</p:attrName>
                                        </p:attrNameLst>
                                      </p:cBhvr>
                                      <p:tavLst>
                                        <p:tav tm="0">
                                          <p:val>
                                            <p:strVal val="1+#ppt_w/2"/>
                                          </p:val>
                                        </p:tav>
                                        <p:tav tm="100000">
                                          <p:val>
                                            <p:strVal val="#ppt_x"/>
                                          </p:val>
                                        </p:tav>
                                      </p:tavLst>
                                    </p:anim>
                                    <p:anim calcmode="lin" valueType="num">
                                      <p:cBhvr additive="base">
                                        <p:cTn id="12" dur="2000" fill="hold"/>
                                        <p:tgtEl>
                                          <p:spTgt spid="16"/>
                                        </p:tgtEl>
                                        <p:attrNameLst>
                                          <p:attrName>ppt_y</p:attrName>
                                        </p:attrNameLst>
                                      </p:cBhvr>
                                      <p:tavLst>
                                        <p:tav tm="0">
                                          <p:val>
                                            <p:strVal val="#ppt_y"/>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53" presetClass="entr" presetSubtype="16"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500" fill="hold"/>
                                        <p:tgtEl>
                                          <p:spTgt spid="25"/>
                                        </p:tgtEl>
                                        <p:attrNameLst>
                                          <p:attrName>ppt_w</p:attrName>
                                        </p:attrNameLst>
                                      </p:cBhvr>
                                      <p:tavLst>
                                        <p:tav tm="0">
                                          <p:val>
                                            <p:fltVal val="0"/>
                                          </p:val>
                                        </p:tav>
                                        <p:tav tm="100000">
                                          <p:val>
                                            <p:strVal val="#ppt_w"/>
                                          </p:val>
                                        </p:tav>
                                      </p:tavLst>
                                    </p:anim>
                                    <p:anim calcmode="lin" valueType="num">
                                      <p:cBhvr>
                                        <p:cTn id="21" dur="500" fill="hold"/>
                                        <p:tgtEl>
                                          <p:spTgt spid="25"/>
                                        </p:tgtEl>
                                        <p:attrNameLst>
                                          <p:attrName>ppt_h</p:attrName>
                                        </p:attrNameLst>
                                      </p:cBhvr>
                                      <p:tavLst>
                                        <p:tav tm="0">
                                          <p:val>
                                            <p:fltVal val="0"/>
                                          </p:val>
                                        </p:tav>
                                        <p:tav tm="100000">
                                          <p:val>
                                            <p:strVal val="#ppt_h"/>
                                          </p:val>
                                        </p:tav>
                                      </p:tavLst>
                                    </p:anim>
                                    <p:animEffect transition="in" filter="fade">
                                      <p:cBhvr>
                                        <p:cTn id="22" dur="500"/>
                                        <p:tgtEl>
                                          <p:spTgt spid="25"/>
                                        </p:tgtEl>
                                      </p:cBhvr>
                                    </p:animEffect>
                                  </p:childTnLst>
                                </p:cTn>
                              </p:par>
                              <p:par>
                                <p:cTn id="23" presetID="2" presetClass="entr" presetSubtype="3" accel="3500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2000" fill="hold"/>
                                        <p:tgtEl>
                                          <p:spTgt spid="19"/>
                                        </p:tgtEl>
                                        <p:attrNameLst>
                                          <p:attrName>ppt_x</p:attrName>
                                        </p:attrNameLst>
                                      </p:cBhvr>
                                      <p:tavLst>
                                        <p:tav tm="0">
                                          <p:val>
                                            <p:strVal val="1+#ppt_w/2"/>
                                          </p:val>
                                        </p:tav>
                                        <p:tav tm="100000">
                                          <p:val>
                                            <p:strVal val="#ppt_x"/>
                                          </p:val>
                                        </p:tav>
                                      </p:tavLst>
                                    </p:anim>
                                    <p:anim calcmode="lin" valueType="num">
                                      <p:cBhvr additive="base">
                                        <p:cTn id="26" dur="2000" fill="hold"/>
                                        <p:tgtEl>
                                          <p:spTgt spid="19"/>
                                        </p:tgtEl>
                                        <p:attrNameLst>
                                          <p:attrName>ppt_y</p:attrName>
                                        </p:attrNameLst>
                                      </p:cBhvr>
                                      <p:tavLst>
                                        <p:tav tm="0">
                                          <p:val>
                                            <p:strVal val="0-#ppt_h/2"/>
                                          </p:val>
                                        </p:tav>
                                        <p:tav tm="100000">
                                          <p:val>
                                            <p:strVal val="#ppt_y"/>
                                          </p:val>
                                        </p:tav>
                                      </p:tavLst>
                                    </p:anim>
                                  </p:childTnLst>
                                </p:cTn>
                              </p:par>
                              <p:par>
                                <p:cTn id="27" presetID="53" presetClass="entr" presetSubtype="16" fill="hold" nodeType="withEffect">
                                  <p:stCondLst>
                                    <p:cond delay="20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par>
                                <p:cTn id="32" presetID="53" presetClass="entr" presetSubtype="16"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par>
                                <p:cTn id="37" presetID="10" presetClass="entr" presetSubtype="0" fill="hold" grpId="0" nodeType="withEffect">
                                  <p:stCondLst>
                                    <p:cond delay="2200"/>
                                  </p:stCondLst>
                                  <p:iterate type="lt">
                                    <p:tmPct val="10000"/>
                                  </p:iterate>
                                  <p:childTnLst>
                                    <p:set>
                                      <p:cBhvr>
                                        <p:cTn id="38" dur="1" fill="hold">
                                          <p:stCondLst>
                                            <p:cond delay="0"/>
                                          </p:stCondLst>
                                        </p:cTn>
                                        <p:tgtEl>
                                          <p:spTgt spid="5"/>
                                        </p:tgtEl>
                                        <p:attrNameLst>
                                          <p:attrName>style.visibility</p:attrName>
                                        </p:attrNameLst>
                                      </p:cBhvr>
                                      <p:to>
                                        <p:strVal val="visible"/>
                                      </p:to>
                                    </p:set>
                                    <p:animEffect transition="in" filter="fade">
                                      <p:cBhvr>
                                        <p:cTn id="39" dur="2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4378" y="1329922"/>
            <a:ext cx="9147810" cy="1177290"/>
            <a:chOff x="5542539" y="1764574"/>
            <a:chExt cx="9147810" cy="1177290"/>
          </a:xfrm>
          <a:solidFill>
            <a:schemeClr val="accent1"/>
          </a:solidFill>
          <a:effectLst>
            <a:outerShdw blurRad="152400" dist="101600" dir="2700000" algn="tl" rotWithShape="0">
              <a:prstClr val="black">
                <a:alpha val="60000"/>
              </a:prstClr>
            </a:outerShdw>
          </a:effectLst>
        </p:grpSpPr>
        <p:sp>
          <p:nvSpPr>
            <p:cNvPr id="6" name="Rectangle 5"/>
            <p:cNvSpPr>
              <a:spLocks noChangeArrowheads="1"/>
            </p:cNvSpPr>
            <p:nvPr/>
          </p:nvSpPr>
          <p:spPr bwMode="auto">
            <a:xfrm>
              <a:off x="6814444" y="1930944"/>
              <a:ext cx="7875905" cy="944245"/>
            </a:xfrm>
            <a:prstGeom prst="rect">
              <a:avLst/>
            </a:prstGeom>
            <a:grpFill/>
            <a:ln w="9525">
              <a:noFill/>
              <a:miter lim="800000"/>
            </a:ln>
          </p:spPr>
          <p:txBody>
            <a:bodyPr vert="horz" wrap="square" lIns="1044000" tIns="45720" rIns="91440" bIns="45720" numCol="1" anchor="ctr" anchorCtr="0" compatLnSpc="1"/>
            <a:lstStyle/>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8" name="椭圆 7"/>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lstStyle/>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35" name="矩形 34"/>
          <p:cNvSpPr/>
          <p:nvPr/>
        </p:nvSpPr>
        <p:spPr>
          <a:xfrm>
            <a:off x="1845310" y="1565275"/>
            <a:ext cx="7618730" cy="706755"/>
          </a:xfrm>
          <a:prstGeom prst="rect">
            <a:avLst/>
          </a:prstGeom>
        </p:spPr>
        <p:txBody>
          <a:bodyPr wrap="square">
            <a:spAutoFit/>
          </a:bodyPr>
          <a:lstStyle/>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济宁市退役军人事务局政府信息公开工作年度报告数据统计无特别需要说明的事项。</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512677" y="1553303"/>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05</a:t>
            </a:r>
            <a:endParaRPr lang="zh-CN" altLang="en-US" sz="4800"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445013" y="3165707"/>
            <a:ext cx="9146540" cy="1177290"/>
            <a:chOff x="5542539" y="1764574"/>
            <a:chExt cx="9146540" cy="1177290"/>
          </a:xfrm>
          <a:solidFill>
            <a:schemeClr val="accent1"/>
          </a:solidFill>
          <a:effectLst>
            <a:outerShdw blurRad="152400" dist="101600" dir="2700000" algn="tl" rotWithShape="0">
              <a:prstClr val="black">
                <a:alpha val="60000"/>
              </a:prstClr>
            </a:outerShdw>
          </a:effectLst>
        </p:grpSpPr>
        <p:sp>
          <p:nvSpPr>
            <p:cNvPr id="4" name="Rectangle 5"/>
            <p:cNvSpPr>
              <a:spLocks noChangeArrowheads="1"/>
            </p:cNvSpPr>
            <p:nvPr/>
          </p:nvSpPr>
          <p:spPr bwMode="auto">
            <a:xfrm>
              <a:off x="6813809" y="1848394"/>
              <a:ext cx="7875270" cy="941705"/>
            </a:xfrm>
            <a:prstGeom prst="rect">
              <a:avLst/>
            </a:prstGeom>
            <a:grpFill/>
            <a:ln w="9525">
              <a:noFill/>
              <a:miter lim="800000"/>
            </a:ln>
          </p:spPr>
          <p:txBody>
            <a:bodyPr vert="horz" wrap="square" lIns="1044000" tIns="45720" rIns="91440" bIns="45720" numCol="1" anchor="ctr" anchorCtr="0" compatLnSpc="1"/>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7" name="椭圆 6"/>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9" name="矩形 8"/>
          <p:cNvSpPr/>
          <p:nvPr/>
        </p:nvSpPr>
        <p:spPr>
          <a:xfrm>
            <a:off x="1731010" y="3521075"/>
            <a:ext cx="7618730" cy="398780"/>
          </a:xfrm>
          <a:prstGeom prst="rect">
            <a:avLst/>
          </a:prstGeom>
        </p:spPr>
        <p:txBody>
          <a:bodyPr wrap="square">
            <a:spAutoFit/>
          </a:bodyPr>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济宁市退役军人事务局无其他需要报告的其他事项。</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513312" y="3389088"/>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06</a:t>
            </a:r>
            <a:endParaRPr lang="zh-CN" altLang="en-US" sz="4800" dirty="0">
              <a:solidFill>
                <a:schemeClr val="bg1"/>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445648" y="5002127"/>
            <a:ext cx="9147810" cy="1177290"/>
            <a:chOff x="5542539" y="1764574"/>
            <a:chExt cx="9147810" cy="1177290"/>
          </a:xfrm>
          <a:solidFill>
            <a:schemeClr val="accent1"/>
          </a:solidFill>
          <a:effectLst>
            <a:outerShdw blurRad="152400" dist="101600" dir="2700000" algn="tl" rotWithShape="0">
              <a:prstClr val="black">
                <a:alpha val="60000"/>
              </a:prstClr>
            </a:outerShdw>
          </a:effectLst>
        </p:grpSpPr>
        <p:sp>
          <p:nvSpPr>
            <p:cNvPr id="12" name="Rectangle 5"/>
            <p:cNvSpPr>
              <a:spLocks noChangeArrowheads="1"/>
            </p:cNvSpPr>
            <p:nvPr/>
          </p:nvSpPr>
          <p:spPr bwMode="auto">
            <a:xfrm>
              <a:off x="6814444" y="1930944"/>
              <a:ext cx="7875905" cy="944245"/>
            </a:xfrm>
            <a:prstGeom prst="rect">
              <a:avLst/>
            </a:prstGeom>
            <a:grpFill/>
            <a:ln w="9525">
              <a:noFill/>
              <a:miter lim="800000"/>
            </a:ln>
          </p:spPr>
          <p:txBody>
            <a:bodyPr vert="horz" wrap="square" lIns="1044000" tIns="45720" rIns="91440" bIns="45720" numCol="1" anchor="ctr" anchorCtr="0" compatLnSpc="1"/>
            <a:p>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3" name="椭圆 12"/>
            <p:cNvSpPr/>
            <p:nvPr/>
          </p:nvSpPr>
          <p:spPr bwMode="auto">
            <a:xfrm>
              <a:off x="5542539" y="1764574"/>
              <a:ext cx="1167130" cy="1177290"/>
            </a:xfrm>
            <a:prstGeom prst="ellipse">
              <a:avLst/>
            </a:prstGeom>
            <a:grpFill/>
            <a:ln>
              <a:noFill/>
            </a:ln>
          </p:spPr>
          <p:txBody>
            <a:bodyPr vert="horz" wrap="square" lIns="91440" tIns="792000" rIns="72000" bIns="45720" numCol="1" rtlCol="0" anchor="ctr" anchorCtr="0" compatLnSpc="1"/>
            <a:p>
              <a:pPr algn="ctr"/>
              <a:endParaRPr lang="zh-CN" altLang="en-US" b="1" dirty="0" smtClean="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1846580" y="5237480"/>
            <a:ext cx="7618730" cy="706755"/>
          </a:xfrm>
          <a:prstGeom prst="rect">
            <a:avLst/>
          </a:prstGeom>
        </p:spPr>
        <p:txBody>
          <a:bodyPr wrap="square">
            <a:spAutoFit/>
          </a:bodyPr>
          <a:p>
            <a:pPr indent="508000" fontAlgn="auto">
              <a:extLst>
                <a:ext uri="{35155182-B16C-46BC-9424-99874614C6A1}">
                  <wpsdc:indentchars xmlns:wpsdc="http://www.wps.cn/officeDocument/2017/drawingmlCustomData" val="200" checksum="282533468"/>
                </a:ext>
              </a:extLst>
            </a:pPr>
            <a:r>
              <a:rPr lang="zh-CN" altLang="en-US" sz="2000" b="1" dirty="0">
                <a:solidFill>
                  <a:schemeClr val="bg1"/>
                </a:solidFill>
                <a:latin typeface="微软雅黑" panose="020B0503020204020204" pitchFamily="34" charset="-122"/>
                <a:ea typeface="微软雅黑" panose="020B0503020204020204" pitchFamily="34" charset="-122"/>
              </a:rPr>
              <a:t>无其他有关文件专门要求通过政府信息公开工作年度报告予以报告的事项。</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513947" y="5225508"/>
            <a:ext cx="1031437" cy="829945"/>
          </a:xfrm>
          <a:prstGeom prst="rect">
            <a:avLst/>
          </a:prstGeom>
          <a:noFill/>
        </p:spPr>
        <p:txBody>
          <a:bodyPr wrap="square" rtlCol="0">
            <a:spAutoFit/>
          </a:bodyPr>
          <a:p>
            <a:pPr algn="ctr"/>
            <a:r>
              <a:rPr lang="en-US" altLang="zh-CN" sz="4800" dirty="0">
                <a:solidFill>
                  <a:schemeClr val="bg1"/>
                </a:solidFill>
                <a:latin typeface="微软雅黑" panose="020B0503020204020204" pitchFamily="34" charset="-122"/>
                <a:ea typeface="微软雅黑" panose="020B0503020204020204" pitchFamily="34" charset="-122"/>
              </a:rPr>
              <a:t>07</a:t>
            </a:r>
            <a:endParaRPr lang="zh-CN" altLang="en-US" sz="48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1+#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p:stCondLst>
                              <p:cond delay="2500"/>
                            </p:stCondLst>
                            <p:childTnLst>
                              <p:par>
                                <p:cTn id="27" presetID="2" presetClass="entr" presetSubtype="2"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1+#ppt_w/2"/>
                                          </p:val>
                                        </p:tav>
                                        <p:tav tm="100000">
                                          <p:val>
                                            <p:strVal val="#ppt_x"/>
                                          </p:val>
                                        </p:tav>
                                      </p:tavLst>
                                    </p:anim>
                                    <p:anim calcmode="lin" valueType="num">
                                      <p:cBhvr additive="base">
                                        <p:cTn id="3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9"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图: 可选过程 1"/>
          <p:cNvSpPr/>
          <p:nvPr/>
        </p:nvSpPr>
        <p:spPr bwMode="auto">
          <a:xfrm>
            <a:off x="3400835" y="3521044"/>
            <a:ext cx="5853236" cy="430887"/>
          </a:xfrm>
          <a:prstGeom prst="flowChartAlternateProcess">
            <a:avLst/>
          </a:prstGeom>
          <a:noFill/>
          <a:ln w="9525" cap="flat" cmpd="sng" algn="ctr">
            <a:solidFill>
              <a:schemeClr val="bg1"/>
            </a:solidFill>
            <a:prstDash val="solid"/>
            <a:round/>
            <a:headEnd type="none" w="med" len="med"/>
            <a:tailEnd type="none" w="med" len="med"/>
          </a:ln>
          <a:effectLst/>
        </p:spPr>
        <p:txBody>
          <a:bodyPr vert="horz" wrap="square" lIns="91419" tIns="45709" rIns="91419" bIns="45709" numCol="1" rtlCol="0" anchor="t" anchorCtr="0" compatLnSpc="1"/>
          <a:lstStyle/>
          <a:p>
            <a:pPr algn="ctr" defTabSz="913765" fontAlgn="base">
              <a:spcBef>
                <a:spcPct val="0"/>
              </a:spcBef>
              <a:spcAft>
                <a:spcPct val="0"/>
              </a:spcAft>
            </a:pPr>
            <a:endParaRPr lang="zh-CN" altLang="en-US">
              <a:solidFill>
                <a:schemeClr val="bg1"/>
              </a:solidFill>
              <a:latin typeface="Arial" panose="020B0604020202020204" pitchFamily="34" charset="0"/>
              <a:ea typeface="宋体" panose="02010600030101010101" pitchFamily="2" charset="-122"/>
            </a:endParaRPr>
          </a:p>
        </p:txBody>
      </p:sp>
      <p:sp>
        <p:nvSpPr>
          <p:cNvPr id="3" name="Rectangle 3"/>
          <p:cNvSpPr txBox="1">
            <a:spLocks noChangeArrowheads="1"/>
          </p:cNvSpPr>
          <p:nvPr/>
        </p:nvSpPr>
        <p:spPr bwMode="auto">
          <a:xfrm>
            <a:off x="1425181" y="2456967"/>
            <a:ext cx="9540384" cy="677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lstStyle>
            <a:lvl1pPr algn="l" rtl="0" fontAlgn="base">
              <a:spcBef>
                <a:spcPct val="0"/>
              </a:spcBef>
              <a:spcAft>
                <a:spcPct val="0"/>
              </a:spcAft>
              <a:defRPr sz="2400">
                <a:solidFill>
                  <a:schemeClr val="bg1"/>
                </a:solidFill>
                <a:latin typeface="+mj-lt"/>
                <a:ea typeface="+mj-ea"/>
                <a:cs typeface="+mj-cs"/>
              </a:defRPr>
            </a:lvl1pPr>
            <a:lvl2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2pPr>
            <a:lvl3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3pPr>
            <a:lvl4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4pPr>
            <a:lvl5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6pPr>
            <a:lvl7pPr marL="9144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7pPr>
            <a:lvl8pPr marL="13716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8pPr>
            <a:lvl9pPr marL="18288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9pPr>
          </a:lstStyle>
          <a:p>
            <a:pPr algn="ctr"/>
            <a:r>
              <a:rPr lang="zh-CN" altLang="en-US" sz="5400" b="1" dirty="0" smtClean="0">
                <a:latin typeface="微软雅黑" panose="020B0503020204020204" pitchFamily="34" charset="-122"/>
                <a:ea typeface="微软雅黑" panose="020B0503020204020204" pitchFamily="34" charset="-122"/>
              </a:rPr>
              <a:t>感谢您的耐心观看</a:t>
            </a:r>
            <a:endParaRPr lang="zh-CN" altLang="en-US" sz="5400" b="1" dirty="0">
              <a:latin typeface="微软雅黑" panose="020B0503020204020204" pitchFamily="34" charset="-122"/>
              <a:ea typeface="微软雅黑" panose="020B0503020204020204" pitchFamily="34" charset="-122"/>
            </a:endParaRPr>
          </a:p>
        </p:txBody>
      </p:sp>
      <p:sp>
        <p:nvSpPr>
          <p:cNvPr id="5" name="TextBox 5"/>
          <p:cNvSpPr txBox="1"/>
          <p:nvPr/>
        </p:nvSpPr>
        <p:spPr>
          <a:xfrm>
            <a:off x="3442647" y="3521044"/>
            <a:ext cx="5770883" cy="429895"/>
          </a:xfrm>
          <a:prstGeom prst="rect">
            <a:avLst/>
          </a:prstGeom>
          <a:noFill/>
          <a:ln>
            <a:noFill/>
          </a:ln>
        </p:spPr>
        <p:txBody>
          <a:bodyPr wrap="square" rtlCol="0">
            <a:spAutoFit/>
          </a:bodyPr>
          <a:lstStyle/>
          <a:p>
            <a:pPr algn="ctr"/>
            <a:r>
              <a:rPr lang="zh-CN" altLang="en-US" sz="2200" dirty="0">
                <a:solidFill>
                  <a:schemeClr val="bg1"/>
                </a:solidFill>
                <a:latin typeface="微软雅黑" panose="020B0503020204020204" pitchFamily="34" charset="-122"/>
                <a:ea typeface="微软雅黑" panose="020B0503020204020204" pitchFamily="34" charset="-122"/>
              </a:rPr>
              <a:t>济宁市退役军人事务局</a:t>
            </a:r>
            <a:endParaRPr lang="zh-CN" altLang="en-US" sz="2200" dirty="0">
              <a:solidFill>
                <a:schemeClr val="bg1"/>
              </a:solidFill>
              <a:latin typeface="微软雅黑" panose="020B0503020204020204" pitchFamily="34" charset="-122"/>
              <a:ea typeface="微软雅黑" panose="020B0503020204020204" pitchFamily="34" charset="-122"/>
            </a:endParaRPr>
          </a:p>
        </p:txBody>
      </p:sp>
      <p:sp>
        <p:nvSpPr>
          <p:cNvPr id="6" name="Rectangle 3"/>
          <p:cNvSpPr txBox="1">
            <a:spLocks noChangeArrowheads="1"/>
          </p:cNvSpPr>
          <p:nvPr/>
        </p:nvSpPr>
        <p:spPr bwMode="auto">
          <a:xfrm>
            <a:off x="1557261" y="769929"/>
            <a:ext cx="9540384" cy="1325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lstStyle>
            <a:lvl1pPr algn="l" rtl="0" fontAlgn="base">
              <a:spcBef>
                <a:spcPct val="0"/>
              </a:spcBef>
              <a:spcAft>
                <a:spcPct val="0"/>
              </a:spcAft>
              <a:defRPr sz="2400">
                <a:solidFill>
                  <a:schemeClr val="bg1"/>
                </a:solidFill>
                <a:latin typeface="+mj-lt"/>
                <a:ea typeface="+mj-ea"/>
                <a:cs typeface="+mj-cs"/>
              </a:defRPr>
            </a:lvl1pPr>
            <a:lvl2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2pPr>
            <a:lvl3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3pPr>
            <a:lvl4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4pPr>
            <a:lvl5pPr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6pPr>
            <a:lvl7pPr marL="9144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7pPr>
            <a:lvl8pPr marL="13716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8pPr>
            <a:lvl9pPr marL="1828800" algn="l" rtl="0" fontAlgn="base">
              <a:spcBef>
                <a:spcPct val="0"/>
              </a:spcBef>
              <a:spcAft>
                <a:spcPct val="0"/>
              </a:spcAft>
              <a:defRPr sz="2400">
                <a:solidFill>
                  <a:schemeClr val="tx2"/>
                </a:solidFill>
                <a:latin typeface="Arial" panose="020B0604020202020204" pitchFamily="34" charset="0"/>
                <a:ea typeface="微软雅黑" panose="020B0503020204020204" pitchFamily="34" charset="-122"/>
              </a:defRPr>
            </a:lvl9pPr>
          </a:lstStyle>
          <a:p>
            <a:pPr algn="ctr"/>
            <a:r>
              <a:rPr lang="en-US" altLang="zh-CN" sz="11500" b="1" dirty="0" smtClean="0">
                <a:latin typeface="Impact" panose="020B0806030902050204" pitchFamily="34" charset="0"/>
              </a:rPr>
              <a:t>2022</a:t>
            </a:r>
            <a:endParaRPr lang="zh-CN" altLang="en-US" sz="11500" b="1" dirty="0">
              <a:latin typeface="Impact" panose="020B080603090205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par>
                          <p:cTn id="12" fill="hold">
                            <p:stCondLst>
                              <p:cond delay="850"/>
                            </p:stCondLst>
                            <p:childTnLst>
                              <p:par>
                                <p:cTn id="13" presetID="16" presetClass="entr" presetSubtype="2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par>
                          <p:cTn id="16" fill="hold">
                            <p:stCondLst>
                              <p:cond delay="135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6"/>
                                        </p:tgtEl>
                                        <p:attrNameLst>
                                          <p:attrName>ppt_y</p:attrName>
                                        </p:attrNameLst>
                                      </p:cBhvr>
                                      <p:tavLst>
                                        <p:tav tm="0">
                                          <p:val>
                                            <p:strVal val="#ppt_y"/>
                                          </p:val>
                                        </p:tav>
                                        <p:tav tm="100000">
                                          <p:val>
                                            <p:strVal val="#ppt_y"/>
                                          </p:val>
                                        </p:tav>
                                      </p:tavLst>
                                    </p:anim>
                                    <p:anim calcmode="lin" valueType="num">
                                      <p:cBhvr>
                                        <p:cTn id="21"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6"/>
                                        </p:tgtEl>
                                      </p:cBhvr>
                                    </p:animEffect>
                                  </p:childTnLst>
                                </p:cTn>
                              </p:par>
                            </p:childTnLst>
                          </p:cTn>
                        </p:par>
                        <p:par>
                          <p:cTn id="24" fill="hold">
                            <p:stCondLst>
                              <p:cond delay="2000"/>
                            </p:stCondLst>
                            <p:childTnLst>
                              <p:par>
                                <p:cTn id="25" presetID="16" presetClass="entr" presetSubtype="21"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6281369" y="700724"/>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1</a:t>
            </a:r>
            <a:endParaRPr lang="zh-CN" altLang="en-US" sz="2400" dirty="0">
              <a:solidFill>
                <a:schemeClr val="accent1"/>
              </a:solidFill>
              <a:latin typeface="+mn-ea"/>
              <a:cs typeface="+mn-ea"/>
            </a:endParaRPr>
          </a:p>
        </p:txBody>
      </p:sp>
      <p:sp>
        <p:nvSpPr>
          <p:cNvPr id="3" name="椭圆 2"/>
          <p:cNvSpPr/>
          <p:nvPr/>
        </p:nvSpPr>
        <p:spPr>
          <a:xfrm>
            <a:off x="6281369" y="1371807"/>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2</a:t>
            </a:r>
            <a:endParaRPr lang="zh-CN" altLang="en-US" sz="2400" dirty="0">
              <a:solidFill>
                <a:schemeClr val="accent1"/>
              </a:solidFill>
              <a:latin typeface="+mn-ea"/>
              <a:cs typeface="+mn-ea"/>
            </a:endParaRPr>
          </a:p>
        </p:txBody>
      </p:sp>
      <p:sp>
        <p:nvSpPr>
          <p:cNvPr id="4" name="椭圆 3"/>
          <p:cNvSpPr/>
          <p:nvPr/>
        </p:nvSpPr>
        <p:spPr>
          <a:xfrm>
            <a:off x="6281369" y="2042890"/>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3</a:t>
            </a:r>
            <a:endParaRPr lang="zh-CN" altLang="en-US" sz="2400" dirty="0">
              <a:solidFill>
                <a:schemeClr val="accent1"/>
              </a:solidFill>
              <a:latin typeface="+mn-ea"/>
              <a:cs typeface="+mn-ea"/>
            </a:endParaRPr>
          </a:p>
        </p:txBody>
      </p:sp>
      <p:sp>
        <p:nvSpPr>
          <p:cNvPr id="5" name="矩形 4"/>
          <p:cNvSpPr/>
          <p:nvPr/>
        </p:nvSpPr>
        <p:spPr>
          <a:xfrm>
            <a:off x="7018728" y="774166"/>
            <a:ext cx="1270000" cy="420370"/>
          </a:xfrm>
          <a:prstGeom prst="rect">
            <a:avLst/>
          </a:prstGeom>
        </p:spPr>
        <p:txBody>
          <a:bodyPr wrap="none">
            <a:spAutoFit/>
          </a:bodyPr>
          <a:lstStyle/>
          <a:p>
            <a:pPr algn="l">
              <a:defRPr/>
            </a:pPr>
            <a:r>
              <a:rPr kumimoji="1" lang="zh-CN" altLang="en-US" sz="2135" dirty="0">
                <a:solidFill>
                  <a:schemeClr val="bg1"/>
                </a:solidFill>
                <a:latin typeface="+mn-ea"/>
                <a:cs typeface="+mn-ea"/>
              </a:rPr>
              <a:t>总体情况</a:t>
            </a:r>
            <a:endParaRPr kumimoji="1" lang="zh-CN" altLang="en-US" sz="2135" dirty="0">
              <a:solidFill>
                <a:schemeClr val="bg1"/>
              </a:solidFill>
              <a:latin typeface="+mn-ea"/>
              <a:cs typeface="+mn-ea"/>
            </a:endParaRPr>
          </a:p>
        </p:txBody>
      </p:sp>
      <p:sp>
        <p:nvSpPr>
          <p:cNvPr id="6" name="矩形 5"/>
          <p:cNvSpPr/>
          <p:nvPr/>
        </p:nvSpPr>
        <p:spPr>
          <a:xfrm>
            <a:off x="7018728" y="1442279"/>
            <a:ext cx="2900680" cy="420370"/>
          </a:xfrm>
          <a:prstGeom prst="rect">
            <a:avLst/>
          </a:prstGeom>
        </p:spPr>
        <p:txBody>
          <a:bodyPr wrap="none">
            <a:spAutoFit/>
          </a:bodyPr>
          <a:lstStyle/>
          <a:p>
            <a:pPr algn="l">
              <a:defRPr/>
            </a:pPr>
            <a:r>
              <a:rPr kumimoji="1" lang="zh-CN" altLang="en-US" sz="2135" dirty="0">
                <a:solidFill>
                  <a:schemeClr val="bg1"/>
                </a:solidFill>
                <a:latin typeface="+mn-ea"/>
                <a:cs typeface="+mn-ea"/>
              </a:rPr>
              <a:t>主动公开政府信息情况</a:t>
            </a:r>
            <a:endParaRPr kumimoji="1" lang="zh-CN" altLang="en-US" sz="2135" dirty="0">
              <a:solidFill>
                <a:schemeClr val="bg1"/>
              </a:solidFill>
              <a:latin typeface="+mn-ea"/>
              <a:cs typeface="+mn-ea"/>
            </a:endParaRPr>
          </a:p>
        </p:txBody>
      </p:sp>
      <p:sp>
        <p:nvSpPr>
          <p:cNvPr id="7" name="矩形 6"/>
          <p:cNvSpPr/>
          <p:nvPr/>
        </p:nvSpPr>
        <p:spPr>
          <a:xfrm>
            <a:off x="7018728" y="2110392"/>
            <a:ext cx="4259580" cy="420370"/>
          </a:xfrm>
          <a:prstGeom prst="rect">
            <a:avLst/>
          </a:prstGeom>
        </p:spPr>
        <p:txBody>
          <a:bodyPr wrap="none">
            <a:spAutoFit/>
          </a:bodyPr>
          <a:lstStyle/>
          <a:p>
            <a:pPr algn="l">
              <a:defRPr/>
            </a:pPr>
            <a:r>
              <a:rPr kumimoji="1" lang="zh-CN" altLang="en-US" sz="2135" dirty="0">
                <a:solidFill>
                  <a:schemeClr val="bg1"/>
                </a:solidFill>
                <a:latin typeface="+mn-ea"/>
                <a:cs typeface="+mn-ea"/>
              </a:rPr>
              <a:t>收到和处理政府信息公开申请情况</a:t>
            </a:r>
            <a:endParaRPr kumimoji="1" lang="zh-CN" altLang="en-US" sz="2135" dirty="0">
              <a:solidFill>
                <a:schemeClr val="bg1"/>
              </a:solidFill>
              <a:latin typeface="+mn-ea"/>
              <a:cs typeface="+mn-ea"/>
            </a:endParaRPr>
          </a:p>
        </p:txBody>
      </p:sp>
      <p:sp>
        <p:nvSpPr>
          <p:cNvPr id="8" name="矩形 7"/>
          <p:cNvSpPr/>
          <p:nvPr/>
        </p:nvSpPr>
        <p:spPr>
          <a:xfrm>
            <a:off x="7018728" y="2778506"/>
            <a:ext cx="4803140" cy="420370"/>
          </a:xfrm>
          <a:prstGeom prst="rect">
            <a:avLst/>
          </a:prstGeom>
        </p:spPr>
        <p:txBody>
          <a:bodyPr wrap="none">
            <a:spAutoFit/>
          </a:bodyPr>
          <a:lstStyle/>
          <a:p>
            <a:pPr algn="l">
              <a:defRPr/>
            </a:pPr>
            <a:r>
              <a:rPr kumimoji="1" lang="zh-CN" altLang="en-US" sz="2135" dirty="0">
                <a:solidFill>
                  <a:schemeClr val="bg1"/>
                </a:solidFill>
                <a:latin typeface="+mn-ea"/>
                <a:cs typeface="+mn-ea"/>
              </a:rPr>
              <a:t>政府信息公开行政复议、行政诉讼情况</a:t>
            </a:r>
            <a:endParaRPr kumimoji="1" lang="zh-CN" altLang="en-US" sz="2135" dirty="0">
              <a:solidFill>
                <a:schemeClr val="bg1"/>
              </a:solidFill>
              <a:latin typeface="+mn-ea"/>
              <a:cs typeface="+mn-ea"/>
            </a:endParaRPr>
          </a:p>
        </p:txBody>
      </p:sp>
      <p:sp>
        <p:nvSpPr>
          <p:cNvPr id="9" name="椭圆 8"/>
          <p:cNvSpPr/>
          <p:nvPr/>
        </p:nvSpPr>
        <p:spPr>
          <a:xfrm>
            <a:off x="6281369" y="2713972"/>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4</a:t>
            </a:r>
            <a:endParaRPr lang="zh-CN" altLang="en-US" sz="2400" dirty="0">
              <a:solidFill>
                <a:schemeClr val="accent1"/>
              </a:solidFill>
              <a:latin typeface="+mn-ea"/>
              <a:cs typeface="+mn-ea"/>
            </a:endParaRPr>
          </a:p>
        </p:txBody>
      </p:sp>
      <p:sp>
        <p:nvSpPr>
          <p:cNvPr id="10" name="椭圆 9"/>
          <p:cNvSpPr/>
          <p:nvPr/>
        </p:nvSpPr>
        <p:spPr>
          <a:xfrm>
            <a:off x="2552574" y="1166801"/>
            <a:ext cx="2430893" cy="2430893"/>
          </a:xfrm>
          <a:prstGeom prst="ellipse">
            <a:avLst/>
          </a:prstGeom>
          <a:gradFill flip="none" rotWithShape="1">
            <a:gsLst>
              <a:gs pos="0">
                <a:schemeClr val="bg1"/>
              </a:gs>
              <a:gs pos="100000">
                <a:srgbClr val="C8C8C8"/>
              </a:gs>
            </a:gsLst>
            <a:lin ang="19800000" scaled="0"/>
            <a:tileRect/>
          </a:gradFill>
          <a:ln w="254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endParaRPr lang="zh-CN" altLang="en-US" sz="1400" b="1" dirty="0">
              <a:solidFill>
                <a:schemeClr val="accent1"/>
              </a:solidFill>
              <a:latin typeface="+mn-ea"/>
              <a:cs typeface="+mn-ea"/>
            </a:endParaRPr>
          </a:p>
        </p:txBody>
      </p:sp>
      <p:sp>
        <p:nvSpPr>
          <p:cNvPr id="11" name="文本框 10"/>
          <p:cNvSpPr txBox="1"/>
          <p:nvPr/>
        </p:nvSpPr>
        <p:spPr>
          <a:xfrm>
            <a:off x="2735449" y="2059082"/>
            <a:ext cx="2057343" cy="584775"/>
          </a:xfrm>
          <a:prstGeom prst="rect">
            <a:avLst/>
          </a:prstGeom>
          <a:noFill/>
        </p:spPr>
        <p:txBody>
          <a:bodyPr wrap="square" rtlCol="0">
            <a:spAutoFit/>
          </a:bodyPr>
          <a:lstStyle>
            <a:defPPr>
              <a:defRPr lang="zh-CN"/>
            </a:defPPr>
            <a:lvl1pPr>
              <a:defRPr sz="3600">
                <a:solidFill>
                  <a:srgbClr val="00AF90"/>
                </a:solidFill>
                <a:effectLst>
                  <a:innerShdw blurRad="38100">
                    <a:prstClr val="black">
                      <a:alpha val="48000"/>
                    </a:prstClr>
                  </a:innerShdw>
                </a:effectLst>
                <a:latin typeface="微软雅黑 Light" panose="020B0502040204020203" pitchFamily="34" charset="-122"/>
                <a:ea typeface="微软雅黑 Light" panose="020B0502040204020203" pitchFamily="34" charset="-122"/>
              </a:defRPr>
            </a:lvl1pPr>
          </a:lstStyle>
          <a:p>
            <a:pPr algn="ctr"/>
            <a:r>
              <a:rPr lang="en-US" altLang="zh-CN" sz="3200" b="1" dirty="0">
                <a:solidFill>
                  <a:schemeClr val="accent1"/>
                </a:solidFill>
                <a:latin typeface="+mn-ea"/>
                <a:ea typeface="+mn-ea"/>
                <a:cs typeface="+mn-ea"/>
              </a:rPr>
              <a:t>CONTEN</a:t>
            </a:r>
            <a:endParaRPr lang="zh-CN" altLang="en-US" sz="3200" b="1" dirty="0">
              <a:solidFill>
                <a:schemeClr val="accent1"/>
              </a:solidFill>
              <a:latin typeface="+mn-ea"/>
              <a:ea typeface="+mn-ea"/>
              <a:cs typeface="+mn-ea"/>
            </a:endParaRPr>
          </a:p>
        </p:txBody>
      </p:sp>
      <p:sp>
        <p:nvSpPr>
          <p:cNvPr id="12" name="矩形 11"/>
          <p:cNvSpPr/>
          <p:nvPr/>
        </p:nvSpPr>
        <p:spPr>
          <a:xfrm>
            <a:off x="7018728" y="3446618"/>
            <a:ext cx="3444240" cy="420370"/>
          </a:xfrm>
          <a:prstGeom prst="rect">
            <a:avLst/>
          </a:prstGeom>
        </p:spPr>
        <p:txBody>
          <a:bodyPr wrap="none">
            <a:spAutoFit/>
          </a:bodyPr>
          <a:lstStyle/>
          <a:p>
            <a:pPr algn="l">
              <a:defRPr/>
            </a:pPr>
            <a:r>
              <a:rPr kumimoji="1" lang="zh-CN" altLang="en-US" sz="2135" dirty="0">
                <a:solidFill>
                  <a:schemeClr val="bg1"/>
                </a:solidFill>
                <a:latin typeface="+mn-ea"/>
                <a:cs typeface="+mn-ea"/>
              </a:rPr>
              <a:t>存在的主要问题及改进情况</a:t>
            </a:r>
            <a:endParaRPr kumimoji="1" lang="zh-CN" altLang="en-US" sz="2135" dirty="0">
              <a:solidFill>
                <a:schemeClr val="bg1"/>
              </a:solidFill>
              <a:latin typeface="+mn-ea"/>
              <a:cs typeface="+mn-ea"/>
            </a:endParaRPr>
          </a:p>
        </p:txBody>
      </p:sp>
      <p:sp>
        <p:nvSpPr>
          <p:cNvPr id="13" name="椭圆 12"/>
          <p:cNvSpPr/>
          <p:nvPr/>
        </p:nvSpPr>
        <p:spPr>
          <a:xfrm>
            <a:off x="6281369" y="3385055"/>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5</a:t>
            </a:r>
            <a:endParaRPr lang="zh-CN" altLang="en-US" sz="2400" dirty="0">
              <a:solidFill>
                <a:schemeClr val="accent1"/>
              </a:solidFill>
              <a:latin typeface="+mn-ea"/>
              <a:cs typeface="+mn-ea"/>
            </a:endParaRPr>
          </a:p>
        </p:txBody>
      </p:sp>
      <p:sp>
        <p:nvSpPr>
          <p:cNvPr id="14" name="椭圆 13"/>
          <p:cNvSpPr/>
          <p:nvPr/>
        </p:nvSpPr>
        <p:spPr>
          <a:xfrm>
            <a:off x="6284544" y="4054980"/>
            <a:ext cx="485427" cy="485427"/>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eaLnBrk="0" fontAlgn="base" hangingPunct="0">
              <a:spcBef>
                <a:spcPct val="0"/>
              </a:spcBef>
              <a:spcAft>
                <a:spcPct val="0"/>
              </a:spcAft>
              <a:buFont typeface="Arial" panose="020B0604020202020204" pitchFamily="34" charset="0"/>
            </a:pPr>
            <a:r>
              <a:rPr lang="en-US" altLang="zh-CN" sz="2400" dirty="0">
                <a:solidFill>
                  <a:schemeClr val="accent1"/>
                </a:solidFill>
                <a:latin typeface="+mn-ea"/>
                <a:cs typeface="+mn-ea"/>
              </a:rPr>
              <a:t>6</a:t>
            </a:r>
            <a:endParaRPr lang="zh-CN" altLang="en-US" sz="2400" dirty="0">
              <a:solidFill>
                <a:schemeClr val="accent1"/>
              </a:solidFill>
              <a:latin typeface="+mn-ea"/>
              <a:cs typeface="+mn-ea"/>
            </a:endParaRPr>
          </a:p>
        </p:txBody>
      </p:sp>
      <p:sp>
        <p:nvSpPr>
          <p:cNvPr id="15" name="矩形 14"/>
          <p:cNvSpPr/>
          <p:nvPr/>
        </p:nvSpPr>
        <p:spPr>
          <a:xfrm>
            <a:off x="7031428" y="4049868"/>
            <a:ext cx="2628900" cy="420370"/>
          </a:xfrm>
          <a:prstGeom prst="rect">
            <a:avLst/>
          </a:prstGeom>
        </p:spPr>
        <p:txBody>
          <a:bodyPr wrap="none">
            <a:spAutoFit/>
          </a:bodyPr>
          <a:p>
            <a:pPr algn="l">
              <a:defRPr/>
            </a:pPr>
            <a:r>
              <a:rPr kumimoji="1" lang="zh-CN" altLang="en-US" sz="2135" dirty="0">
                <a:solidFill>
                  <a:schemeClr val="bg1"/>
                </a:solidFill>
                <a:latin typeface="+mn-ea"/>
                <a:cs typeface="+mn-ea"/>
              </a:rPr>
              <a:t>其他需要报告的事项</a:t>
            </a:r>
            <a:endParaRPr kumimoji="1" lang="zh-CN" altLang="en-US" sz="2135" dirty="0">
              <a:solidFill>
                <a:schemeClr val="bg1"/>
              </a:solidFill>
              <a:latin typeface="+mn-ea"/>
              <a:cs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14:presetBounceEnd="42000">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14:bounceEnd="42000">
                                          <p:cBhvr additive="base">
                                            <p:cTn id="7" dur="500" fill="hold"/>
                                            <p:tgtEl>
                                              <p:spTgt spid="10">
                                                <p:bg/>
                                              </p:spTgt>
                                            </p:tgtEl>
                                            <p:attrNameLst>
                                              <p:attrName>ppt_x</p:attrName>
                                            </p:attrNameLst>
                                          </p:cBhvr>
                                          <p:tavLst>
                                            <p:tav tm="0">
                                              <p:val>
                                                <p:strVal val="1+#ppt_w/2"/>
                                              </p:val>
                                            </p:tav>
                                            <p:tav tm="100000">
                                              <p:val>
                                                <p:strVal val="#ppt_x"/>
                                              </p:val>
                                            </p:tav>
                                          </p:tavLst>
                                        </p:anim>
                                        <p:anim calcmode="lin" valueType="num" p14:bounceEnd="42000">
                                          <p:cBhvr additive="base">
                                            <p:cTn id="8" dur="500" fill="hold"/>
                                            <p:tgtEl>
                                              <p:spTgt spid="10">
                                                <p:bg/>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nodePh="1" p14:presetBounceEnd="42000">
                                      <p:stCondLst>
                                        <p:cond delay="0"/>
                                      </p:stCondLst>
                                      <p:endCondLst>
                                        <p:cond evt="begin" delay="0">
                                          <p:tn val="10"/>
                                        </p:cond>
                                      </p:end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14:bounceEnd="42000">
                                          <p:cBhvr additive="base">
                                            <p:cTn id="12" dur="500" fill="hold"/>
                                            <p:tgtEl>
                                              <p:spTgt spid="10">
                                                <p:txEl>
                                                  <p:pRg st="0" end="0"/>
                                                </p:txEl>
                                              </p:spTgt>
                                            </p:tgtEl>
                                            <p:attrNameLst>
                                              <p:attrName>ppt_x</p:attrName>
                                            </p:attrNameLst>
                                          </p:cBhvr>
                                          <p:tavLst>
                                            <p:tav tm="0">
                                              <p:val>
                                                <p:strVal val="1+#ppt_w/2"/>
                                              </p:val>
                                            </p:tav>
                                            <p:tav tm="100000">
                                              <p:val>
                                                <p:strVal val="#ppt_x"/>
                                              </p:val>
                                            </p:tav>
                                          </p:tavLst>
                                        </p:anim>
                                        <p:anim calcmode="lin" valueType="num" p14:bounceEnd="42000">
                                          <p:cBhvr additive="base">
                                            <p:cTn id="13"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000"/>
                                </p:stCondLst>
                                <p:childTnLst>
                                  <p:par>
                                    <p:cTn id="27" presetID="2" presetClass="entr" presetSubtype="1" fill="hold" grpId="0" nodeType="afterEffect" p14:presetBounceEnd="42000">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14:bounceEnd="42000">
                                          <p:cBhvr additive="base">
                                            <p:cTn id="29" dur="500" fill="hold"/>
                                            <p:tgtEl>
                                              <p:spTgt spid="5"/>
                                            </p:tgtEl>
                                            <p:attrNameLst>
                                              <p:attrName>ppt_x</p:attrName>
                                            </p:attrNameLst>
                                          </p:cBhvr>
                                          <p:tavLst>
                                            <p:tav tm="0">
                                              <p:val>
                                                <p:strVal val="#ppt_x"/>
                                              </p:val>
                                            </p:tav>
                                            <p:tav tm="100000">
                                              <p:val>
                                                <p:strVal val="#ppt_x"/>
                                              </p:val>
                                            </p:tav>
                                          </p:tavLst>
                                        </p:anim>
                                        <p:anim calcmode="lin" valueType="num" p14:bounceEnd="42000">
                                          <p:cBhvr additive="base">
                                            <p:cTn id="30" dur="500" fill="hold"/>
                                            <p:tgtEl>
                                              <p:spTgt spid="5"/>
                                            </p:tgtEl>
                                            <p:attrNameLst>
                                              <p:attrName>ppt_y</p:attrName>
                                            </p:attrNameLst>
                                          </p:cBhvr>
                                          <p:tavLst>
                                            <p:tav tm="0">
                                              <p:val>
                                                <p:strVal val="0-#ppt_h/2"/>
                                              </p:val>
                                            </p:tav>
                                            <p:tav tm="100000">
                                              <p:val>
                                                <p:strVal val="#ppt_y"/>
                                              </p:val>
                                            </p:tav>
                                          </p:tavLst>
                                        </p:anim>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par>
                              <p:cTn id="37" fill="hold">
                                <p:stCondLst>
                                  <p:cond delay="3000"/>
                                </p:stCondLst>
                                <p:childTnLst>
                                  <p:par>
                                    <p:cTn id="38" presetID="2" presetClass="entr" presetSubtype="1" fill="hold" grpId="0" nodeType="afterEffect" p14:presetBounceEnd="42000">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14:bounceEnd="42000">
                                          <p:cBhvr additive="base">
                                            <p:cTn id="40" dur="500" fill="hold"/>
                                            <p:tgtEl>
                                              <p:spTgt spid="6"/>
                                            </p:tgtEl>
                                            <p:attrNameLst>
                                              <p:attrName>ppt_x</p:attrName>
                                            </p:attrNameLst>
                                          </p:cBhvr>
                                          <p:tavLst>
                                            <p:tav tm="0">
                                              <p:val>
                                                <p:strVal val="#ppt_x"/>
                                              </p:val>
                                            </p:tav>
                                            <p:tav tm="100000">
                                              <p:val>
                                                <p:strVal val="#ppt_x"/>
                                              </p:val>
                                            </p:tav>
                                          </p:tavLst>
                                        </p:anim>
                                        <p:anim calcmode="lin" valueType="num" p14:bounceEnd="42000">
                                          <p:cBhvr additive="base">
                                            <p:cTn id="41" dur="500" fill="hold"/>
                                            <p:tgtEl>
                                              <p:spTgt spid="6"/>
                                            </p:tgtEl>
                                            <p:attrNameLst>
                                              <p:attrName>ppt_y</p:attrName>
                                            </p:attrNameLst>
                                          </p:cBhvr>
                                          <p:tavLst>
                                            <p:tav tm="0">
                                              <p:val>
                                                <p:strVal val="0-#ppt_h/2"/>
                                              </p:val>
                                            </p:tav>
                                            <p:tav tm="100000">
                                              <p:val>
                                                <p:strVal val="#ppt_y"/>
                                              </p:val>
                                            </p:tav>
                                          </p:tavLst>
                                        </p:anim>
                                      </p:childTnLst>
                                    </p:cTn>
                                  </p:par>
                                </p:childTnLst>
                              </p:cTn>
                            </p:par>
                            <p:par>
                              <p:cTn id="42" fill="hold">
                                <p:stCondLst>
                                  <p:cond delay="3500"/>
                                </p:stCondLst>
                                <p:childTnLst>
                                  <p:par>
                                    <p:cTn id="43" presetID="53" presetClass="entr" presetSubtype="16" fill="hold" grpId="0" nodeType="after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500" fill="hold"/>
                                            <p:tgtEl>
                                              <p:spTgt spid="4"/>
                                            </p:tgtEl>
                                            <p:attrNameLst>
                                              <p:attrName>ppt_w</p:attrName>
                                            </p:attrNameLst>
                                          </p:cBhvr>
                                          <p:tavLst>
                                            <p:tav tm="0">
                                              <p:val>
                                                <p:fltVal val="0"/>
                                              </p:val>
                                            </p:tav>
                                            <p:tav tm="100000">
                                              <p:val>
                                                <p:strVal val="#ppt_w"/>
                                              </p:val>
                                            </p:tav>
                                          </p:tavLst>
                                        </p:anim>
                                        <p:anim calcmode="lin" valueType="num">
                                          <p:cBhvr>
                                            <p:cTn id="46" dur="500" fill="hold"/>
                                            <p:tgtEl>
                                              <p:spTgt spid="4"/>
                                            </p:tgtEl>
                                            <p:attrNameLst>
                                              <p:attrName>ppt_h</p:attrName>
                                            </p:attrNameLst>
                                          </p:cBhvr>
                                          <p:tavLst>
                                            <p:tav tm="0">
                                              <p:val>
                                                <p:fltVal val="0"/>
                                              </p:val>
                                            </p:tav>
                                            <p:tav tm="100000">
                                              <p:val>
                                                <p:strVal val="#ppt_h"/>
                                              </p:val>
                                            </p:tav>
                                          </p:tavLst>
                                        </p:anim>
                                        <p:animEffect transition="in" filter="fade">
                                          <p:cBhvr>
                                            <p:cTn id="47" dur="500"/>
                                            <p:tgtEl>
                                              <p:spTgt spid="4"/>
                                            </p:tgtEl>
                                          </p:cBhvr>
                                        </p:animEffect>
                                      </p:childTnLst>
                                    </p:cTn>
                                  </p:par>
                                </p:childTnLst>
                              </p:cTn>
                            </p:par>
                            <p:par>
                              <p:cTn id="48" fill="hold">
                                <p:stCondLst>
                                  <p:cond delay="4000"/>
                                </p:stCondLst>
                                <p:childTnLst>
                                  <p:par>
                                    <p:cTn id="49" presetID="2" presetClass="entr" presetSubtype="1" fill="hold" grpId="0" nodeType="afterEffect" p14:presetBounceEnd="42000">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14:bounceEnd="42000">
                                          <p:cBhvr additive="base">
                                            <p:cTn id="51" dur="500" fill="hold"/>
                                            <p:tgtEl>
                                              <p:spTgt spid="7"/>
                                            </p:tgtEl>
                                            <p:attrNameLst>
                                              <p:attrName>ppt_x</p:attrName>
                                            </p:attrNameLst>
                                          </p:cBhvr>
                                          <p:tavLst>
                                            <p:tav tm="0">
                                              <p:val>
                                                <p:strVal val="#ppt_x"/>
                                              </p:val>
                                            </p:tav>
                                            <p:tav tm="100000">
                                              <p:val>
                                                <p:strVal val="#ppt_x"/>
                                              </p:val>
                                            </p:tav>
                                          </p:tavLst>
                                        </p:anim>
                                        <p:anim calcmode="lin" valueType="num" p14:bounceEnd="42000">
                                          <p:cBhvr additive="base">
                                            <p:cTn id="52" dur="500" fill="hold"/>
                                            <p:tgtEl>
                                              <p:spTgt spid="7"/>
                                            </p:tgtEl>
                                            <p:attrNameLst>
                                              <p:attrName>ppt_y</p:attrName>
                                            </p:attrNameLst>
                                          </p:cBhvr>
                                          <p:tavLst>
                                            <p:tav tm="0">
                                              <p:val>
                                                <p:strVal val="0-#ppt_h/2"/>
                                              </p:val>
                                            </p:tav>
                                            <p:tav tm="100000">
                                              <p:val>
                                                <p:strVal val="#ppt_y"/>
                                              </p:val>
                                            </p:tav>
                                          </p:tavLst>
                                        </p:anim>
                                      </p:childTnLst>
                                    </p:cTn>
                                  </p:par>
                                </p:childTnLst>
                              </p:cTn>
                            </p:par>
                            <p:par>
                              <p:cTn id="53" fill="hold">
                                <p:stCondLst>
                                  <p:cond delay="4500"/>
                                </p:stCondLst>
                                <p:childTnLst>
                                  <p:par>
                                    <p:cTn id="54" presetID="53" presetClass="entr" presetSubtype="16" fill="hold" grpId="0" nodeType="after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par>
                              <p:cTn id="59" fill="hold">
                                <p:stCondLst>
                                  <p:cond delay="5000"/>
                                </p:stCondLst>
                                <p:childTnLst>
                                  <p:par>
                                    <p:cTn id="60" presetID="2" presetClass="entr" presetSubtype="1" fill="hold" grpId="0" nodeType="afterEffect" p14:presetBounceEnd="42000">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14:bounceEnd="42000">
                                          <p:cBhvr additive="base">
                                            <p:cTn id="62" dur="500" fill="hold"/>
                                            <p:tgtEl>
                                              <p:spTgt spid="8"/>
                                            </p:tgtEl>
                                            <p:attrNameLst>
                                              <p:attrName>ppt_x</p:attrName>
                                            </p:attrNameLst>
                                          </p:cBhvr>
                                          <p:tavLst>
                                            <p:tav tm="0">
                                              <p:val>
                                                <p:strVal val="#ppt_x"/>
                                              </p:val>
                                            </p:tav>
                                            <p:tav tm="100000">
                                              <p:val>
                                                <p:strVal val="#ppt_x"/>
                                              </p:val>
                                            </p:tav>
                                          </p:tavLst>
                                        </p:anim>
                                        <p:anim calcmode="lin" valueType="num" p14:bounceEnd="42000">
                                          <p:cBhvr additive="base">
                                            <p:cTn id="63" dur="500" fill="hold"/>
                                            <p:tgtEl>
                                              <p:spTgt spid="8"/>
                                            </p:tgtEl>
                                            <p:attrNameLst>
                                              <p:attrName>ppt_y</p:attrName>
                                            </p:attrNameLst>
                                          </p:cBhvr>
                                          <p:tavLst>
                                            <p:tav tm="0">
                                              <p:val>
                                                <p:strVal val="0-#ppt_h/2"/>
                                              </p:val>
                                            </p:tav>
                                            <p:tav tm="100000">
                                              <p:val>
                                                <p:strVal val="#ppt_y"/>
                                              </p:val>
                                            </p:tav>
                                          </p:tavLst>
                                        </p:anim>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Effect transition="in" filter="fade">
                                          <p:cBhvr>
                                            <p:cTn id="69" dur="500"/>
                                            <p:tgtEl>
                                              <p:spTgt spid="13"/>
                                            </p:tgtEl>
                                          </p:cBhvr>
                                        </p:animEffect>
                                      </p:childTnLst>
                                    </p:cTn>
                                  </p:par>
                                </p:childTnLst>
                              </p:cTn>
                            </p:par>
                            <p:par>
                              <p:cTn id="70" fill="hold">
                                <p:stCondLst>
                                  <p:cond delay="6000"/>
                                </p:stCondLst>
                                <p:childTnLst>
                                  <p:par>
                                    <p:cTn id="71" presetID="2" presetClass="entr" presetSubtype="1" fill="hold" grpId="0" nodeType="afterEffect" p14:presetBounceEnd="42000">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14:bounceEnd="42000">
                                          <p:cBhvr additive="base">
                                            <p:cTn id="73" dur="500" fill="hold"/>
                                            <p:tgtEl>
                                              <p:spTgt spid="12"/>
                                            </p:tgtEl>
                                            <p:attrNameLst>
                                              <p:attrName>ppt_x</p:attrName>
                                            </p:attrNameLst>
                                          </p:cBhvr>
                                          <p:tavLst>
                                            <p:tav tm="0">
                                              <p:val>
                                                <p:strVal val="#ppt_x"/>
                                              </p:val>
                                            </p:tav>
                                            <p:tav tm="100000">
                                              <p:val>
                                                <p:strVal val="#ppt_x"/>
                                              </p:val>
                                            </p:tav>
                                          </p:tavLst>
                                        </p:anim>
                                        <p:anim calcmode="lin" valueType="num" p14:bounceEnd="42000">
                                          <p:cBhvr additive="base">
                                            <p:cTn id="7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5" grpId="0"/>
          <p:bldP spid="6" grpId="0"/>
          <p:bldP spid="7" grpId="0"/>
          <p:bldP spid="8" grpId="0"/>
          <p:bldP spid="9" grpId="0" bldLvl="0" animBg="1"/>
          <p:bldP spid="10" grpId="0" animBg="1" build="allAtOnce"/>
          <p:bldP spid="11" grpId="0"/>
          <p:bldP spid="12" grpId="0"/>
          <p:bldP spid="13"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10">
                                                <p:bg/>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nodePh="1">
                                      <p:stCondLst>
                                        <p:cond delay="0"/>
                                      </p:stCondLst>
                                      <p:endCondLst>
                                        <p:cond evt="begin" delay="0">
                                          <p:tn val="10"/>
                                        </p:cond>
                                      </p:end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additive="base">
                                            <p:cTn id="12"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000"/>
                                </p:stCondLst>
                                <p:childTnLst>
                                  <p:par>
                                    <p:cTn id="27" presetID="2" presetClass="entr" presetSubtype="1"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0-#ppt_h/2"/>
                                              </p:val>
                                            </p:tav>
                                            <p:tav tm="100000">
                                              <p:val>
                                                <p:strVal val="#ppt_y"/>
                                              </p:val>
                                            </p:tav>
                                          </p:tavLst>
                                        </p:anim>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par>
                              <p:cTn id="37" fill="hold">
                                <p:stCondLst>
                                  <p:cond delay="3000"/>
                                </p:stCondLst>
                                <p:childTnLst>
                                  <p:par>
                                    <p:cTn id="38" presetID="2" presetClass="entr" presetSubtype="1"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ppt_x"/>
                                              </p:val>
                                            </p:tav>
                                            <p:tav tm="100000">
                                              <p:val>
                                                <p:strVal val="#ppt_x"/>
                                              </p:val>
                                            </p:tav>
                                          </p:tavLst>
                                        </p:anim>
                                        <p:anim calcmode="lin" valueType="num">
                                          <p:cBhvr additive="base">
                                            <p:cTn id="41" dur="500" fill="hold"/>
                                            <p:tgtEl>
                                              <p:spTgt spid="6"/>
                                            </p:tgtEl>
                                            <p:attrNameLst>
                                              <p:attrName>ppt_y</p:attrName>
                                            </p:attrNameLst>
                                          </p:cBhvr>
                                          <p:tavLst>
                                            <p:tav tm="0">
                                              <p:val>
                                                <p:strVal val="0-#ppt_h/2"/>
                                              </p:val>
                                            </p:tav>
                                            <p:tav tm="100000">
                                              <p:val>
                                                <p:strVal val="#ppt_y"/>
                                              </p:val>
                                            </p:tav>
                                          </p:tavLst>
                                        </p:anim>
                                      </p:childTnLst>
                                    </p:cTn>
                                  </p:par>
                                </p:childTnLst>
                              </p:cTn>
                            </p:par>
                            <p:par>
                              <p:cTn id="42" fill="hold">
                                <p:stCondLst>
                                  <p:cond delay="3500"/>
                                </p:stCondLst>
                                <p:childTnLst>
                                  <p:par>
                                    <p:cTn id="43" presetID="53" presetClass="entr" presetSubtype="16" fill="hold" grpId="0" nodeType="after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500" fill="hold"/>
                                            <p:tgtEl>
                                              <p:spTgt spid="4"/>
                                            </p:tgtEl>
                                            <p:attrNameLst>
                                              <p:attrName>ppt_w</p:attrName>
                                            </p:attrNameLst>
                                          </p:cBhvr>
                                          <p:tavLst>
                                            <p:tav tm="0">
                                              <p:val>
                                                <p:fltVal val="0"/>
                                              </p:val>
                                            </p:tav>
                                            <p:tav tm="100000">
                                              <p:val>
                                                <p:strVal val="#ppt_w"/>
                                              </p:val>
                                            </p:tav>
                                          </p:tavLst>
                                        </p:anim>
                                        <p:anim calcmode="lin" valueType="num">
                                          <p:cBhvr>
                                            <p:cTn id="46" dur="500" fill="hold"/>
                                            <p:tgtEl>
                                              <p:spTgt spid="4"/>
                                            </p:tgtEl>
                                            <p:attrNameLst>
                                              <p:attrName>ppt_h</p:attrName>
                                            </p:attrNameLst>
                                          </p:cBhvr>
                                          <p:tavLst>
                                            <p:tav tm="0">
                                              <p:val>
                                                <p:fltVal val="0"/>
                                              </p:val>
                                            </p:tav>
                                            <p:tav tm="100000">
                                              <p:val>
                                                <p:strVal val="#ppt_h"/>
                                              </p:val>
                                            </p:tav>
                                          </p:tavLst>
                                        </p:anim>
                                        <p:animEffect transition="in" filter="fade">
                                          <p:cBhvr>
                                            <p:cTn id="47" dur="500"/>
                                            <p:tgtEl>
                                              <p:spTgt spid="4"/>
                                            </p:tgtEl>
                                          </p:cBhvr>
                                        </p:animEffect>
                                      </p:childTnLst>
                                    </p:cTn>
                                  </p:par>
                                </p:childTnLst>
                              </p:cTn>
                            </p:par>
                            <p:par>
                              <p:cTn id="48" fill="hold">
                                <p:stCondLst>
                                  <p:cond delay="4000"/>
                                </p:stCondLst>
                                <p:childTnLst>
                                  <p:par>
                                    <p:cTn id="49" presetID="2" presetClass="entr" presetSubtype="1"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additive="base">
                                            <p:cTn id="51" dur="500" fill="hold"/>
                                            <p:tgtEl>
                                              <p:spTgt spid="7"/>
                                            </p:tgtEl>
                                            <p:attrNameLst>
                                              <p:attrName>ppt_x</p:attrName>
                                            </p:attrNameLst>
                                          </p:cBhvr>
                                          <p:tavLst>
                                            <p:tav tm="0">
                                              <p:val>
                                                <p:strVal val="#ppt_x"/>
                                              </p:val>
                                            </p:tav>
                                            <p:tav tm="100000">
                                              <p:val>
                                                <p:strVal val="#ppt_x"/>
                                              </p:val>
                                            </p:tav>
                                          </p:tavLst>
                                        </p:anim>
                                        <p:anim calcmode="lin" valueType="num">
                                          <p:cBhvr additive="base">
                                            <p:cTn id="52" dur="500" fill="hold"/>
                                            <p:tgtEl>
                                              <p:spTgt spid="7"/>
                                            </p:tgtEl>
                                            <p:attrNameLst>
                                              <p:attrName>ppt_y</p:attrName>
                                            </p:attrNameLst>
                                          </p:cBhvr>
                                          <p:tavLst>
                                            <p:tav tm="0">
                                              <p:val>
                                                <p:strVal val="0-#ppt_h/2"/>
                                              </p:val>
                                            </p:tav>
                                            <p:tav tm="100000">
                                              <p:val>
                                                <p:strVal val="#ppt_y"/>
                                              </p:val>
                                            </p:tav>
                                          </p:tavLst>
                                        </p:anim>
                                      </p:childTnLst>
                                    </p:cTn>
                                  </p:par>
                                </p:childTnLst>
                              </p:cTn>
                            </p:par>
                            <p:par>
                              <p:cTn id="53" fill="hold">
                                <p:stCondLst>
                                  <p:cond delay="4500"/>
                                </p:stCondLst>
                                <p:childTnLst>
                                  <p:par>
                                    <p:cTn id="54" presetID="53" presetClass="entr" presetSubtype="16" fill="hold" grpId="0" nodeType="after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par>
                              <p:cTn id="59" fill="hold">
                                <p:stCondLst>
                                  <p:cond delay="5000"/>
                                </p:stCondLst>
                                <p:childTnLst>
                                  <p:par>
                                    <p:cTn id="60" presetID="2" presetClass="entr" presetSubtype="1" fill="hold" grpId="0"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fill="hold"/>
                                            <p:tgtEl>
                                              <p:spTgt spid="8"/>
                                            </p:tgtEl>
                                            <p:attrNameLst>
                                              <p:attrName>ppt_x</p:attrName>
                                            </p:attrNameLst>
                                          </p:cBhvr>
                                          <p:tavLst>
                                            <p:tav tm="0">
                                              <p:val>
                                                <p:strVal val="#ppt_x"/>
                                              </p:val>
                                            </p:tav>
                                            <p:tav tm="100000">
                                              <p:val>
                                                <p:strVal val="#ppt_x"/>
                                              </p:val>
                                            </p:tav>
                                          </p:tavLst>
                                        </p:anim>
                                        <p:anim calcmode="lin" valueType="num">
                                          <p:cBhvr additive="base">
                                            <p:cTn id="63" dur="500" fill="hold"/>
                                            <p:tgtEl>
                                              <p:spTgt spid="8"/>
                                            </p:tgtEl>
                                            <p:attrNameLst>
                                              <p:attrName>ppt_y</p:attrName>
                                            </p:attrNameLst>
                                          </p:cBhvr>
                                          <p:tavLst>
                                            <p:tav tm="0">
                                              <p:val>
                                                <p:strVal val="0-#ppt_h/2"/>
                                              </p:val>
                                            </p:tav>
                                            <p:tav tm="100000">
                                              <p:val>
                                                <p:strVal val="#ppt_y"/>
                                              </p:val>
                                            </p:tav>
                                          </p:tavLst>
                                        </p:anim>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Effect transition="in" filter="fade">
                                          <p:cBhvr>
                                            <p:cTn id="69" dur="500"/>
                                            <p:tgtEl>
                                              <p:spTgt spid="13"/>
                                            </p:tgtEl>
                                          </p:cBhvr>
                                        </p:animEffect>
                                      </p:childTnLst>
                                    </p:cTn>
                                  </p:par>
                                </p:childTnLst>
                              </p:cTn>
                            </p:par>
                            <p:par>
                              <p:cTn id="70" fill="hold">
                                <p:stCondLst>
                                  <p:cond delay="6000"/>
                                </p:stCondLst>
                                <p:childTnLst>
                                  <p:par>
                                    <p:cTn id="71" presetID="2" presetClass="entr" presetSubtype="1"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5" grpId="0"/>
          <p:bldP spid="6" grpId="0"/>
          <p:bldP spid="7" grpId="0"/>
          <p:bldP spid="8" grpId="0"/>
          <p:bldP spid="9" grpId="0" bldLvl="0" animBg="1"/>
          <p:bldP spid="10" grpId="0" animBg="1" build="allAtOnce"/>
          <p:bldP spid="11" grpId="0"/>
          <p:bldP spid="12" grpId="0"/>
          <p:bldP spid="13" grpId="0" bldLvl="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794607" y="1501333"/>
            <a:ext cx="8711559" cy="4504690"/>
            <a:chOff x="5233132" y="1615633"/>
            <a:chExt cx="8711559" cy="4504690"/>
          </a:xfrm>
        </p:grpSpPr>
        <p:grpSp>
          <p:nvGrpSpPr>
            <p:cNvPr id="48" name="组合 47"/>
            <p:cNvGrpSpPr/>
            <p:nvPr/>
          </p:nvGrpSpPr>
          <p:grpSpPr>
            <a:xfrm>
              <a:off x="5442041" y="1615633"/>
              <a:ext cx="8502650" cy="4504690"/>
              <a:chOff x="5841004" y="1447486"/>
              <a:chExt cx="8502650" cy="4504690"/>
            </a:xfrm>
          </p:grpSpPr>
          <p:sp>
            <p:nvSpPr>
              <p:cNvPr id="40" name="MH_SubTitle_1"/>
              <p:cNvSpPr>
                <a:spLocks noChangeArrowheads="1"/>
              </p:cNvSpPr>
              <p:nvPr/>
            </p:nvSpPr>
            <p:spPr bwMode="auto">
              <a:xfrm flipH="1">
                <a:off x="5841004" y="1447486"/>
                <a:ext cx="2236510" cy="400110"/>
              </a:xfrm>
              <a:prstGeom prst="rect">
                <a:avLst/>
              </a:prstGeom>
              <a:noFill/>
            </p:spPr>
            <p:txBody>
              <a:bodyPr wrap="none" rtlCol="0">
                <a:spAutoFit/>
              </a:bodyPr>
              <a:lstStyle/>
              <a:p>
                <a:r>
                  <a:rPr lang="zh-CN" altLang="en-US" sz="2000" dirty="0">
                    <a:solidFill>
                      <a:schemeClr val="accent4"/>
                    </a:solidFill>
                    <a:latin typeface="微软雅黑" panose="020B0503020204020204" pitchFamily="34" charset="-122"/>
                    <a:ea typeface="微软雅黑" panose="020B0503020204020204" pitchFamily="34" charset="-122"/>
                  </a:rPr>
                  <a:t>总体目标顺利完成</a:t>
                </a:r>
                <a:endParaRPr lang="zh-CN" altLang="en-US" sz="2000" dirty="0">
                  <a:solidFill>
                    <a:schemeClr val="accent4"/>
                  </a:solidFill>
                  <a:latin typeface="微软雅黑" panose="020B0503020204020204" pitchFamily="34" charset="-122"/>
                  <a:ea typeface="微软雅黑" panose="020B0503020204020204" pitchFamily="34" charset="-122"/>
                </a:endParaRPr>
              </a:p>
            </p:txBody>
          </p:sp>
          <p:sp>
            <p:nvSpPr>
              <p:cNvPr id="41" name="Rectangle 5"/>
              <p:cNvSpPr/>
              <p:nvPr/>
            </p:nvSpPr>
            <p:spPr bwMode="auto">
              <a:xfrm>
                <a:off x="5980704" y="1832931"/>
                <a:ext cx="8362950" cy="4119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a:p>
                <a:pPr fontAlgn="base">
                  <a:lnSpc>
                    <a:spcPct val="150000"/>
                  </a:lnSpc>
                  <a:spcBef>
                    <a:spcPct val="0"/>
                  </a:spcBef>
                  <a:spcAft>
                    <a:spcPct val="0"/>
                  </a:spcAft>
                </a:pP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 </a:t>
                </a:r>
                <a:r>
                  <a:rPr lang="en-US"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      </a:t>
                </a:r>
                <a:r>
                  <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2021年，济宁市退役军人事务局深入贯彻落实《条例》和国家、省市关于政务公开工作的系列部署，坚持以退役军人为中心，结合退役军人工作实际，坚持以公开为常态，不公开为例外，加大政府信息主动公开力度，加强主动公开平台建设，着力做好政策解读和新闻发布，政府信息公开工作扎实推进。</a:t>
                </a:r>
                <a:endParaRPr sz="24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grpSp>
        <p:cxnSp>
          <p:nvCxnSpPr>
            <p:cNvPr id="51" name="直接连接符 50"/>
            <p:cNvCxnSpPr/>
            <p:nvPr/>
          </p:nvCxnSpPr>
          <p:spPr>
            <a:xfrm>
              <a:off x="5233132" y="1985192"/>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grpSp>
        <p:nvGrpSpPr>
          <p:cNvPr id="67" name="组合 66"/>
          <p:cNvGrpSpPr/>
          <p:nvPr/>
        </p:nvGrpSpPr>
        <p:grpSpPr>
          <a:xfrm>
            <a:off x="678424" y="1490969"/>
            <a:ext cx="965576" cy="965576"/>
            <a:chOff x="4116949" y="1605269"/>
            <a:chExt cx="965576" cy="965576"/>
          </a:xfrm>
        </p:grpSpPr>
        <p:sp>
          <p:nvSpPr>
            <p:cNvPr id="37" name="椭圆 36"/>
            <p:cNvSpPr/>
            <p:nvPr/>
          </p:nvSpPr>
          <p:spPr>
            <a:xfrm>
              <a:off x="4116949" y="1605269"/>
              <a:ext cx="965576" cy="965576"/>
            </a:xfrm>
            <a:prstGeom prst="ellipse">
              <a:avLst/>
            </a:prstGeom>
            <a:gradFill>
              <a:gsLst>
                <a:gs pos="100000">
                  <a:schemeClr val="accent1"/>
                </a:gs>
                <a:gs pos="0">
                  <a:schemeClr val="accent1">
                    <a:lumMod val="75000"/>
                  </a:schemeClr>
                </a:gs>
              </a:gsLst>
              <a:lin ang="5400000" scaled="1"/>
            </a:gradFill>
            <a:ln w="28575" cap="flat">
              <a:gradFill>
                <a:gsLst>
                  <a:gs pos="0">
                    <a:schemeClr val="accent1"/>
                  </a:gs>
                  <a:gs pos="100000">
                    <a:schemeClr val="accent1">
                      <a:lumMod val="75000"/>
                    </a:schemeClr>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3" name="KSO_Shape"/>
            <p:cNvSpPr/>
            <p:nvPr/>
          </p:nvSpPr>
          <p:spPr bwMode="auto">
            <a:xfrm>
              <a:off x="4365794" y="1854116"/>
              <a:ext cx="467886" cy="467882"/>
            </a:xfrm>
            <a:custGeom>
              <a:avLst/>
              <a:gdLst>
                <a:gd name="T0" fmla="*/ 1767542 w 3927"/>
                <a:gd name="T1" fmla="*/ 308011 h 3928"/>
                <a:gd name="T2" fmla="*/ 1684137 w 3927"/>
                <a:gd name="T3" fmla="*/ 390514 h 3928"/>
                <a:gd name="T4" fmla="*/ 1406885 w 3927"/>
                <a:gd name="T5" fmla="*/ 115046 h 3928"/>
                <a:gd name="T6" fmla="*/ 1490290 w 3927"/>
                <a:gd name="T7" fmla="*/ 32084 h 3928"/>
                <a:gd name="T8" fmla="*/ 1597525 w 3927"/>
                <a:gd name="T9" fmla="*/ 28876 h 3928"/>
                <a:gd name="T10" fmla="*/ 1770750 w 3927"/>
                <a:gd name="T11" fmla="*/ 200757 h 3928"/>
                <a:gd name="T12" fmla="*/ 1767542 w 3927"/>
                <a:gd name="T13" fmla="*/ 308011 h 3928"/>
                <a:gd name="T14" fmla="*/ 1032021 w 3927"/>
                <a:gd name="T15" fmla="*/ 1039078 h 3928"/>
                <a:gd name="T16" fmla="*/ 754768 w 3927"/>
                <a:gd name="T17" fmla="*/ 763152 h 3928"/>
                <a:gd name="T18" fmla="*/ 1364724 w 3927"/>
                <a:gd name="T19" fmla="*/ 156756 h 3928"/>
                <a:gd name="T20" fmla="*/ 1641977 w 3927"/>
                <a:gd name="T21" fmla="*/ 432682 h 3928"/>
                <a:gd name="T22" fmla="*/ 1032021 w 3927"/>
                <a:gd name="T23" fmla="*/ 1039078 h 3928"/>
                <a:gd name="T24" fmla="*/ 993526 w 3927"/>
                <a:gd name="T25" fmla="*/ 1077121 h 3928"/>
                <a:gd name="T26" fmla="*/ 605373 w 3927"/>
                <a:gd name="T27" fmla="*/ 1187584 h 3928"/>
                <a:gd name="T28" fmla="*/ 716274 w 3927"/>
                <a:gd name="T29" fmla="*/ 801653 h 3928"/>
                <a:gd name="T30" fmla="*/ 993526 w 3927"/>
                <a:gd name="T31" fmla="*/ 1077121 h 3928"/>
                <a:gd name="T32" fmla="*/ 352867 w 3927"/>
                <a:gd name="T33" fmla="*/ 226883 h 3928"/>
                <a:gd name="T34" fmla="*/ 179641 w 3927"/>
                <a:gd name="T35" fmla="*/ 400597 h 3928"/>
                <a:gd name="T36" fmla="*/ 179641 w 3927"/>
                <a:gd name="T37" fmla="*/ 1447468 h 3928"/>
                <a:gd name="T38" fmla="*/ 352867 w 3927"/>
                <a:gd name="T39" fmla="*/ 1620724 h 3928"/>
                <a:gd name="T40" fmla="*/ 1400011 w 3927"/>
                <a:gd name="T41" fmla="*/ 1620724 h 3928"/>
                <a:gd name="T42" fmla="*/ 1573236 w 3927"/>
                <a:gd name="T43" fmla="*/ 1447468 h 3928"/>
                <a:gd name="T44" fmla="*/ 1573236 w 3927"/>
                <a:gd name="T45" fmla="*/ 759485 h 3928"/>
                <a:gd name="T46" fmla="*/ 1752419 w 3927"/>
                <a:gd name="T47" fmla="*/ 585771 h 3928"/>
                <a:gd name="T48" fmla="*/ 1752419 w 3927"/>
                <a:gd name="T49" fmla="*/ 1511178 h 3928"/>
                <a:gd name="T50" fmla="*/ 1457753 w 3927"/>
                <a:gd name="T51" fmla="*/ 1800397 h 3928"/>
                <a:gd name="T52" fmla="*/ 289168 w 3927"/>
                <a:gd name="T53" fmla="*/ 1800397 h 3928"/>
                <a:gd name="T54" fmla="*/ 0 w 3927"/>
                <a:gd name="T55" fmla="*/ 1511178 h 3928"/>
                <a:gd name="T56" fmla="*/ 0 w 3927"/>
                <a:gd name="T57" fmla="*/ 354304 h 3928"/>
                <a:gd name="T58" fmla="*/ 289168 w 3927"/>
                <a:gd name="T59" fmla="*/ 47210 h 3928"/>
                <a:gd name="T60" fmla="*/ 1214412 w 3927"/>
                <a:gd name="T61" fmla="*/ 47210 h 3928"/>
                <a:gd name="T62" fmla="*/ 1040728 w 3927"/>
                <a:gd name="T63" fmla="*/ 226883 h 3928"/>
                <a:gd name="T64" fmla="*/ 352867 w 3927"/>
                <a:gd name="T65" fmla="*/ 226883 h 39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27" h="3928">
                  <a:moveTo>
                    <a:pt x="3857" y="672"/>
                  </a:moveTo>
                  <a:cubicBezTo>
                    <a:pt x="3675" y="852"/>
                    <a:pt x="3675" y="852"/>
                    <a:pt x="3675" y="852"/>
                  </a:cubicBezTo>
                  <a:cubicBezTo>
                    <a:pt x="3070" y="251"/>
                    <a:pt x="3070" y="251"/>
                    <a:pt x="3070" y="251"/>
                  </a:cubicBezTo>
                  <a:cubicBezTo>
                    <a:pt x="3252" y="70"/>
                    <a:pt x="3252" y="70"/>
                    <a:pt x="3252" y="70"/>
                  </a:cubicBezTo>
                  <a:cubicBezTo>
                    <a:pt x="3319" y="4"/>
                    <a:pt x="3424" y="0"/>
                    <a:pt x="3486" y="63"/>
                  </a:cubicBezTo>
                  <a:cubicBezTo>
                    <a:pt x="3864" y="438"/>
                    <a:pt x="3864" y="438"/>
                    <a:pt x="3864" y="438"/>
                  </a:cubicBezTo>
                  <a:cubicBezTo>
                    <a:pt x="3927" y="501"/>
                    <a:pt x="3924" y="605"/>
                    <a:pt x="3857" y="672"/>
                  </a:cubicBezTo>
                  <a:close/>
                  <a:moveTo>
                    <a:pt x="2252" y="2267"/>
                  </a:moveTo>
                  <a:cubicBezTo>
                    <a:pt x="1647" y="1665"/>
                    <a:pt x="1647" y="1665"/>
                    <a:pt x="1647" y="1665"/>
                  </a:cubicBezTo>
                  <a:cubicBezTo>
                    <a:pt x="2978" y="342"/>
                    <a:pt x="2978" y="342"/>
                    <a:pt x="2978" y="342"/>
                  </a:cubicBezTo>
                  <a:cubicBezTo>
                    <a:pt x="3583" y="944"/>
                    <a:pt x="3583" y="944"/>
                    <a:pt x="3583" y="944"/>
                  </a:cubicBezTo>
                  <a:lnTo>
                    <a:pt x="2252" y="2267"/>
                  </a:lnTo>
                  <a:close/>
                  <a:moveTo>
                    <a:pt x="2168" y="2350"/>
                  </a:moveTo>
                  <a:cubicBezTo>
                    <a:pt x="1321" y="2591"/>
                    <a:pt x="1321" y="2591"/>
                    <a:pt x="1321" y="2591"/>
                  </a:cubicBezTo>
                  <a:cubicBezTo>
                    <a:pt x="1563" y="1749"/>
                    <a:pt x="1563" y="1749"/>
                    <a:pt x="1563" y="1749"/>
                  </a:cubicBezTo>
                  <a:lnTo>
                    <a:pt x="2168" y="2350"/>
                  </a:lnTo>
                  <a:close/>
                  <a:moveTo>
                    <a:pt x="770" y="495"/>
                  </a:moveTo>
                  <a:cubicBezTo>
                    <a:pt x="561" y="495"/>
                    <a:pt x="392" y="665"/>
                    <a:pt x="392" y="874"/>
                  </a:cubicBezTo>
                  <a:cubicBezTo>
                    <a:pt x="392" y="3158"/>
                    <a:pt x="392" y="3158"/>
                    <a:pt x="392" y="3158"/>
                  </a:cubicBezTo>
                  <a:cubicBezTo>
                    <a:pt x="392" y="3367"/>
                    <a:pt x="561" y="3536"/>
                    <a:pt x="770" y="3536"/>
                  </a:cubicBezTo>
                  <a:cubicBezTo>
                    <a:pt x="3055" y="3536"/>
                    <a:pt x="3055" y="3536"/>
                    <a:pt x="3055" y="3536"/>
                  </a:cubicBezTo>
                  <a:cubicBezTo>
                    <a:pt x="3264" y="3536"/>
                    <a:pt x="3433" y="3367"/>
                    <a:pt x="3433" y="3158"/>
                  </a:cubicBezTo>
                  <a:cubicBezTo>
                    <a:pt x="3433" y="1657"/>
                    <a:pt x="3433" y="1657"/>
                    <a:pt x="3433" y="1657"/>
                  </a:cubicBezTo>
                  <a:cubicBezTo>
                    <a:pt x="3824" y="1278"/>
                    <a:pt x="3824" y="1278"/>
                    <a:pt x="3824" y="1278"/>
                  </a:cubicBezTo>
                  <a:cubicBezTo>
                    <a:pt x="3824" y="3297"/>
                    <a:pt x="3824" y="3297"/>
                    <a:pt x="3824" y="3297"/>
                  </a:cubicBezTo>
                  <a:cubicBezTo>
                    <a:pt x="3824" y="3645"/>
                    <a:pt x="3529" y="3928"/>
                    <a:pt x="3181" y="3928"/>
                  </a:cubicBezTo>
                  <a:cubicBezTo>
                    <a:pt x="631" y="3928"/>
                    <a:pt x="631" y="3928"/>
                    <a:pt x="631" y="3928"/>
                  </a:cubicBezTo>
                  <a:cubicBezTo>
                    <a:pt x="283" y="3928"/>
                    <a:pt x="0" y="3645"/>
                    <a:pt x="0" y="3297"/>
                  </a:cubicBezTo>
                  <a:cubicBezTo>
                    <a:pt x="0" y="773"/>
                    <a:pt x="0" y="773"/>
                    <a:pt x="0" y="773"/>
                  </a:cubicBezTo>
                  <a:cubicBezTo>
                    <a:pt x="0" y="425"/>
                    <a:pt x="283" y="103"/>
                    <a:pt x="631" y="103"/>
                  </a:cubicBezTo>
                  <a:cubicBezTo>
                    <a:pt x="2650" y="103"/>
                    <a:pt x="2650" y="103"/>
                    <a:pt x="2650" y="103"/>
                  </a:cubicBezTo>
                  <a:cubicBezTo>
                    <a:pt x="2271" y="495"/>
                    <a:pt x="2271" y="495"/>
                    <a:pt x="2271" y="495"/>
                  </a:cubicBezTo>
                  <a:lnTo>
                    <a:pt x="770" y="495"/>
                  </a:ln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400">
                <a:latin typeface="微软雅黑" panose="020B0503020204020204" pitchFamily="34" charset="-122"/>
                <a:ea typeface="微软雅黑" panose="020B0503020204020204" pitchFamily="34" charset="-122"/>
              </a:endParaRPr>
            </a:p>
          </p:txBody>
        </p:sp>
      </p:grpSp>
      <p:sp>
        <p:nvSpPr>
          <p:cNvPr id="7" name="标题 6"/>
          <p:cNvSpPr>
            <a:spLocks noGrp="1"/>
          </p:cNvSpPr>
          <p:nvPr>
            <p:ph type="title"/>
          </p:nvPr>
        </p:nvSpPr>
        <p:spPr/>
        <p:txBody>
          <a:bodyPr>
            <a:normAutofit fontScale="90000"/>
          </a:bodyPr>
          <a:lstStyle/>
          <a:p>
            <a:r>
              <a:rPr lang="zh-CN" altLang="en-US" dirty="0"/>
              <a:t>一、总体情况</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_矩形 4"/>
          <p:cNvSpPr>
            <a:spLocks noChangeAspect="1"/>
          </p:cNvSpPr>
          <p:nvPr>
            <p:custDataLst>
              <p:tags r:id="rId1"/>
            </p:custDataLst>
          </p:nvPr>
        </p:nvSpPr>
        <p:spPr>
          <a:xfrm>
            <a:off x="4351655" y="2928620"/>
            <a:ext cx="1297305" cy="1727835"/>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PA_矩形 6"/>
          <p:cNvSpPr/>
          <p:nvPr>
            <p:custDataLst>
              <p:tags r:id="rId2"/>
            </p:custDataLst>
          </p:nvPr>
        </p:nvSpPr>
        <p:spPr>
          <a:xfrm>
            <a:off x="510150" y="1052098"/>
            <a:ext cx="5940000" cy="1728000"/>
          </a:xfrm>
          <a:prstGeom prst="rect">
            <a:avLst/>
          </a:prstGeom>
          <a:solidFill>
            <a:schemeClr val="accent1"/>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PA_任意多边形 5"/>
          <p:cNvSpPr/>
          <p:nvPr>
            <p:custDataLst>
              <p:tags r:id="rId3"/>
            </p:custDataLst>
          </p:nvPr>
        </p:nvSpPr>
        <p:spPr bwMode="auto">
          <a:xfrm rot="2700000">
            <a:off x="10982501" y="1756923"/>
            <a:ext cx="246839" cy="254501"/>
          </a:xfrm>
          <a:custGeom>
            <a:avLst/>
            <a:gdLst>
              <a:gd name="T0" fmla="*/ 1067 w 1161"/>
              <a:gd name="T1" fmla="*/ 0 h 1161"/>
              <a:gd name="T2" fmla="*/ 1161 w 1161"/>
              <a:gd name="T3" fmla="*/ 0 h 1161"/>
              <a:gd name="T4" fmla="*/ 1161 w 1161"/>
              <a:gd name="T5" fmla="*/ 1161 h 1161"/>
              <a:gd name="T6" fmla="*/ 0 w 1161"/>
              <a:gd name="T7" fmla="*/ 1161 h 1161"/>
              <a:gd name="T8" fmla="*/ 0 w 1161"/>
              <a:gd name="T9" fmla="*/ 1067 h 1161"/>
              <a:gd name="T10" fmla="*/ 94 w 1161"/>
              <a:gd name="T11" fmla="*/ 1067 h 1161"/>
              <a:gd name="T12" fmla="*/ 1003 w 1161"/>
              <a:gd name="T13" fmla="*/ 1067 h 1161"/>
              <a:gd name="T14" fmla="*/ 62 w 1161"/>
              <a:gd name="T15" fmla="*/ 126 h 1161"/>
              <a:gd name="T16" fmla="*/ 129 w 1161"/>
              <a:gd name="T17" fmla="*/ 59 h 1161"/>
              <a:gd name="T18" fmla="*/ 1067 w 1161"/>
              <a:gd name="T19" fmla="*/ 997 h 1161"/>
              <a:gd name="T20" fmla="*/ 1067 w 1161"/>
              <a:gd name="T21" fmla="*/ 94 h 1161"/>
              <a:gd name="T22" fmla="*/ 1067 w 1161"/>
              <a:gd name="T23"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1" h="1161">
                <a:moveTo>
                  <a:pt x="1067" y="0"/>
                </a:moveTo>
                <a:lnTo>
                  <a:pt x="1161" y="0"/>
                </a:lnTo>
                <a:lnTo>
                  <a:pt x="1161" y="1161"/>
                </a:lnTo>
                <a:lnTo>
                  <a:pt x="0" y="1161"/>
                </a:lnTo>
                <a:lnTo>
                  <a:pt x="0" y="1067"/>
                </a:lnTo>
                <a:lnTo>
                  <a:pt x="94" y="1067"/>
                </a:lnTo>
                <a:lnTo>
                  <a:pt x="1003" y="1067"/>
                </a:lnTo>
                <a:lnTo>
                  <a:pt x="62" y="126"/>
                </a:lnTo>
                <a:lnTo>
                  <a:pt x="129" y="59"/>
                </a:lnTo>
                <a:lnTo>
                  <a:pt x="1067" y="997"/>
                </a:lnTo>
                <a:lnTo>
                  <a:pt x="1067" y="94"/>
                </a:lnTo>
                <a:lnTo>
                  <a:pt x="1067"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10" name="PA_任意多边形 5"/>
          <p:cNvSpPr/>
          <p:nvPr>
            <p:custDataLst>
              <p:tags r:id="rId4"/>
            </p:custDataLst>
          </p:nvPr>
        </p:nvSpPr>
        <p:spPr bwMode="auto">
          <a:xfrm rot="2700000" flipH="1">
            <a:off x="4534212" y="3665096"/>
            <a:ext cx="246839" cy="254501"/>
          </a:xfrm>
          <a:custGeom>
            <a:avLst/>
            <a:gdLst>
              <a:gd name="T0" fmla="*/ 1067 w 1161"/>
              <a:gd name="T1" fmla="*/ 0 h 1161"/>
              <a:gd name="T2" fmla="*/ 1161 w 1161"/>
              <a:gd name="T3" fmla="*/ 0 h 1161"/>
              <a:gd name="T4" fmla="*/ 1161 w 1161"/>
              <a:gd name="T5" fmla="*/ 1161 h 1161"/>
              <a:gd name="T6" fmla="*/ 0 w 1161"/>
              <a:gd name="T7" fmla="*/ 1161 h 1161"/>
              <a:gd name="T8" fmla="*/ 0 w 1161"/>
              <a:gd name="T9" fmla="*/ 1067 h 1161"/>
              <a:gd name="T10" fmla="*/ 94 w 1161"/>
              <a:gd name="T11" fmla="*/ 1067 h 1161"/>
              <a:gd name="T12" fmla="*/ 1003 w 1161"/>
              <a:gd name="T13" fmla="*/ 1067 h 1161"/>
              <a:gd name="T14" fmla="*/ 62 w 1161"/>
              <a:gd name="T15" fmla="*/ 126 h 1161"/>
              <a:gd name="T16" fmla="*/ 129 w 1161"/>
              <a:gd name="T17" fmla="*/ 59 h 1161"/>
              <a:gd name="T18" fmla="*/ 1067 w 1161"/>
              <a:gd name="T19" fmla="*/ 997 h 1161"/>
              <a:gd name="T20" fmla="*/ 1067 w 1161"/>
              <a:gd name="T21" fmla="*/ 94 h 1161"/>
              <a:gd name="T22" fmla="*/ 1067 w 1161"/>
              <a:gd name="T23"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1" h="1161">
                <a:moveTo>
                  <a:pt x="1067" y="0"/>
                </a:moveTo>
                <a:lnTo>
                  <a:pt x="1161" y="0"/>
                </a:lnTo>
                <a:lnTo>
                  <a:pt x="1161" y="1161"/>
                </a:lnTo>
                <a:lnTo>
                  <a:pt x="0" y="1161"/>
                </a:lnTo>
                <a:lnTo>
                  <a:pt x="0" y="1067"/>
                </a:lnTo>
                <a:lnTo>
                  <a:pt x="94" y="1067"/>
                </a:lnTo>
                <a:lnTo>
                  <a:pt x="1003" y="1067"/>
                </a:lnTo>
                <a:lnTo>
                  <a:pt x="62" y="126"/>
                </a:lnTo>
                <a:lnTo>
                  <a:pt x="129" y="59"/>
                </a:lnTo>
                <a:lnTo>
                  <a:pt x="1067" y="997"/>
                </a:lnTo>
                <a:lnTo>
                  <a:pt x="1067" y="94"/>
                </a:lnTo>
                <a:lnTo>
                  <a:pt x="1067" y="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11" name="PA_矩形 10"/>
          <p:cNvSpPr/>
          <p:nvPr>
            <p:custDataLst>
              <p:tags r:id="rId5"/>
            </p:custDataLst>
          </p:nvPr>
        </p:nvSpPr>
        <p:spPr>
          <a:xfrm>
            <a:off x="693420" y="1157605"/>
            <a:ext cx="5573395" cy="1599565"/>
          </a:xfrm>
          <a:prstGeom prst="rect">
            <a:avLst/>
          </a:prstGeom>
        </p:spPr>
        <p:txBody>
          <a:bodyPr wrap="square">
            <a:spAutoFit/>
          </a:bodyPr>
          <a:lstStyle/>
          <a:p>
            <a:r>
              <a:rPr lang="en-US" altLang="zh-CN" sz="1400" dirty="0">
                <a:solidFill>
                  <a:schemeClr val="bg1"/>
                </a:solidFill>
                <a:latin typeface="微软雅黑" panose="020B0503020204020204" pitchFamily="34" charset="-122"/>
                <a:ea typeface="微软雅黑" panose="020B0503020204020204" pitchFamily="34" charset="-122"/>
              </a:rPr>
              <a:t>       </a:t>
            </a:r>
            <a:r>
              <a:rPr lang="zh-CN" altLang="en-US" sz="1400" dirty="0">
                <a:solidFill>
                  <a:schemeClr val="bg1"/>
                </a:solidFill>
                <a:latin typeface="微软雅黑" panose="020B0503020204020204" pitchFamily="34" charset="-122"/>
                <a:ea typeface="微软雅黑" panose="020B0503020204020204" pitchFamily="34" charset="-122"/>
              </a:rPr>
              <a:t>根据《2021年济宁市政务公开工作要点》，严格落实政府信息公开法定义务，紧密结合信息公开与政务服务，着力推进决策、执行、管理、服务、结果“五公开”。聚焦法定主动公开内容，实用性和功能性进一步提升，公众获取信息更便捷、更全面。2021年度，网站发布信息共204条，其中法定主动公开内容64条；官方微信公众号共计发布和推送信息379条，订阅数达12742个，在公开范围、规范流程等方面全力提升政务公开水平。</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normAutofit fontScale="90000"/>
          </a:bodyPr>
          <a:lstStyle/>
          <a:p>
            <a:r>
              <a:rPr lang="zh-CN" altLang="en-US" dirty="0" smtClean="0"/>
              <a:t>（一）主动公开情况</a:t>
            </a:r>
            <a:endParaRPr lang="zh-CN" altLang="en-US" dirty="0" smtClean="0"/>
          </a:p>
        </p:txBody>
      </p:sp>
      <p:pic>
        <p:nvPicPr>
          <p:cNvPr id="-2147482623" name="图表 2"/>
          <p:cNvPicPr>
            <a:picLocks noChangeAspect="1"/>
          </p:cNvPicPr>
          <p:nvPr/>
        </p:nvPicPr>
        <p:blipFill>
          <a:blip r:embed="rId6"/>
          <a:stretch>
            <a:fillRect/>
          </a:stretch>
        </p:blipFill>
        <p:spPr>
          <a:xfrm>
            <a:off x="509905" y="2892425"/>
            <a:ext cx="3386455" cy="1800225"/>
          </a:xfrm>
          <a:prstGeom prst="rect">
            <a:avLst/>
          </a:prstGeom>
          <a:noFill/>
          <a:ln w="9525">
            <a:noFill/>
          </a:ln>
        </p:spPr>
      </p:pic>
      <p:pic>
        <p:nvPicPr>
          <p:cNvPr id="-2147482611" name="图片 -2147482612" descr="机制建设1"/>
          <p:cNvPicPr>
            <a:picLocks noChangeAspect="1"/>
          </p:cNvPicPr>
          <p:nvPr/>
        </p:nvPicPr>
        <p:blipFill>
          <a:blip r:embed="rId7"/>
          <a:stretch>
            <a:fillRect/>
          </a:stretch>
        </p:blipFill>
        <p:spPr>
          <a:xfrm>
            <a:off x="6792595" y="1052195"/>
            <a:ext cx="3794125" cy="1824990"/>
          </a:xfrm>
          <a:prstGeom prst="rect">
            <a:avLst/>
          </a:prstGeom>
          <a:noFill/>
          <a:ln w="9525">
            <a:noFill/>
          </a:ln>
        </p:spPr>
      </p:pic>
      <p:sp>
        <p:nvSpPr>
          <p:cNvPr id="3" name="文本框 2"/>
          <p:cNvSpPr txBox="1"/>
          <p:nvPr/>
        </p:nvSpPr>
        <p:spPr>
          <a:xfrm>
            <a:off x="4811395" y="3190240"/>
            <a:ext cx="736600" cy="1237615"/>
          </a:xfrm>
          <a:prstGeom prst="rect">
            <a:avLst/>
          </a:prstGeom>
          <a:noFill/>
        </p:spPr>
        <p:txBody>
          <a:bodyPr vert="eaVert" wrap="square" rtlCol="0">
            <a:spAutoFit/>
          </a:bodyPr>
          <a:p>
            <a:r>
              <a:rPr lang="zh-CN" altLang="en-US" dirty="0">
                <a:solidFill>
                  <a:schemeClr val="bg1"/>
                </a:solidFill>
                <a:latin typeface="微软雅黑" panose="020B0503020204020204" pitchFamily="34" charset="-122"/>
                <a:ea typeface="微软雅黑" panose="020B0503020204020204" pitchFamily="34" charset="-122"/>
                <a:sym typeface="+mn-ea"/>
              </a:rPr>
              <a:t>法定主动公开内容数量</a:t>
            </a:r>
            <a:endParaRPr lang="zh-CN" altLang="en-US"/>
          </a:p>
        </p:txBody>
      </p:sp>
      <p:pic>
        <p:nvPicPr>
          <p:cNvPr id="-2147482621" name="图片 -2147482622" descr="机制建设2"/>
          <p:cNvPicPr>
            <a:picLocks noChangeAspect="1"/>
          </p:cNvPicPr>
          <p:nvPr/>
        </p:nvPicPr>
        <p:blipFill>
          <a:blip r:embed="rId8"/>
          <a:stretch>
            <a:fillRect/>
          </a:stretch>
        </p:blipFill>
        <p:spPr>
          <a:xfrm>
            <a:off x="6752590" y="3176270"/>
            <a:ext cx="3874135" cy="2179320"/>
          </a:xfrm>
          <a:prstGeom prst="rect">
            <a:avLst/>
          </a:prstGeom>
          <a:noFill/>
          <a:ln w="9525">
            <a:noFill/>
          </a:ln>
        </p:spPr>
      </p:pic>
      <p:sp>
        <p:nvSpPr>
          <p:cNvPr id="15" name="PA_矩形 4"/>
          <p:cNvSpPr>
            <a:spLocks noChangeAspect="1"/>
          </p:cNvSpPr>
          <p:nvPr>
            <p:custDataLst>
              <p:tags r:id="rId9"/>
            </p:custDataLst>
          </p:nvPr>
        </p:nvSpPr>
        <p:spPr>
          <a:xfrm>
            <a:off x="10697210" y="3402330"/>
            <a:ext cx="1297305" cy="1727835"/>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PA_任意多边形 5"/>
          <p:cNvSpPr/>
          <p:nvPr>
            <p:custDataLst>
              <p:tags r:id="rId10"/>
            </p:custDataLst>
          </p:nvPr>
        </p:nvSpPr>
        <p:spPr bwMode="auto">
          <a:xfrm rot="2700000" flipH="1">
            <a:off x="10980732" y="4138806"/>
            <a:ext cx="246839" cy="254501"/>
          </a:xfrm>
          <a:custGeom>
            <a:avLst/>
            <a:gdLst>
              <a:gd name="T0" fmla="*/ 1067 w 1161"/>
              <a:gd name="T1" fmla="*/ 0 h 1161"/>
              <a:gd name="T2" fmla="*/ 1161 w 1161"/>
              <a:gd name="T3" fmla="*/ 0 h 1161"/>
              <a:gd name="T4" fmla="*/ 1161 w 1161"/>
              <a:gd name="T5" fmla="*/ 1161 h 1161"/>
              <a:gd name="T6" fmla="*/ 0 w 1161"/>
              <a:gd name="T7" fmla="*/ 1161 h 1161"/>
              <a:gd name="T8" fmla="*/ 0 w 1161"/>
              <a:gd name="T9" fmla="*/ 1067 h 1161"/>
              <a:gd name="T10" fmla="*/ 94 w 1161"/>
              <a:gd name="T11" fmla="*/ 1067 h 1161"/>
              <a:gd name="T12" fmla="*/ 1003 w 1161"/>
              <a:gd name="T13" fmla="*/ 1067 h 1161"/>
              <a:gd name="T14" fmla="*/ 62 w 1161"/>
              <a:gd name="T15" fmla="*/ 126 h 1161"/>
              <a:gd name="T16" fmla="*/ 129 w 1161"/>
              <a:gd name="T17" fmla="*/ 59 h 1161"/>
              <a:gd name="T18" fmla="*/ 1067 w 1161"/>
              <a:gd name="T19" fmla="*/ 997 h 1161"/>
              <a:gd name="T20" fmla="*/ 1067 w 1161"/>
              <a:gd name="T21" fmla="*/ 94 h 1161"/>
              <a:gd name="T22" fmla="*/ 1067 w 1161"/>
              <a:gd name="T23"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1" h="1161">
                <a:moveTo>
                  <a:pt x="1067" y="0"/>
                </a:moveTo>
                <a:lnTo>
                  <a:pt x="1161" y="0"/>
                </a:lnTo>
                <a:lnTo>
                  <a:pt x="1161" y="1161"/>
                </a:lnTo>
                <a:lnTo>
                  <a:pt x="0" y="1161"/>
                </a:lnTo>
                <a:lnTo>
                  <a:pt x="0" y="1067"/>
                </a:lnTo>
                <a:lnTo>
                  <a:pt x="94" y="1067"/>
                </a:lnTo>
                <a:lnTo>
                  <a:pt x="1003" y="1067"/>
                </a:lnTo>
                <a:lnTo>
                  <a:pt x="62" y="126"/>
                </a:lnTo>
                <a:lnTo>
                  <a:pt x="129" y="59"/>
                </a:lnTo>
                <a:lnTo>
                  <a:pt x="1067" y="997"/>
                </a:lnTo>
                <a:lnTo>
                  <a:pt x="1067" y="94"/>
                </a:lnTo>
                <a:lnTo>
                  <a:pt x="1067" y="0"/>
                </a:lnTo>
                <a:close/>
              </a:path>
            </a:pathLst>
          </a:custGeom>
          <a:solidFill>
            <a:schemeClr val="bg1"/>
          </a:solidFill>
          <a:ln>
            <a:noFill/>
          </a:ln>
        </p:spPr>
        <p:txBody>
          <a:bodyPr vert="horz" wrap="square" lIns="91440" tIns="45720" rIns="91440" bIns="45720" numCol="1" anchor="t" anchorCtr="0" compatLnSpc="1"/>
          <a:p>
            <a:endParaRPr lang="zh-CN" altLang="en-US"/>
          </a:p>
        </p:txBody>
      </p:sp>
      <p:sp>
        <p:nvSpPr>
          <p:cNvPr id="17" name="文本框 16"/>
          <p:cNvSpPr txBox="1"/>
          <p:nvPr/>
        </p:nvSpPr>
        <p:spPr>
          <a:xfrm>
            <a:off x="11381105" y="3402330"/>
            <a:ext cx="613410" cy="1727835"/>
          </a:xfrm>
          <a:prstGeom prst="rect">
            <a:avLst/>
          </a:prstGeom>
          <a:noFill/>
        </p:spPr>
        <p:txBody>
          <a:bodyPr vert="eaVert" wrap="square" rtlCol="0">
            <a:spAutoFit/>
          </a:bodyPr>
          <a:p>
            <a:r>
              <a:rPr lang="zh-CN" altLang="en-US" sz="1400" dirty="0">
                <a:solidFill>
                  <a:schemeClr val="bg1"/>
                </a:solidFill>
                <a:latin typeface="微软雅黑" panose="020B0503020204020204" pitchFamily="34" charset="-122"/>
                <a:ea typeface="微软雅黑" panose="020B0503020204020204" pitchFamily="34" charset="-122"/>
                <a:sym typeface="+mn-ea"/>
              </a:rPr>
              <a:t>明确政务公开工作机构，公开机构职能</a:t>
            </a:r>
            <a:endParaRPr lang="zh-CN" altLang="en-US" sz="1400" dirty="0">
              <a:solidFill>
                <a:schemeClr val="bg1"/>
              </a:solidFill>
              <a:latin typeface="微软雅黑" panose="020B0503020204020204" pitchFamily="34" charset="-122"/>
              <a:ea typeface="微软雅黑" panose="020B0503020204020204" pitchFamily="34" charset="-122"/>
              <a:sym typeface="+mn-ea"/>
            </a:endParaRPr>
          </a:p>
        </p:txBody>
      </p:sp>
      <p:sp>
        <p:nvSpPr>
          <p:cNvPr id="18" name="PA_矩形 4"/>
          <p:cNvSpPr>
            <a:spLocks noChangeAspect="1"/>
          </p:cNvSpPr>
          <p:nvPr>
            <p:custDataLst>
              <p:tags r:id="rId11"/>
            </p:custDataLst>
          </p:nvPr>
        </p:nvSpPr>
        <p:spPr>
          <a:xfrm>
            <a:off x="10697210" y="1070610"/>
            <a:ext cx="1297305" cy="1727835"/>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PA_任意多边形 5"/>
          <p:cNvSpPr/>
          <p:nvPr>
            <p:custDataLst>
              <p:tags r:id="rId12"/>
            </p:custDataLst>
          </p:nvPr>
        </p:nvSpPr>
        <p:spPr bwMode="auto">
          <a:xfrm rot="2700000" flipH="1">
            <a:off x="10950887" y="1788671"/>
            <a:ext cx="246839" cy="254501"/>
          </a:xfrm>
          <a:custGeom>
            <a:avLst/>
            <a:gdLst>
              <a:gd name="T0" fmla="*/ 1067 w 1161"/>
              <a:gd name="T1" fmla="*/ 0 h 1161"/>
              <a:gd name="T2" fmla="*/ 1161 w 1161"/>
              <a:gd name="T3" fmla="*/ 0 h 1161"/>
              <a:gd name="T4" fmla="*/ 1161 w 1161"/>
              <a:gd name="T5" fmla="*/ 1161 h 1161"/>
              <a:gd name="T6" fmla="*/ 0 w 1161"/>
              <a:gd name="T7" fmla="*/ 1161 h 1161"/>
              <a:gd name="T8" fmla="*/ 0 w 1161"/>
              <a:gd name="T9" fmla="*/ 1067 h 1161"/>
              <a:gd name="T10" fmla="*/ 94 w 1161"/>
              <a:gd name="T11" fmla="*/ 1067 h 1161"/>
              <a:gd name="T12" fmla="*/ 1003 w 1161"/>
              <a:gd name="T13" fmla="*/ 1067 h 1161"/>
              <a:gd name="T14" fmla="*/ 62 w 1161"/>
              <a:gd name="T15" fmla="*/ 126 h 1161"/>
              <a:gd name="T16" fmla="*/ 129 w 1161"/>
              <a:gd name="T17" fmla="*/ 59 h 1161"/>
              <a:gd name="T18" fmla="*/ 1067 w 1161"/>
              <a:gd name="T19" fmla="*/ 997 h 1161"/>
              <a:gd name="T20" fmla="*/ 1067 w 1161"/>
              <a:gd name="T21" fmla="*/ 94 h 1161"/>
              <a:gd name="T22" fmla="*/ 1067 w 1161"/>
              <a:gd name="T23"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1" h="1161">
                <a:moveTo>
                  <a:pt x="1067" y="0"/>
                </a:moveTo>
                <a:lnTo>
                  <a:pt x="1161" y="0"/>
                </a:lnTo>
                <a:lnTo>
                  <a:pt x="1161" y="1161"/>
                </a:lnTo>
                <a:lnTo>
                  <a:pt x="0" y="1161"/>
                </a:lnTo>
                <a:lnTo>
                  <a:pt x="0" y="1067"/>
                </a:lnTo>
                <a:lnTo>
                  <a:pt x="94" y="1067"/>
                </a:lnTo>
                <a:lnTo>
                  <a:pt x="1003" y="1067"/>
                </a:lnTo>
                <a:lnTo>
                  <a:pt x="62" y="126"/>
                </a:lnTo>
                <a:lnTo>
                  <a:pt x="129" y="59"/>
                </a:lnTo>
                <a:lnTo>
                  <a:pt x="1067" y="997"/>
                </a:lnTo>
                <a:lnTo>
                  <a:pt x="1067" y="94"/>
                </a:lnTo>
                <a:lnTo>
                  <a:pt x="1067" y="0"/>
                </a:lnTo>
                <a:close/>
              </a:path>
            </a:pathLst>
          </a:custGeom>
          <a:solidFill>
            <a:schemeClr val="bg1"/>
          </a:solidFill>
          <a:ln>
            <a:noFill/>
          </a:ln>
        </p:spPr>
        <p:txBody>
          <a:bodyPr vert="horz" wrap="square" lIns="91440" tIns="45720" rIns="91440" bIns="45720" numCol="1" anchor="t" anchorCtr="0" compatLnSpc="1"/>
          <a:p>
            <a:endParaRPr lang="zh-CN" altLang="en-US"/>
          </a:p>
        </p:txBody>
      </p:sp>
      <p:sp>
        <p:nvSpPr>
          <p:cNvPr id="20" name="文本框 19"/>
          <p:cNvSpPr txBox="1"/>
          <p:nvPr/>
        </p:nvSpPr>
        <p:spPr>
          <a:xfrm>
            <a:off x="11396345" y="1346200"/>
            <a:ext cx="459740" cy="1237615"/>
          </a:xfrm>
          <a:prstGeom prst="rect">
            <a:avLst/>
          </a:prstGeom>
          <a:noFill/>
        </p:spPr>
        <p:txBody>
          <a:bodyPr vert="eaVert" wrap="square" rtlCol="0">
            <a:spAutoFit/>
          </a:bodyPr>
          <a:p>
            <a:pPr algn="ctr"/>
            <a:r>
              <a:rPr lang="zh-CN" altLang="en-US" dirty="0">
                <a:solidFill>
                  <a:schemeClr val="bg1"/>
                </a:solidFill>
                <a:latin typeface="微软雅黑" panose="020B0503020204020204" pitchFamily="34" charset="-122"/>
                <a:ea typeface="微软雅黑" panose="020B0503020204020204" pitchFamily="34" charset="-122"/>
                <a:sym typeface="+mn-ea"/>
              </a:rPr>
              <a:t>机制建设</a:t>
            </a:r>
            <a:endParaRPr lang="zh-CN" altLang="en-US"/>
          </a:p>
        </p:txBody>
      </p:sp>
      <p:pic>
        <p:nvPicPr>
          <p:cNvPr id="-2147482620" name="图片 -2147482621" descr="政策解读1"/>
          <p:cNvPicPr>
            <a:picLocks noChangeAspect="1"/>
          </p:cNvPicPr>
          <p:nvPr/>
        </p:nvPicPr>
        <p:blipFill>
          <a:blip r:embed="rId13"/>
          <a:stretch>
            <a:fillRect/>
          </a:stretch>
        </p:blipFill>
        <p:spPr>
          <a:xfrm>
            <a:off x="509905" y="4763135"/>
            <a:ext cx="3386455" cy="1905000"/>
          </a:xfrm>
          <a:prstGeom prst="rect">
            <a:avLst/>
          </a:prstGeom>
          <a:noFill/>
          <a:ln w="9525">
            <a:noFill/>
          </a:ln>
        </p:spPr>
      </p:pic>
      <p:sp>
        <p:nvSpPr>
          <p:cNvPr id="21" name="PA_矩形 4"/>
          <p:cNvSpPr>
            <a:spLocks noChangeAspect="1"/>
          </p:cNvSpPr>
          <p:nvPr>
            <p:custDataLst>
              <p:tags r:id="rId14"/>
            </p:custDataLst>
          </p:nvPr>
        </p:nvSpPr>
        <p:spPr>
          <a:xfrm>
            <a:off x="4351655" y="4860925"/>
            <a:ext cx="1297305" cy="1727835"/>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PA_任意多边形 5"/>
          <p:cNvSpPr/>
          <p:nvPr>
            <p:custDataLst>
              <p:tags r:id="rId15"/>
            </p:custDataLst>
          </p:nvPr>
        </p:nvSpPr>
        <p:spPr bwMode="auto">
          <a:xfrm rot="2700000" flipH="1">
            <a:off x="4534212" y="5597401"/>
            <a:ext cx="246839" cy="254501"/>
          </a:xfrm>
          <a:custGeom>
            <a:avLst/>
            <a:gdLst>
              <a:gd name="T0" fmla="*/ 1067 w 1161"/>
              <a:gd name="T1" fmla="*/ 0 h 1161"/>
              <a:gd name="T2" fmla="*/ 1161 w 1161"/>
              <a:gd name="T3" fmla="*/ 0 h 1161"/>
              <a:gd name="T4" fmla="*/ 1161 w 1161"/>
              <a:gd name="T5" fmla="*/ 1161 h 1161"/>
              <a:gd name="T6" fmla="*/ 0 w 1161"/>
              <a:gd name="T7" fmla="*/ 1161 h 1161"/>
              <a:gd name="T8" fmla="*/ 0 w 1161"/>
              <a:gd name="T9" fmla="*/ 1067 h 1161"/>
              <a:gd name="T10" fmla="*/ 94 w 1161"/>
              <a:gd name="T11" fmla="*/ 1067 h 1161"/>
              <a:gd name="T12" fmla="*/ 1003 w 1161"/>
              <a:gd name="T13" fmla="*/ 1067 h 1161"/>
              <a:gd name="T14" fmla="*/ 62 w 1161"/>
              <a:gd name="T15" fmla="*/ 126 h 1161"/>
              <a:gd name="T16" fmla="*/ 129 w 1161"/>
              <a:gd name="T17" fmla="*/ 59 h 1161"/>
              <a:gd name="T18" fmla="*/ 1067 w 1161"/>
              <a:gd name="T19" fmla="*/ 997 h 1161"/>
              <a:gd name="T20" fmla="*/ 1067 w 1161"/>
              <a:gd name="T21" fmla="*/ 94 h 1161"/>
              <a:gd name="T22" fmla="*/ 1067 w 1161"/>
              <a:gd name="T23"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1" h="1161">
                <a:moveTo>
                  <a:pt x="1067" y="0"/>
                </a:moveTo>
                <a:lnTo>
                  <a:pt x="1161" y="0"/>
                </a:lnTo>
                <a:lnTo>
                  <a:pt x="1161" y="1161"/>
                </a:lnTo>
                <a:lnTo>
                  <a:pt x="0" y="1161"/>
                </a:lnTo>
                <a:lnTo>
                  <a:pt x="0" y="1067"/>
                </a:lnTo>
                <a:lnTo>
                  <a:pt x="94" y="1067"/>
                </a:lnTo>
                <a:lnTo>
                  <a:pt x="1003" y="1067"/>
                </a:lnTo>
                <a:lnTo>
                  <a:pt x="62" y="126"/>
                </a:lnTo>
                <a:lnTo>
                  <a:pt x="129" y="59"/>
                </a:lnTo>
                <a:lnTo>
                  <a:pt x="1067" y="997"/>
                </a:lnTo>
                <a:lnTo>
                  <a:pt x="1067" y="94"/>
                </a:lnTo>
                <a:lnTo>
                  <a:pt x="1067" y="0"/>
                </a:lnTo>
                <a:close/>
              </a:path>
            </a:pathLst>
          </a:custGeom>
          <a:solidFill>
            <a:schemeClr val="bg1"/>
          </a:solidFill>
          <a:ln>
            <a:noFill/>
          </a:ln>
        </p:spPr>
        <p:txBody>
          <a:bodyPr vert="horz" wrap="square" lIns="91440" tIns="45720" rIns="91440" bIns="45720" numCol="1" anchor="t" anchorCtr="0" compatLnSpc="1"/>
          <a:p>
            <a:endParaRPr lang="zh-CN" altLang="en-US"/>
          </a:p>
        </p:txBody>
      </p:sp>
      <p:sp>
        <p:nvSpPr>
          <p:cNvPr id="23" name="文本框 22"/>
          <p:cNvSpPr txBox="1"/>
          <p:nvPr/>
        </p:nvSpPr>
        <p:spPr>
          <a:xfrm>
            <a:off x="4934585" y="4901565"/>
            <a:ext cx="613410" cy="1621155"/>
          </a:xfrm>
          <a:prstGeom prst="rect">
            <a:avLst/>
          </a:prstGeom>
          <a:noFill/>
        </p:spPr>
        <p:txBody>
          <a:bodyPr vert="eaVert" wrap="square" rtlCol="0">
            <a:spAutoFit/>
          </a:bodyPr>
          <a:p>
            <a:r>
              <a:rPr lang="zh-CN" altLang="en-US" sz="1400" dirty="0">
                <a:solidFill>
                  <a:schemeClr val="bg1"/>
                </a:solidFill>
                <a:latin typeface="微软雅黑" panose="020B0503020204020204" pitchFamily="34" charset="-122"/>
                <a:ea typeface="微软雅黑" panose="020B0503020204020204" pitchFamily="34" charset="-122"/>
                <a:sym typeface="+mn-ea"/>
              </a:rPr>
              <a:t>设置政策解读专门栏目并及时更新</a:t>
            </a:r>
            <a:endParaRPr lang="zh-CN" altLang="en-US" sz="14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8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iterate type="lt">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250" fill="hold"/>
                                        <p:tgtEl>
                                          <p:spTgt spid="11"/>
                                        </p:tgtEl>
                                        <p:attrNameLst>
                                          <p:attrName>ppt_w</p:attrName>
                                        </p:attrNameLst>
                                      </p:cBhvr>
                                      <p:tavLst>
                                        <p:tav tm="0">
                                          <p:val>
                                            <p:fltVal val="0"/>
                                          </p:val>
                                        </p:tav>
                                        <p:tav tm="100000">
                                          <p:val>
                                            <p:strVal val="#ppt_w"/>
                                          </p:val>
                                        </p:tav>
                                      </p:tavLst>
                                    </p:anim>
                                    <p:anim calcmode="lin" valueType="num">
                                      <p:cBhvr>
                                        <p:cTn id="17" dur="250" fill="hold"/>
                                        <p:tgtEl>
                                          <p:spTgt spid="11"/>
                                        </p:tgtEl>
                                        <p:attrNameLst>
                                          <p:attrName>ppt_h</p:attrName>
                                        </p:attrNameLst>
                                      </p:cBhvr>
                                      <p:tavLst>
                                        <p:tav tm="0">
                                          <p:val>
                                            <p:fltVal val="0"/>
                                          </p:val>
                                        </p:tav>
                                        <p:tav tm="100000">
                                          <p:val>
                                            <p:strVal val="#ppt_h"/>
                                          </p:val>
                                        </p:tav>
                                      </p:tavLst>
                                    </p:anim>
                                    <p:animEffect transition="in" filter="fade">
                                      <p:cBhvr>
                                        <p:cTn id="18" dur="250"/>
                                        <p:tgtEl>
                                          <p:spTgt spid="11"/>
                                        </p:tgtEl>
                                      </p:cBhvr>
                                    </p:animEffect>
                                  </p:childTnLst>
                                </p:cTn>
                              </p:par>
                            </p:childTnLst>
                          </p:cTn>
                        </p:par>
                        <p:par>
                          <p:cTn id="19" fill="hold">
                            <p:stCondLst>
                              <p:cond delay="6725"/>
                            </p:stCondLst>
                            <p:childTnLst>
                              <p:par>
                                <p:cTn id="20" presetID="2" presetClass="entr" presetSubtype="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1+#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par>
                          <p:cTn id="24" fill="hold">
                            <p:stCondLst>
                              <p:cond delay="7225"/>
                            </p:stCondLst>
                            <p:childTnLst>
                              <p:par>
                                <p:cTn id="25" presetID="2"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80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0-#ppt_h/2"/>
                                          </p:val>
                                        </p:tav>
                                        <p:tav tm="100000">
                                          <p:val>
                                            <p:strVal val="#ppt_y"/>
                                          </p:val>
                                        </p:tav>
                                      </p:tavLst>
                                    </p:anim>
                                  </p:childTnLst>
                                </p:cTn>
                              </p:par>
                            </p:childTnLst>
                          </p:cTn>
                        </p:par>
                        <p:par>
                          <p:cTn id="33" fill="hold">
                            <p:stCondLst>
                              <p:cond delay="7725"/>
                            </p:stCondLst>
                            <p:childTnLst>
                              <p:par>
                                <p:cTn id="34" presetID="2" presetClass="entr" presetSubtype="2"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par>
                                <p:cTn id="38" presetID="2" presetClass="entr" presetSubtype="1" fill="hold" grpId="0" nodeType="withEffect">
                                  <p:stCondLst>
                                    <p:cond delay="80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0-#ppt_h/2"/>
                                          </p:val>
                                        </p:tav>
                                        <p:tav tm="100000">
                                          <p:val>
                                            <p:strVal val="#ppt_y"/>
                                          </p:val>
                                        </p:tav>
                                      </p:tavLst>
                                    </p:anim>
                                  </p:childTnLst>
                                </p:cTn>
                              </p:par>
                            </p:childTnLst>
                          </p:cTn>
                        </p:par>
                        <p:par>
                          <p:cTn id="42" fill="hold">
                            <p:stCondLst>
                              <p:cond delay="8225"/>
                            </p:stCondLst>
                            <p:childTnLst>
                              <p:par>
                                <p:cTn id="43" presetID="2" presetClass="entr" presetSubtype="2"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1+#ppt_w/2"/>
                                          </p:val>
                                        </p:tav>
                                        <p:tav tm="100000">
                                          <p:val>
                                            <p:strVal val="#ppt_x"/>
                                          </p:val>
                                        </p:tav>
                                      </p:tavLst>
                                    </p:anim>
                                    <p:anim calcmode="lin" valueType="num">
                                      <p:cBhvr additive="base">
                                        <p:cTn id="46" dur="500" fill="hold"/>
                                        <p:tgtEl>
                                          <p:spTgt spid="19"/>
                                        </p:tgtEl>
                                        <p:attrNameLst>
                                          <p:attrName>ppt_y</p:attrName>
                                        </p:attrNameLst>
                                      </p:cBhvr>
                                      <p:tavLst>
                                        <p:tav tm="0">
                                          <p:val>
                                            <p:strVal val="#ppt_y"/>
                                          </p:val>
                                        </p:tav>
                                        <p:tav tm="100000">
                                          <p:val>
                                            <p:strVal val="#ppt_y"/>
                                          </p:val>
                                        </p:tav>
                                      </p:tavLst>
                                    </p:anim>
                                  </p:childTnLst>
                                </p:cTn>
                              </p:par>
                              <p:par>
                                <p:cTn id="47" presetID="2" presetClass="entr" presetSubtype="1" fill="hold" grpId="0" nodeType="withEffect">
                                  <p:stCondLst>
                                    <p:cond delay="80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0-#ppt_h/2"/>
                                          </p:val>
                                        </p:tav>
                                        <p:tav tm="100000">
                                          <p:val>
                                            <p:strVal val="#ppt_y"/>
                                          </p:val>
                                        </p:tav>
                                      </p:tavLst>
                                    </p:anim>
                                  </p:childTnLst>
                                </p:cTn>
                              </p:par>
                            </p:childTnLst>
                          </p:cTn>
                        </p:par>
                        <p:par>
                          <p:cTn id="51" fill="hold">
                            <p:stCondLst>
                              <p:cond delay="8725"/>
                            </p:stCondLst>
                            <p:childTnLst>
                              <p:par>
                                <p:cTn id="52" presetID="2" presetClass="entr" presetSubtype="2" fill="hold" grpId="0" nodeType="after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additive="base">
                                        <p:cTn id="54" dur="500" fill="hold"/>
                                        <p:tgtEl>
                                          <p:spTgt spid="22"/>
                                        </p:tgtEl>
                                        <p:attrNameLst>
                                          <p:attrName>ppt_x</p:attrName>
                                        </p:attrNameLst>
                                      </p:cBhvr>
                                      <p:tavLst>
                                        <p:tav tm="0">
                                          <p:val>
                                            <p:strVal val="1+#ppt_w/2"/>
                                          </p:val>
                                        </p:tav>
                                        <p:tav tm="100000">
                                          <p:val>
                                            <p:strVal val="#ppt_x"/>
                                          </p:val>
                                        </p:tav>
                                      </p:tavLst>
                                    </p:anim>
                                    <p:anim calcmode="lin" valueType="num">
                                      <p:cBhvr additive="base">
                                        <p:cTn id="55"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bldLvl="0" animBg="1"/>
      <p:bldP spid="9" grpId="0" bldLvl="0" animBg="1"/>
      <p:bldP spid="10" grpId="0" bldLvl="0" animBg="1"/>
      <p:bldP spid="11" grpId="0"/>
      <p:bldP spid="15" grpId="0" bldLvl="0" animBg="1"/>
      <p:bldP spid="16" grpId="0" bldLvl="0" animBg="1"/>
      <p:bldP spid="18" grpId="0" bldLvl="0" animBg="1"/>
      <p:bldP spid="19" grpId="0" bldLvl="0" animBg="1"/>
      <p:bldP spid="21" grpId="0" bldLvl="0" animBg="1"/>
      <p:bldP spid="2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4"/>
          <p:cNvSpPr>
            <a:spLocks noChangeAspect="1"/>
          </p:cNvSpPr>
          <p:nvPr>
            <p:custDataLst>
              <p:tags r:id="rId1"/>
            </p:custDataLst>
          </p:nvPr>
        </p:nvSpPr>
        <p:spPr>
          <a:xfrm>
            <a:off x="9030335" y="1286510"/>
            <a:ext cx="2706370" cy="4558030"/>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PA_矩形 4"/>
          <p:cNvSpPr>
            <a:spLocks noChangeAspect="1"/>
          </p:cNvSpPr>
          <p:nvPr>
            <p:custDataLst>
              <p:tags r:id="rId2"/>
            </p:custDataLst>
          </p:nvPr>
        </p:nvSpPr>
        <p:spPr>
          <a:xfrm>
            <a:off x="425450" y="1287145"/>
            <a:ext cx="2718435" cy="4556760"/>
          </a:xfrm>
          <a:prstGeom prst="rect">
            <a:avLst/>
          </a:prstGeom>
          <a:solidFill>
            <a:schemeClr val="accent2"/>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矩形 36"/>
          <p:cNvSpPr/>
          <p:nvPr/>
        </p:nvSpPr>
        <p:spPr>
          <a:xfrm>
            <a:off x="425484" y="1321702"/>
            <a:ext cx="2718331" cy="4523105"/>
          </a:xfrm>
          <a:prstGeom prst="rect">
            <a:avLst/>
          </a:prstGeom>
        </p:spPr>
        <p:txBody>
          <a:bodyPr wrap="square">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根据《条例》有关</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规定，持续完善政府信息公开申请办理，依据《</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济宁市政府信息依申请</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公开答复格式文书》，</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进一步优化依申请公开工作流程，规范依申请答复内容。妥善做好政府信息公开申请办理工作，并</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积极做好政府信息公开</a:t>
            </a:r>
            <a:endParaRPr lang="zh-CN" altLang="en-US"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申请答复及相关行政复议、诉讼工作。2021年，我局受理依申请公开27件，市政府协查1件，2020年结转申请0件，均在法定期限内予以答复。</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3" name="矩形 42"/>
          <p:cNvSpPr/>
          <p:nvPr/>
        </p:nvSpPr>
        <p:spPr>
          <a:xfrm>
            <a:off x="9048647" y="1183272"/>
            <a:ext cx="2718331" cy="4661535"/>
          </a:xfrm>
          <a:prstGeom prst="rect">
            <a:avLst/>
          </a:prstGeom>
        </p:spPr>
        <p:txBody>
          <a:bodyPr wrap="square">
            <a:spAutoFit/>
          </a:bodyPr>
          <a:lstStyle/>
          <a:p>
            <a:pPr indent="457200" algn="ctr" fontAlgn="auto">
              <a:lnSpc>
                <a:spcPct val="150000"/>
              </a:lnSpc>
              <a:extLst>
                <a:ext uri="{35155182-B16C-46BC-9424-99874614C6A1}">
                  <wpsdc:indentchars xmlns:wpsdc="http://www.wps.cn/officeDocument/2017/drawingmlCustomData" val="200" checksum="59296752"/>
                </a:ext>
              </a:extLst>
            </a:pPr>
            <a:r>
              <a:rPr lang="zh-CN" altLang="en-US" dirty="0">
                <a:solidFill>
                  <a:schemeClr val="bg1"/>
                </a:solidFill>
                <a:latin typeface="微软雅黑" panose="020B0503020204020204" pitchFamily="34" charset="-122"/>
                <a:ea typeface="微软雅黑" panose="020B0503020204020204" pitchFamily="34" charset="-122"/>
              </a:rPr>
              <a:t>从公开答复看，予以公开7件，占比25.9%，部分公开7件，占比25.9%，不予公开13件，占比48.1%。收到以政府信息公开为由提起的行政复议0件；收到以政府信息公开为由提起的行政诉讼2件，第一件原告撤诉，第二件诉讼结果为驳回原告的诉讼请求，现二审中。</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normAutofit fontScale="90000"/>
          </a:bodyPr>
          <a:lstStyle/>
          <a:p>
            <a:r>
              <a:rPr lang="zh-CN" altLang="en-US" dirty="0"/>
              <a:t>（二）依申请公开情况</a:t>
            </a:r>
            <a:endParaRPr lang="zh-CN" altLang="en-US" dirty="0"/>
          </a:p>
        </p:txBody>
      </p:sp>
      <p:pic>
        <p:nvPicPr>
          <p:cNvPr id="-2147482618" name="图表 2"/>
          <p:cNvPicPr>
            <a:picLocks noChangeAspect="1"/>
          </p:cNvPicPr>
          <p:nvPr>
            <p:custDataLst>
              <p:tags r:id="rId3"/>
            </p:custDataLst>
          </p:nvPr>
        </p:nvPicPr>
        <p:blipFill>
          <a:blip r:embed="rId4"/>
          <a:stretch>
            <a:fillRect/>
          </a:stretch>
        </p:blipFill>
        <p:spPr>
          <a:xfrm>
            <a:off x="4064635" y="1163320"/>
            <a:ext cx="4063365" cy="2444750"/>
          </a:xfrm>
          <a:prstGeom prst="rect">
            <a:avLst/>
          </a:prstGeom>
          <a:noFill/>
          <a:ln w="9525">
            <a:noFill/>
          </a:ln>
        </p:spPr>
      </p:pic>
      <p:pic>
        <p:nvPicPr>
          <p:cNvPr id="-2147482612" name="图表 3"/>
          <p:cNvPicPr>
            <a:picLocks noChangeAspect="1"/>
          </p:cNvPicPr>
          <p:nvPr/>
        </p:nvPicPr>
        <p:blipFill>
          <a:blip r:embed="rId5"/>
          <a:stretch>
            <a:fillRect/>
          </a:stretch>
        </p:blipFill>
        <p:spPr>
          <a:xfrm>
            <a:off x="4044950" y="3934460"/>
            <a:ext cx="4084320" cy="245745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calcmode="lin" valueType="num">
                                      <p:cBhvr>
                                        <p:cTn id="7" dur="250" fill="hold"/>
                                        <p:tgtEl>
                                          <p:spTgt spid="37"/>
                                        </p:tgtEl>
                                        <p:attrNameLst>
                                          <p:attrName>ppt_w</p:attrName>
                                        </p:attrNameLst>
                                      </p:cBhvr>
                                      <p:tavLst>
                                        <p:tav tm="0">
                                          <p:val>
                                            <p:fltVal val="0"/>
                                          </p:val>
                                        </p:tav>
                                        <p:tav tm="100000">
                                          <p:val>
                                            <p:strVal val="#ppt_w"/>
                                          </p:val>
                                        </p:tav>
                                      </p:tavLst>
                                    </p:anim>
                                    <p:anim calcmode="lin" valueType="num">
                                      <p:cBhvr>
                                        <p:cTn id="8" dur="250" fill="hold"/>
                                        <p:tgtEl>
                                          <p:spTgt spid="37"/>
                                        </p:tgtEl>
                                        <p:attrNameLst>
                                          <p:attrName>ppt_h</p:attrName>
                                        </p:attrNameLst>
                                      </p:cBhvr>
                                      <p:tavLst>
                                        <p:tav tm="0">
                                          <p:val>
                                            <p:fltVal val="0"/>
                                          </p:val>
                                        </p:tav>
                                        <p:tav tm="100000">
                                          <p:val>
                                            <p:strVal val="#ppt_h"/>
                                          </p:val>
                                        </p:tav>
                                      </p:tavLst>
                                    </p:anim>
                                    <p:animEffect transition="in" filter="fade">
                                      <p:cBhvr>
                                        <p:cTn id="9" dur="250"/>
                                        <p:tgtEl>
                                          <p:spTgt spid="37"/>
                                        </p:tgtEl>
                                      </p:cBhvr>
                                    </p:animEffect>
                                  </p:childTnLst>
                                </p:cTn>
                              </p:par>
                            </p:childTnLst>
                          </p:cTn>
                        </p:par>
                        <p:par>
                          <p:cTn id="10" fill="hold">
                            <p:stCondLst>
                              <p:cond delay="465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43"/>
                                        </p:tgtEl>
                                        <p:attrNameLst>
                                          <p:attrName>style.visibility</p:attrName>
                                        </p:attrNameLst>
                                      </p:cBhvr>
                                      <p:to>
                                        <p:strVal val="visible"/>
                                      </p:to>
                                    </p:set>
                                    <p:anim calcmode="lin" valueType="num">
                                      <p:cBhvr>
                                        <p:cTn id="13" dur="250" fill="hold"/>
                                        <p:tgtEl>
                                          <p:spTgt spid="43"/>
                                        </p:tgtEl>
                                        <p:attrNameLst>
                                          <p:attrName>ppt_w</p:attrName>
                                        </p:attrNameLst>
                                      </p:cBhvr>
                                      <p:tavLst>
                                        <p:tav tm="0">
                                          <p:val>
                                            <p:fltVal val="0"/>
                                          </p:val>
                                        </p:tav>
                                        <p:tav tm="100000">
                                          <p:val>
                                            <p:strVal val="#ppt_w"/>
                                          </p:val>
                                        </p:tav>
                                      </p:tavLst>
                                    </p:anim>
                                    <p:anim calcmode="lin" valueType="num">
                                      <p:cBhvr>
                                        <p:cTn id="14" dur="250" fill="hold"/>
                                        <p:tgtEl>
                                          <p:spTgt spid="43"/>
                                        </p:tgtEl>
                                        <p:attrNameLst>
                                          <p:attrName>ppt_h</p:attrName>
                                        </p:attrNameLst>
                                      </p:cBhvr>
                                      <p:tavLst>
                                        <p:tav tm="0">
                                          <p:val>
                                            <p:fltVal val="0"/>
                                          </p:val>
                                        </p:tav>
                                        <p:tav tm="100000">
                                          <p:val>
                                            <p:strVal val="#ppt_h"/>
                                          </p:val>
                                        </p:tav>
                                      </p:tavLst>
                                    </p:anim>
                                    <p:animEffect transition="in" filter="fade">
                                      <p:cBhvr>
                                        <p:cTn id="15" dur="250"/>
                                        <p:tgtEl>
                                          <p:spTgt spid="43"/>
                                        </p:tgtEl>
                                      </p:cBhvr>
                                    </p:animEffect>
                                  </p:childTnLst>
                                </p:cTn>
                              </p:par>
                              <p:par>
                                <p:cTn id="16" presetID="2" presetClass="entr" presetSubtype="1" fill="hold" grpId="0" nodeType="withEffect">
                                  <p:stCondLst>
                                    <p:cond delay="80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0-#ppt_h/2"/>
                                          </p:val>
                                        </p:tav>
                                        <p:tav tm="100000">
                                          <p:val>
                                            <p:strVal val="#ppt_y"/>
                                          </p:val>
                                        </p:tav>
                                      </p:tavLst>
                                    </p:anim>
                                  </p:childTnLst>
                                </p:cTn>
                              </p:par>
                              <p:par>
                                <p:cTn id="20" presetID="2" presetClass="entr" presetSubtype="1" fill="hold" grpId="0" nodeType="withEffect">
                                  <p:stCondLst>
                                    <p:cond delay="80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3" grpId="0"/>
      <p:bldP spid="5" grpId="0" bldLvl="0" animBg="1"/>
      <p:bldP spid="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429482" y="1418783"/>
            <a:ext cx="9095099" cy="1204595"/>
            <a:chOff x="5233132" y="1615633"/>
            <a:chExt cx="9095099" cy="1204595"/>
          </a:xfrm>
        </p:grpSpPr>
        <p:grpSp>
          <p:nvGrpSpPr>
            <p:cNvPr id="48" name="组合 47"/>
            <p:cNvGrpSpPr/>
            <p:nvPr/>
          </p:nvGrpSpPr>
          <p:grpSpPr>
            <a:xfrm>
              <a:off x="5396321" y="1615633"/>
              <a:ext cx="8931910" cy="1204595"/>
              <a:chOff x="5795284" y="1447486"/>
              <a:chExt cx="8931910" cy="1204595"/>
            </a:xfrm>
          </p:grpSpPr>
          <p:sp>
            <p:nvSpPr>
              <p:cNvPr id="40" name="MH_SubTitle_1"/>
              <p:cNvSpPr>
                <a:spLocks noChangeArrowheads="1"/>
              </p:cNvSpPr>
              <p:nvPr/>
            </p:nvSpPr>
            <p:spPr bwMode="auto">
              <a:xfrm flipH="1">
                <a:off x="5841004" y="1447486"/>
                <a:ext cx="3230880" cy="398780"/>
              </a:xfrm>
              <a:prstGeom prst="rect">
                <a:avLst/>
              </a:prstGeom>
              <a:noFill/>
            </p:spPr>
            <p:txBody>
              <a:bodyPr wrap="none" rtlCol="0">
                <a:spAutoFit/>
              </a:bodyPr>
              <a:lstStyle/>
              <a:p>
                <a:pPr algn="l"/>
                <a:r>
                  <a:rPr lang="zh-CN" altLang="en-US" sz="2000" dirty="0">
                    <a:solidFill>
                      <a:schemeClr val="accent4"/>
                    </a:solidFill>
                    <a:latin typeface="微软雅黑" panose="020B0503020204020204" pitchFamily="34" charset="-122"/>
                    <a:ea typeface="微软雅黑" panose="020B0503020204020204" pitchFamily="34" charset="-122"/>
                  </a:rPr>
                  <a:t>一是信息公开紧扣工作重点</a:t>
                </a:r>
                <a:endParaRPr lang="zh-CN" altLang="en-US" sz="2000" dirty="0">
                  <a:solidFill>
                    <a:schemeClr val="accent4"/>
                  </a:solidFill>
                  <a:latin typeface="微软雅黑" panose="020B0503020204020204" pitchFamily="34" charset="-122"/>
                  <a:ea typeface="微软雅黑" panose="020B0503020204020204" pitchFamily="34" charset="-122"/>
                </a:endParaRPr>
              </a:p>
            </p:txBody>
          </p:sp>
          <p:sp>
            <p:nvSpPr>
              <p:cNvPr id="41" name="Rectangle 5"/>
              <p:cNvSpPr/>
              <p:nvPr/>
            </p:nvSpPr>
            <p:spPr bwMode="auto">
              <a:xfrm>
                <a:off x="5795284" y="1839281"/>
                <a:ext cx="893191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在推进政务公开和新闻宣传上，济宁市退役军人事务局一直紧扣退役军人工作重点、突出军的特色，通过网站和微信公众号，宣传解读移交安置、优抚优待、困难帮扶援助等政策措施。召开退役军人代表座谈会，对年初以来我市退役军人工作开展情况及下一步重点工作打算进行解读。开展“最美退役军人”“优秀兵支书”评选和学习宣传活动，通过网站“济宁退役军人”栏目宣传先进典型，不断创新形式、丰富内涵，引发社会热烈反响，受到退役军人广泛好评。</a:t>
                </a:r>
                <a:endPar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grpSp>
        <p:cxnSp>
          <p:nvCxnSpPr>
            <p:cNvPr id="51" name="直接连接符 50"/>
            <p:cNvCxnSpPr/>
            <p:nvPr/>
          </p:nvCxnSpPr>
          <p:spPr>
            <a:xfrm>
              <a:off x="5233132" y="1985192"/>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grpSp>
        <p:nvGrpSpPr>
          <p:cNvPr id="4" name="组合 3"/>
          <p:cNvGrpSpPr/>
          <p:nvPr/>
        </p:nvGrpSpPr>
        <p:grpSpPr>
          <a:xfrm>
            <a:off x="1429151" y="3310081"/>
            <a:ext cx="9279857" cy="1205865"/>
            <a:chOff x="5907805" y="3298650"/>
            <a:chExt cx="9279855" cy="1205865"/>
          </a:xfrm>
        </p:grpSpPr>
        <p:grpSp>
          <p:nvGrpSpPr>
            <p:cNvPr id="47" name="组合 46"/>
            <p:cNvGrpSpPr/>
            <p:nvPr/>
          </p:nvGrpSpPr>
          <p:grpSpPr>
            <a:xfrm>
              <a:off x="6070967" y="3298650"/>
              <a:ext cx="9116693" cy="1205865"/>
              <a:chOff x="5980705" y="2730091"/>
              <a:chExt cx="9116693" cy="1205865"/>
            </a:xfrm>
          </p:grpSpPr>
          <p:sp>
            <p:nvSpPr>
              <p:cNvPr id="42" name="MH_SubTitle_1"/>
              <p:cNvSpPr>
                <a:spLocks noChangeArrowheads="1"/>
              </p:cNvSpPr>
              <p:nvPr/>
            </p:nvSpPr>
            <p:spPr bwMode="auto">
              <a:xfrm flipH="1">
                <a:off x="6026424" y="2730091"/>
                <a:ext cx="3992879" cy="398780"/>
              </a:xfrm>
              <a:prstGeom prst="rect">
                <a:avLst/>
              </a:prstGeom>
              <a:noFill/>
            </p:spPr>
            <p:txBody>
              <a:bodyPr wrap="none" rtlCol="0">
                <a:spAutoFit/>
              </a:bodyPr>
              <a:lstStyle/>
              <a:p>
                <a:pPr algn="l"/>
                <a:r>
                  <a:rPr lang="zh-CN" altLang="en-US" sz="2000" dirty="0">
                    <a:solidFill>
                      <a:schemeClr val="accent2"/>
                    </a:solidFill>
                    <a:latin typeface="微软雅黑" panose="020B0503020204020204" pitchFamily="34" charset="-122"/>
                    <a:ea typeface="微软雅黑" panose="020B0503020204020204" pitchFamily="34" charset="-122"/>
                  </a:rPr>
                  <a:t>二是坚守保密制度，严格信息管理</a:t>
                </a:r>
                <a:endParaRPr lang="zh-CN" altLang="en-US" sz="2000" dirty="0">
                  <a:solidFill>
                    <a:schemeClr val="accent2"/>
                  </a:solidFill>
                  <a:latin typeface="微软雅黑" panose="020B0503020204020204" pitchFamily="34" charset="-122"/>
                  <a:ea typeface="微软雅黑" panose="020B0503020204020204" pitchFamily="34" charset="-122"/>
                </a:endParaRPr>
              </a:p>
            </p:txBody>
          </p:sp>
          <p:sp>
            <p:nvSpPr>
              <p:cNvPr id="43" name="Rectangle 5"/>
              <p:cNvSpPr/>
              <p:nvPr/>
            </p:nvSpPr>
            <p:spPr bwMode="auto">
              <a:xfrm>
                <a:off x="5980705" y="3123156"/>
                <a:ext cx="9116693"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针对局工作保密属性强的特点，在信息制作、获取、保存、处理等方面严格管理，对文件公开属性进行明确标识，从源头上保障了公开信息不涉密、涉密信息不公开。严格遵守“先审查、后公开”原则，修订公开审查流程，完善逐级审查制度。探索依申请转主动公开工作，严格把关政府信息属性转变流程，对标注依申请公开属性的政府信息加强管理。</a:t>
                </a:r>
                <a:endPar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grpSp>
        <p:cxnSp>
          <p:nvCxnSpPr>
            <p:cNvPr id="56" name="直接连接符 55"/>
            <p:cNvCxnSpPr/>
            <p:nvPr/>
          </p:nvCxnSpPr>
          <p:spPr>
            <a:xfrm>
              <a:off x="5907805" y="3669060"/>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1429385" y="4855845"/>
            <a:ext cx="9036049" cy="1282065"/>
            <a:chOff x="5210272" y="4997814"/>
            <a:chExt cx="5130197" cy="1282201"/>
          </a:xfrm>
        </p:grpSpPr>
        <p:grpSp>
          <p:nvGrpSpPr>
            <p:cNvPr id="46" name="组合 45"/>
            <p:cNvGrpSpPr/>
            <p:nvPr/>
          </p:nvGrpSpPr>
          <p:grpSpPr>
            <a:xfrm>
              <a:off x="5303601" y="4997814"/>
              <a:ext cx="5036868" cy="1282201"/>
              <a:chOff x="5680064" y="4951095"/>
              <a:chExt cx="5036868" cy="1282201"/>
            </a:xfrm>
          </p:grpSpPr>
          <p:sp>
            <p:nvSpPr>
              <p:cNvPr id="44" name="MH_SubTitle_1"/>
              <p:cNvSpPr>
                <a:spLocks noChangeArrowheads="1"/>
              </p:cNvSpPr>
              <p:nvPr/>
            </p:nvSpPr>
            <p:spPr bwMode="auto">
              <a:xfrm flipH="1">
                <a:off x="5708543" y="4951095"/>
                <a:ext cx="2236510" cy="398822"/>
              </a:xfrm>
              <a:prstGeom prst="rect">
                <a:avLst/>
              </a:prstGeom>
              <a:noFill/>
            </p:spPr>
            <p:txBody>
              <a:bodyPr wrap="square" rtlCol="0">
                <a:spAutoFit/>
              </a:bodyPr>
              <a:lstStyle/>
              <a:p>
                <a:r>
                  <a:rPr lang="zh-CN" altLang="en-US" sz="2000" dirty="0">
                    <a:solidFill>
                      <a:schemeClr val="accent3"/>
                    </a:solidFill>
                    <a:latin typeface="微软雅黑" panose="020B0503020204020204" pitchFamily="34" charset="-122"/>
                    <a:ea typeface="微软雅黑" panose="020B0503020204020204" pitchFamily="34" charset="-122"/>
                  </a:rPr>
                  <a:t>三是建立依申请公开全流程管理</a:t>
                </a:r>
                <a:endParaRPr lang="zh-CN" altLang="en-US" sz="2000" dirty="0">
                  <a:solidFill>
                    <a:schemeClr val="accent3"/>
                  </a:solidFill>
                  <a:latin typeface="微软雅黑" panose="020B0503020204020204" pitchFamily="34" charset="-122"/>
                  <a:ea typeface="微软雅黑" panose="020B0503020204020204" pitchFamily="34" charset="-122"/>
                </a:endParaRPr>
              </a:p>
            </p:txBody>
          </p:sp>
          <p:sp>
            <p:nvSpPr>
              <p:cNvPr id="45" name="Rectangle 5"/>
              <p:cNvSpPr/>
              <p:nvPr/>
            </p:nvSpPr>
            <p:spPr bwMode="auto">
              <a:xfrm>
                <a:off x="5680064" y="5420788"/>
                <a:ext cx="5036868" cy="81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fontAlgn="base">
                  <a:lnSpc>
                    <a:spcPct val="150000"/>
                  </a:lnSpc>
                  <a:spcBef>
                    <a:spcPct val="0"/>
                  </a:spcBef>
                  <a:spcAft>
                    <a:spcPct val="0"/>
                  </a:spcAft>
                </a:pPr>
                <a:r>
                  <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rPr>
                  <a:t>建立了依申请公开台账，对申请人、申请内容、申请时间、答复期限、办理情况等信息进行详细记录，并对申请登记、审核、办理、答复等各个环节材料进行分类归档管理，实现依申请公开材料“可查阅、可追溯”。</a:t>
                </a:r>
                <a:endParaRPr sz="1200" dirty="0">
                  <a:solidFill>
                    <a:schemeClr val="tx1">
                      <a:lumMod val="65000"/>
                      <a:lumOff val="35000"/>
                    </a:schemeClr>
                  </a:solidFill>
                  <a:latin typeface="微软雅黑" panose="020B0503020204020204" pitchFamily="34" charset="-122"/>
                  <a:ea typeface="微软雅黑" panose="020B0503020204020204" pitchFamily="34" charset="-122"/>
                  <a:sym typeface="Gill Sans" charset="0"/>
                </a:endParaRPr>
              </a:p>
            </p:txBody>
          </p:sp>
        </p:grpSp>
        <p:cxnSp>
          <p:nvCxnSpPr>
            <p:cNvPr id="59" name="直接连接符 58"/>
            <p:cNvCxnSpPr/>
            <p:nvPr/>
          </p:nvCxnSpPr>
          <p:spPr>
            <a:xfrm>
              <a:off x="5210272" y="5432319"/>
              <a:ext cx="2966458" cy="0"/>
            </a:xfrm>
            <a:prstGeom prst="line">
              <a:avLst/>
            </a:prstGeom>
            <a:ln w="19050">
              <a:solidFill>
                <a:schemeClr val="bg2">
                  <a:lumMod val="50000"/>
                </a:schemeClr>
              </a:solidFill>
              <a:prstDash val="sysDot"/>
              <a:tailEnd type="oval"/>
            </a:ln>
          </p:spPr>
          <p:style>
            <a:lnRef idx="1">
              <a:schemeClr val="accent1"/>
            </a:lnRef>
            <a:fillRef idx="0">
              <a:schemeClr val="accent1"/>
            </a:fillRef>
            <a:effectRef idx="0">
              <a:schemeClr val="accent1"/>
            </a:effectRef>
            <a:fontRef idx="minor">
              <a:schemeClr val="tx1"/>
            </a:fontRef>
          </p:style>
        </p:cxnSp>
      </p:grpSp>
      <p:grpSp>
        <p:nvGrpSpPr>
          <p:cNvPr id="67" name="组合 66"/>
          <p:cNvGrpSpPr/>
          <p:nvPr/>
        </p:nvGrpSpPr>
        <p:grpSpPr>
          <a:xfrm>
            <a:off x="282819" y="1169659"/>
            <a:ext cx="965576" cy="965576"/>
            <a:chOff x="4116949" y="1605269"/>
            <a:chExt cx="965576" cy="965576"/>
          </a:xfrm>
        </p:grpSpPr>
        <p:sp>
          <p:nvSpPr>
            <p:cNvPr id="37" name="椭圆 36"/>
            <p:cNvSpPr/>
            <p:nvPr/>
          </p:nvSpPr>
          <p:spPr>
            <a:xfrm>
              <a:off x="4116949" y="1605269"/>
              <a:ext cx="965576" cy="965576"/>
            </a:xfrm>
            <a:prstGeom prst="ellipse">
              <a:avLst/>
            </a:prstGeom>
            <a:gradFill>
              <a:gsLst>
                <a:gs pos="100000">
                  <a:schemeClr val="accent1"/>
                </a:gs>
                <a:gs pos="0">
                  <a:schemeClr val="accent1">
                    <a:lumMod val="75000"/>
                  </a:schemeClr>
                </a:gs>
              </a:gsLst>
              <a:lin ang="5400000" scaled="1"/>
            </a:gradFill>
            <a:ln w="28575" cap="flat">
              <a:gradFill>
                <a:gsLst>
                  <a:gs pos="0">
                    <a:schemeClr val="accent1"/>
                  </a:gs>
                  <a:gs pos="100000">
                    <a:schemeClr val="accent1">
                      <a:lumMod val="75000"/>
                    </a:schemeClr>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3" name="KSO_Shape"/>
            <p:cNvSpPr/>
            <p:nvPr/>
          </p:nvSpPr>
          <p:spPr bwMode="auto">
            <a:xfrm>
              <a:off x="4365794" y="1854116"/>
              <a:ext cx="467886" cy="467882"/>
            </a:xfrm>
            <a:custGeom>
              <a:avLst/>
              <a:gdLst>
                <a:gd name="T0" fmla="*/ 1767542 w 3927"/>
                <a:gd name="T1" fmla="*/ 308011 h 3928"/>
                <a:gd name="T2" fmla="*/ 1684137 w 3927"/>
                <a:gd name="T3" fmla="*/ 390514 h 3928"/>
                <a:gd name="T4" fmla="*/ 1406885 w 3927"/>
                <a:gd name="T5" fmla="*/ 115046 h 3928"/>
                <a:gd name="T6" fmla="*/ 1490290 w 3927"/>
                <a:gd name="T7" fmla="*/ 32084 h 3928"/>
                <a:gd name="T8" fmla="*/ 1597525 w 3927"/>
                <a:gd name="T9" fmla="*/ 28876 h 3928"/>
                <a:gd name="T10" fmla="*/ 1770750 w 3927"/>
                <a:gd name="T11" fmla="*/ 200757 h 3928"/>
                <a:gd name="T12" fmla="*/ 1767542 w 3927"/>
                <a:gd name="T13" fmla="*/ 308011 h 3928"/>
                <a:gd name="T14" fmla="*/ 1032021 w 3927"/>
                <a:gd name="T15" fmla="*/ 1039078 h 3928"/>
                <a:gd name="T16" fmla="*/ 754768 w 3927"/>
                <a:gd name="T17" fmla="*/ 763152 h 3928"/>
                <a:gd name="T18" fmla="*/ 1364724 w 3927"/>
                <a:gd name="T19" fmla="*/ 156756 h 3928"/>
                <a:gd name="T20" fmla="*/ 1641977 w 3927"/>
                <a:gd name="T21" fmla="*/ 432682 h 3928"/>
                <a:gd name="T22" fmla="*/ 1032021 w 3927"/>
                <a:gd name="T23" fmla="*/ 1039078 h 3928"/>
                <a:gd name="T24" fmla="*/ 993526 w 3927"/>
                <a:gd name="T25" fmla="*/ 1077121 h 3928"/>
                <a:gd name="T26" fmla="*/ 605373 w 3927"/>
                <a:gd name="T27" fmla="*/ 1187584 h 3928"/>
                <a:gd name="T28" fmla="*/ 716274 w 3927"/>
                <a:gd name="T29" fmla="*/ 801653 h 3928"/>
                <a:gd name="T30" fmla="*/ 993526 w 3927"/>
                <a:gd name="T31" fmla="*/ 1077121 h 3928"/>
                <a:gd name="T32" fmla="*/ 352867 w 3927"/>
                <a:gd name="T33" fmla="*/ 226883 h 3928"/>
                <a:gd name="T34" fmla="*/ 179641 w 3927"/>
                <a:gd name="T35" fmla="*/ 400597 h 3928"/>
                <a:gd name="T36" fmla="*/ 179641 w 3927"/>
                <a:gd name="T37" fmla="*/ 1447468 h 3928"/>
                <a:gd name="T38" fmla="*/ 352867 w 3927"/>
                <a:gd name="T39" fmla="*/ 1620724 h 3928"/>
                <a:gd name="T40" fmla="*/ 1400011 w 3927"/>
                <a:gd name="T41" fmla="*/ 1620724 h 3928"/>
                <a:gd name="T42" fmla="*/ 1573236 w 3927"/>
                <a:gd name="T43" fmla="*/ 1447468 h 3928"/>
                <a:gd name="T44" fmla="*/ 1573236 w 3927"/>
                <a:gd name="T45" fmla="*/ 759485 h 3928"/>
                <a:gd name="T46" fmla="*/ 1752419 w 3927"/>
                <a:gd name="T47" fmla="*/ 585771 h 3928"/>
                <a:gd name="T48" fmla="*/ 1752419 w 3927"/>
                <a:gd name="T49" fmla="*/ 1511178 h 3928"/>
                <a:gd name="T50" fmla="*/ 1457753 w 3927"/>
                <a:gd name="T51" fmla="*/ 1800397 h 3928"/>
                <a:gd name="T52" fmla="*/ 289168 w 3927"/>
                <a:gd name="T53" fmla="*/ 1800397 h 3928"/>
                <a:gd name="T54" fmla="*/ 0 w 3927"/>
                <a:gd name="T55" fmla="*/ 1511178 h 3928"/>
                <a:gd name="T56" fmla="*/ 0 w 3927"/>
                <a:gd name="T57" fmla="*/ 354304 h 3928"/>
                <a:gd name="T58" fmla="*/ 289168 w 3927"/>
                <a:gd name="T59" fmla="*/ 47210 h 3928"/>
                <a:gd name="T60" fmla="*/ 1214412 w 3927"/>
                <a:gd name="T61" fmla="*/ 47210 h 3928"/>
                <a:gd name="T62" fmla="*/ 1040728 w 3927"/>
                <a:gd name="T63" fmla="*/ 226883 h 3928"/>
                <a:gd name="T64" fmla="*/ 352867 w 3927"/>
                <a:gd name="T65" fmla="*/ 226883 h 39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27" h="3928">
                  <a:moveTo>
                    <a:pt x="3857" y="672"/>
                  </a:moveTo>
                  <a:cubicBezTo>
                    <a:pt x="3675" y="852"/>
                    <a:pt x="3675" y="852"/>
                    <a:pt x="3675" y="852"/>
                  </a:cubicBezTo>
                  <a:cubicBezTo>
                    <a:pt x="3070" y="251"/>
                    <a:pt x="3070" y="251"/>
                    <a:pt x="3070" y="251"/>
                  </a:cubicBezTo>
                  <a:cubicBezTo>
                    <a:pt x="3252" y="70"/>
                    <a:pt x="3252" y="70"/>
                    <a:pt x="3252" y="70"/>
                  </a:cubicBezTo>
                  <a:cubicBezTo>
                    <a:pt x="3319" y="4"/>
                    <a:pt x="3424" y="0"/>
                    <a:pt x="3486" y="63"/>
                  </a:cubicBezTo>
                  <a:cubicBezTo>
                    <a:pt x="3864" y="438"/>
                    <a:pt x="3864" y="438"/>
                    <a:pt x="3864" y="438"/>
                  </a:cubicBezTo>
                  <a:cubicBezTo>
                    <a:pt x="3927" y="501"/>
                    <a:pt x="3924" y="605"/>
                    <a:pt x="3857" y="672"/>
                  </a:cubicBezTo>
                  <a:close/>
                  <a:moveTo>
                    <a:pt x="2252" y="2267"/>
                  </a:moveTo>
                  <a:cubicBezTo>
                    <a:pt x="1647" y="1665"/>
                    <a:pt x="1647" y="1665"/>
                    <a:pt x="1647" y="1665"/>
                  </a:cubicBezTo>
                  <a:cubicBezTo>
                    <a:pt x="2978" y="342"/>
                    <a:pt x="2978" y="342"/>
                    <a:pt x="2978" y="342"/>
                  </a:cubicBezTo>
                  <a:cubicBezTo>
                    <a:pt x="3583" y="944"/>
                    <a:pt x="3583" y="944"/>
                    <a:pt x="3583" y="944"/>
                  </a:cubicBezTo>
                  <a:lnTo>
                    <a:pt x="2252" y="2267"/>
                  </a:lnTo>
                  <a:close/>
                  <a:moveTo>
                    <a:pt x="2168" y="2350"/>
                  </a:moveTo>
                  <a:cubicBezTo>
                    <a:pt x="1321" y="2591"/>
                    <a:pt x="1321" y="2591"/>
                    <a:pt x="1321" y="2591"/>
                  </a:cubicBezTo>
                  <a:cubicBezTo>
                    <a:pt x="1563" y="1749"/>
                    <a:pt x="1563" y="1749"/>
                    <a:pt x="1563" y="1749"/>
                  </a:cubicBezTo>
                  <a:lnTo>
                    <a:pt x="2168" y="2350"/>
                  </a:lnTo>
                  <a:close/>
                  <a:moveTo>
                    <a:pt x="770" y="495"/>
                  </a:moveTo>
                  <a:cubicBezTo>
                    <a:pt x="561" y="495"/>
                    <a:pt x="392" y="665"/>
                    <a:pt x="392" y="874"/>
                  </a:cubicBezTo>
                  <a:cubicBezTo>
                    <a:pt x="392" y="3158"/>
                    <a:pt x="392" y="3158"/>
                    <a:pt x="392" y="3158"/>
                  </a:cubicBezTo>
                  <a:cubicBezTo>
                    <a:pt x="392" y="3367"/>
                    <a:pt x="561" y="3536"/>
                    <a:pt x="770" y="3536"/>
                  </a:cubicBezTo>
                  <a:cubicBezTo>
                    <a:pt x="3055" y="3536"/>
                    <a:pt x="3055" y="3536"/>
                    <a:pt x="3055" y="3536"/>
                  </a:cubicBezTo>
                  <a:cubicBezTo>
                    <a:pt x="3264" y="3536"/>
                    <a:pt x="3433" y="3367"/>
                    <a:pt x="3433" y="3158"/>
                  </a:cubicBezTo>
                  <a:cubicBezTo>
                    <a:pt x="3433" y="1657"/>
                    <a:pt x="3433" y="1657"/>
                    <a:pt x="3433" y="1657"/>
                  </a:cubicBezTo>
                  <a:cubicBezTo>
                    <a:pt x="3824" y="1278"/>
                    <a:pt x="3824" y="1278"/>
                    <a:pt x="3824" y="1278"/>
                  </a:cubicBezTo>
                  <a:cubicBezTo>
                    <a:pt x="3824" y="3297"/>
                    <a:pt x="3824" y="3297"/>
                    <a:pt x="3824" y="3297"/>
                  </a:cubicBezTo>
                  <a:cubicBezTo>
                    <a:pt x="3824" y="3645"/>
                    <a:pt x="3529" y="3928"/>
                    <a:pt x="3181" y="3928"/>
                  </a:cubicBezTo>
                  <a:cubicBezTo>
                    <a:pt x="631" y="3928"/>
                    <a:pt x="631" y="3928"/>
                    <a:pt x="631" y="3928"/>
                  </a:cubicBezTo>
                  <a:cubicBezTo>
                    <a:pt x="283" y="3928"/>
                    <a:pt x="0" y="3645"/>
                    <a:pt x="0" y="3297"/>
                  </a:cubicBezTo>
                  <a:cubicBezTo>
                    <a:pt x="0" y="773"/>
                    <a:pt x="0" y="773"/>
                    <a:pt x="0" y="773"/>
                  </a:cubicBezTo>
                  <a:cubicBezTo>
                    <a:pt x="0" y="425"/>
                    <a:pt x="283" y="103"/>
                    <a:pt x="631" y="103"/>
                  </a:cubicBezTo>
                  <a:cubicBezTo>
                    <a:pt x="2650" y="103"/>
                    <a:pt x="2650" y="103"/>
                    <a:pt x="2650" y="103"/>
                  </a:cubicBezTo>
                  <a:cubicBezTo>
                    <a:pt x="2271" y="495"/>
                    <a:pt x="2271" y="495"/>
                    <a:pt x="2271" y="495"/>
                  </a:cubicBezTo>
                  <a:lnTo>
                    <a:pt x="770" y="495"/>
                  </a:ln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400">
                <a:latin typeface="微软雅黑" panose="020B0503020204020204" pitchFamily="34" charset="-122"/>
                <a:ea typeface="微软雅黑" panose="020B0503020204020204" pitchFamily="34" charset="-122"/>
              </a:endParaRPr>
            </a:p>
          </p:txBody>
        </p:sp>
      </p:grpSp>
      <p:grpSp>
        <p:nvGrpSpPr>
          <p:cNvPr id="66" name="组合 65"/>
          <p:cNvGrpSpPr/>
          <p:nvPr/>
        </p:nvGrpSpPr>
        <p:grpSpPr>
          <a:xfrm>
            <a:off x="294884" y="3008422"/>
            <a:ext cx="965576" cy="965576"/>
            <a:chOff x="4777349" y="3344972"/>
            <a:chExt cx="965576" cy="965576"/>
          </a:xfrm>
        </p:grpSpPr>
        <p:sp>
          <p:nvSpPr>
            <p:cNvPr id="38" name="椭圆 37"/>
            <p:cNvSpPr/>
            <p:nvPr/>
          </p:nvSpPr>
          <p:spPr>
            <a:xfrm>
              <a:off x="4777349" y="3344972"/>
              <a:ext cx="965576" cy="965576"/>
            </a:xfrm>
            <a:prstGeom prst="ellipse">
              <a:avLst/>
            </a:prstGeom>
            <a:gradFill>
              <a:gsLst>
                <a:gs pos="100000">
                  <a:schemeClr val="accent2"/>
                </a:gs>
                <a:gs pos="0">
                  <a:schemeClr val="accent2">
                    <a:lumMod val="75000"/>
                  </a:schemeClr>
                </a:gs>
              </a:gsLst>
              <a:lin ang="5400000" scaled="1"/>
            </a:gradFill>
            <a:ln w="28575" cap="flat">
              <a:gradFill>
                <a:gsLst>
                  <a:gs pos="0">
                    <a:schemeClr val="accent2"/>
                  </a:gs>
                  <a:gs pos="100000">
                    <a:schemeClr val="accent2">
                      <a:lumMod val="75000"/>
                    </a:schemeClr>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4" name="KSO_Shape"/>
            <p:cNvSpPr/>
            <p:nvPr/>
          </p:nvSpPr>
          <p:spPr bwMode="auto">
            <a:xfrm>
              <a:off x="4974429" y="3534853"/>
              <a:ext cx="546016" cy="509614"/>
            </a:xfrm>
            <a:custGeom>
              <a:avLst/>
              <a:gdLst>
                <a:gd name="T0" fmla="*/ 1264650 w 2063750"/>
                <a:gd name="T1" fmla="*/ 933236 h 1925638"/>
                <a:gd name="T2" fmla="*/ 1205010 w 2063750"/>
                <a:gd name="T3" fmla="*/ 981200 h 1925638"/>
                <a:gd name="T4" fmla="*/ 1169637 w 2063750"/>
                <a:gd name="T5" fmla="*/ 913641 h 1925638"/>
                <a:gd name="T6" fmla="*/ 1863628 w 2063750"/>
                <a:gd name="T7" fmla="*/ 619424 h 1925638"/>
                <a:gd name="T8" fmla="*/ 1873035 w 2063750"/>
                <a:gd name="T9" fmla="*/ 667280 h 1925638"/>
                <a:gd name="T10" fmla="*/ 1691374 w 2063750"/>
                <a:gd name="T11" fmla="*/ 669322 h 1925638"/>
                <a:gd name="T12" fmla="*/ 1696077 w 2063750"/>
                <a:gd name="T13" fmla="*/ 621175 h 1925638"/>
                <a:gd name="T14" fmla="*/ 742063 w 2063750"/>
                <a:gd name="T15" fmla="*/ 629637 h 1925638"/>
                <a:gd name="T16" fmla="*/ 727975 w 2063750"/>
                <a:gd name="T17" fmla="*/ 676034 h 1925638"/>
                <a:gd name="T18" fmla="*/ 550987 w 2063750"/>
                <a:gd name="T19" fmla="*/ 656483 h 1925638"/>
                <a:gd name="T20" fmla="*/ 577990 w 2063750"/>
                <a:gd name="T21" fmla="*/ 615922 h 1925638"/>
                <a:gd name="T22" fmla="*/ 1273128 w 2063750"/>
                <a:gd name="T23" fmla="*/ 560052 h 1925638"/>
                <a:gd name="T24" fmla="*/ 1196826 w 2063750"/>
                <a:gd name="T25" fmla="*/ 846374 h 1925638"/>
                <a:gd name="T26" fmla="*/ 1157651 w 2063750"/>
                <a:gd name="T27" fmla="*/ 551279 h 1925638"/>
                <a:gd name="T28" fmla="*/ 1196634 w 2063750"/>
                <a:gd name="T29" fmla="*/ 394965 h 1925638"/>
                <a:gd name="T30" fmla="*/ 1004375 w 2063750"/>
                <a:gd name="T31" fmla="*/ 453667 h 1925638"/>
                <a:gd name="T32" fmla="*/ 916159 w 2063750"/>
                <a:gd name="T33" fmla="*/ 617446 h 1925638"/>
                <a:gd name="T34" fmla="*/ 942243 w 2063750"/>
                <a:gd name="T35" fmla="*/ 775648 h 1925638"/>
                <a:gd name="T36" fmla="*/ 1065042 w 2063750"/>
                <a:gd name="T37" fmla="*/ 952636 h 1925638"/>
                <a:gd name="T38" fmla="*/ 1352258 w 2063750"/>
                <a:gd name="T39" fmla="*/ 1009577 h 1925638"/>
                <a:gd name="T40" fmla="*/ 1456007 w 2063750"/>
                <a:gd name="T41" fmla="*/ 831122 h 1925638"/>
                <a:gd name="T42" fmla="*/ 1514915 w 2063750"/>
                <a:gd name="T43" fmla="*/ 694346 h 1925638"/>
                <a:gd name="T44" fmla="*/ 1484729 w 2063750"/>
                <a:gd name="T45" fmla="*/ 506499 h 1925638"/>
                <a:gd name="T46" fmla="*/ 1323829 w 2063750"/>
                <a:gd name="T47" fmla="*/ 407879 h 1925638"/>
                <a:gd name="T48" fmla="*/ 1277230 w 2063750"/>
                <a:gd name="T49" fmla="*/ 330686 h 1925638"/>
                <a:gd name="T50" fmla="*/ 1483556 w 2063750"/>
                <a:gd name="T51" fmla="*/ 408467 h 1925638"/>
                <a:gd name="T52" fmla="*/ 1585840 w 2063750"/>
                <a:gd name="T53" fmla="*/ 598074 h 1925638"/>
                <a:gd name="T54" fmla="*/ 1556532 w 2063750"/>
                <a:gd name="T55" fmla="*/ 799717 h 1925638"/>
                <a:gd name="T56" fmla="*/ 1444577 w 2063750"/>
                <a:gd name="T57" fmla="*/ 953809 h 1925638"/>
                <a:gd name="T58" fmla="*/ 1379514 w 2063750"/>
                <a:gd name="T59" fmla="*/ 1234993 h 1925638"/>
                <a:gd name="T60" fmla="*/ 1224769 w 2063750"/>
                <a:gd name="T61" fmla="*/ 1299859 h 1925638"/>
                <a:gd name="T62" fmla="*/ 973458 w 2063750"/>
                <a:gd name="T63" fmla="*/ 1301550 h 1925638"/>
                <a:gd name="T64" fmla="*/ 884643 w 2063750"/>
                <a:gd name="T65" fmla="*/ 1352828 h 1925638"/>
                <a:gd name="T66" fmla="*/ 1171315 w 2063750"/>
                <a:gd name="T67" fmla="*/ 1381250 h 1925638"/>
                <a:gd name="T68" fmla="*/ 1609826 w 2063750"/>
                <a:gd name="T69" fmla="*/ 1205732 h 1925638"/>
                <a:gd name="T70" fmla="*/ 1769285 w 2063750"/>
                <a:gd name="T71" fmla="*/ 1202215 h 1925638"/>
                <a:gd name="T72" fmla="*/ 1698033 w 2063750"/>
                <a:gd name="T73" fmla="*/ 1343539 h 1925638"/>
                <a:gd name="T74" fmla="*/ 1830840 w 2063750"/>
                <a:gd name="T75" fmla="*/ 1309461 h 1925638"/>
                <a:gd name="T76" fmla="*/ 1902362 w 2063750"/>
                <a:gd name="T77" fmla="*/ 1344330 h 1925638"/>
                <a:gd name="T78" fmla="*/ 1805632 w 2063750"/>
                <a:gd name="T79" fmla="*/ 1426962 h 1925638"/>
                <a:gd name="T80" fmla="*/ 1115916 w 2063750"/>
                <a:gd name="T81" fmla="*/ 1759833 h 1925638"/>
                <a:gd name="T82" fmla="*/ 544327 w 2063750"/>
                <a:gd name="T83" fmla="*/ 1713829 h 1925638"/>
                <a:gd name="T84" fmla="*/ 50124 w 2063750"/>
                <a:gd name="T85" fmla="*/ 1388576 h 1925638"/>
                <a:gd name="T86" fmla="*/ 277587 w 2063750"/>
                <a:gd name="T87" fmla="*/ 1364841 h 1925638"/>
                <a:gd name="T88" fmla="*/ 557812 w 2063750"/>
                <a:gd name="T89" fmla="*/ 1209541 h 1925638"/>
                <a:gd name="T90" fmla="*/ 1023426 w 2063750"/>
                <a:gd name="T91" fmla="*/ 1057126 h 1925638"/>
                <a:gd name="T92" fmla="*/ 919090 w 2063750"/>
                <a:gd name="T93" fmla="*/ 864876 h 1925638"/>
                <a:gd name="T94" fmla="*/ 854320 w 2063750"/>
                <a:gd name="T95" fmla="*/ 707847 h 1925638"/>
                <a:gd name="T96" fmla="*/ 887730 w 2063750"/>
                <a:gd name="T97" fmla="*/ 478909 h 1925638"/>
                <a:gd name="T98" fmla="*/ 1065042 w 2063750"/>
                <a:gd name="T99" fmla="*/ 350938 h 1925638"/>
                <a:gd name="T100" fmla="*/ 1690144 w 2063750"/>
                <a:gd name="T101" fmla="*/ 203159 h 1925638"/>
                <a:gd name="T102" fmla="*/ 1700127 w 2063750"/>
                <a:gd name="T103" fmla="*/ 250943 h 1925638"/>
                <a:gd name="T104" fmla="*/ 1558014 w 2063750"/>
                <a:gd name="T105" fmla="*/ 348271 h 1925638"/>
                <a:gd name="T106" fmla="*/ 1655497 w 2063750"/>
                <a:gd name="T107" fmla="*/ 206383 h 1925638"/>
                <a:gd name="T108" fmla="*/ 904489 w 2063750"/>
                <a:gd name="T109" fmla="*/ 306056 h 1925638"/>
                <a:gd name="T110" fmla="*/ 895180 w 2063750"/>
                <a:gd name="T111" fmla="*/ 353841 h 1925638"/>
                <a:gd name="T112" fmla="*/ 757001 w 2063750"/>
                <a:gd name="T113" fmla="*/ 243028 h 1925638"/>
                <a:gd name="T114" fmla="*/ 779982 w 2063750"/>
                <a:gd name="T115" fmla="*/ 199933 h 1925638"/>
                <a:gd name="T116" fmla="*/ 1248509 w 2063750"/>
                <a:gd name="T117" fmla="*/ 28478 h 1925638"/>
                <a:gd name="T118" fmla="*/ 1217149 w 2063750"/>
                <a:gd name="T119" fmla="*/ 197882 h 1925638"/>
                <a:gd name="T120" fmla="*/ 1185497 w 2063750"/>
                <a:gd name="T121" fmla="*/ 28478 h 19256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3750" h="1925638">
                  <a:moveTo>
                    <a:pt x="1310496" y="957198"/>
                  </a:moveTo>
                  <a:lnTo>
                    <a:pt x="1315880" y="957198"/>
                  </a:lnTo>
                  <a:lnTo>
                    <a:pt x="1321581" y="957198"/>
                  </a:lnTo>
                  <a:lnTo>
                    <a:pt x="1326965" y="958465"/>
                  </a:lnTo>
                  <a:lnTo>
                    <a:pt x="1332032" y="959732"/>
                  </a:lnTo>
                  <a:lnTo>
                    <a:pt x="1337099" y="961316"/>
                  </a:lnTo>
                  <a:lnTo>
                    <a:pt x="1341850" y="963533"/>
                  </a:lnTo>
                  <a:lnTo>
                    <a:pt x="1346284" y="966383"/>
                  </a:lnTo>
                  <a:lnTo>
                    <a:pt x="1350718" y="969234"/>
                  </a:lnTo>
                  <a:lnTo>
                    <a:pt x="1354202" y="973035"/>
                  </a:lnTo>
                  <a:lnTo>
                    <a:pt x="1357685" y="976519"/>
                  </a:lnTo>
                  <a:lnTo>
                    <a:pt x="1360536" y="980637"/>
                  </a:lnTo>
                  <a:lnTo>
                    <a:pt x="1363386" y="985072"/>
                  </a:lnTo>
                  <a:lnTo>
                    <a:pt x="1365603" y="989506"/>
                  </a:lnTo>
                  <a:lnTo>
                    <a:pt x="1367503" y="994574"/>
                  </a:lnTo>
                  <a:lnTo>
                    <a:pt x="1369087" y="999959"/>
                  </a:lnTo>
                  <a:lnTo>
                    <a:pt x="1369720" y="1005344"/>
                  </a:lnTo>
                  <a:lnTo>
                    <a:pt x="1370037" y="1010728"/>
                  </a:lnTo>
                  <a:lnTo>
                    <a:pt x="1369720" y="1016113"/>
                  </a:lnTo>
                  <a:lnTo>
                    <a:pt x="1369087" y="1021181"/>
                  </a:lnTo>
                  <a:lnTo>
                    <a:pt x="1367503" y="1026566"/>
                  </a:lnTo>
                  <a:lnTo>
                    <a:pt x="1365603" y="1031634"/>
                  </a:lnTo>
                  <a:lnTo>
                    <a:pt x="1363386" y="1036385"/>
                  </a:lnTo>
                  <a:lnTo>
                    <a:pt x="1360536" y="1040503"/>
                  </a:lnTo>
                  <a:lnTo>
                    <a:pt x="1357685" y="1044620"/>
                  </a:lnTo>
                  <a:lnTo>
                    <a:pt x="1354202" y="1048738"/>
                  </a:lnTo>
                  <a:lnTo>
                    <a:pt x="1350718" y="1051906"/>
                  </a:lnTo>
                  <a:lnTo>
                    <a:pt x="1346284" y="1055073"/>
                  </a:lnTo>
                  <a:lnTo>
                    <a:pt x="1341850" y="1057290"/>
                  </a:lnTo>
                  <a:lnTo>
                    <a:pt x="1337099" y="1059507"/>
                  </a:lnTo>
                  <a:lnTo>
                    <a:pt x="1332032" y="1061408"/>
                  </a:lnTo>
                  <a:lnTo>
                    <a:pt x="1326965" y="1062675"/>
                  </a:lnTo>
                  <a:lnTo>
                    <a:pt x="1321581" y="1063308"/>
                  </a:lnTo>
                  <a:lnTo>
                    <a:pt x="1315880" y="1063625"/>
                  </a:lnTo>
                  <a:lnTo>
                    <a:pt x="1310496" y="1063308"/>
                  </a:lnTo>
                  <a:lnTo>
                    <a:pt x="1305428" y="1062675"/>
                  </a:lnTo>
                  <a:lnTo>
                    <a:pt x="1300361" y="1061408"/>
                  </a:lnTo>
                  <a:lnTo>
                    <a:pt x="1295294" y="1059507"/>
                  </a:lnTo>
                  <a:lnTo>
                    <a:pt x="1290543" y="1057290"/>
                  </a:lnTo>
                  <a:lnTo>
                    <a:pt x="1286109" y="1055073"/>
                  </a:lnTo>
                  <a:lnTo>
                    <a:pt x="1281992" y="1051906"/>
                  </a:lnTo>
                  <a:lnTo>
                    <a:pt x="1278191" y="1048738"/>
                  </a:lnTo>
                  <a:lnTo>
                    <a:pt x="1275024" y="1044620"/>
                  </a:lnTo>
                  <a:lnTo>
                    <a:pt x="1271857" y="1040503"/>
                  </a:lnTo>
                  <a:lnTo>
                    <a:pt x="1269324" y="1036385"/>
                  </a:lnTo>
                  <a:lnTo>
                    <a:pt x="1267107" y="1031634"/>
                  </a:lnTo>
                  <a:lnTo>
                    <a:pt x="1265206" y="1026566"/>
                  </a:lnTo>
                  <a:lnTo>
                    <a:pt x="1263940" y="1021181"/>
                  </a:lnTo>
                  <a:lnTo>
                    <a:pt x="1263306" y="1016113"/>
                  </a:lnTo>
                  <a:lnTo>
                    <a:pt x="1262989" y="1010728"/>
                  </a:lnTo>
                  <a:lnTo>
                    <a:pt x="1263306" y="1005344"/>
                  </a:lnTo>
                  <a:lnTo>
                    <a:pt x="1263940" y="999959"/>
                  </a:lnTo>
                  <a:lnTo>
                    <a:pt x="1265206" y="994574"/>
                  </a:lnTo>
                  <a:lnTo>
                    <a:pt x="1267107" y="989506"/>
                  </a:lnTo>
                  <a:lnTo>
                    <a:pt x="1269324" y="985072"/>
                  </a:lnTo>
                  <a:lnTo>
                    <a:pt x="1271857" y="980637"/>
                  </a:lnTo>
                  <a:lnTo>
                    <a:pt x="1275024" y="976519"/>
                  </a:lnTo>
                  <a:lnTo>
                    <a:pt x="1278191" y="973035"/>
                  </a:lnTo>
                  <a:lnTo>
                    <a:pt x="1281992" y="969234"/>
                  </a:lnTo>
                  <a:lnTo>
                    <a:pt x="1286109" y="966383"/>
                  </a:lnTo>
                  <a:lnTo>
                    <a:pt x="1290543" y="963533"/>
                  </a:lnTo>
                  <a:lnTo>
                    <a:pt x="1295294" y="961316"/>
                  </a:lnTo>
                  <a:lnTo>
                    <a:pt x="1300361" y="959732"/>
                  </a:lnTo>
                  <a:lnTo>
                    <a:pt x="1305428" y="958465"/>
                  </a:lnTo>
                  <a:lnTo>
                    <a:pt x="1310496" y="957198"/>
                  </a:lnTo>
                  <a:close/>
                  <a:moveTo>
                    <a:pt x="1856524" y="666750"/>
                  </a:moveTo>
                  <a:lnTo>
                    <a:pt x="2002690" y="666750"/>
                  </a:lnTo>
                  <a:lnTo>
                    <a:pt x="2005874" y="667066"/>
                  </a:lnTo>
                  <a:lnTo>
                    <a:pt x="2009695" y="667382"/>
                  </a:lnTo>
                  <a:lnTo>
                    <a:pt x="2012561" y="668330"/>
                  </a:lnTo>
                  <a:lnTo>
                    <a:pt x="2016064" y="669595"/>
                  </a:lnTo>
                  <a:lnTo>
                    <a:pt x="2018930" y="670859"/>
                  </a:lnTo>
                  <a:lnTo>
                    <a:pt x="2021796" y="672755"/>
                  </a:lnTo>
                  <a:lnTo>
                    <a:pt x="2024344" y="674335"/>
                  </a:lnTo>
                  <a:lnTo>
                    <a:pt x="2026891" y="676863"/>
                  </a:lnTo>
                  <a:lnTo>
                    <a:pt x="2029121" y="679076"/>
                  </a:lnTo>
                  <a:lnTo>
                    <a:pt x="2031031" y="681920"/>
                  </a:lnTo>
                  <a:lnTo>
                    <a:pt x="2032623" y="684764"/>
                  </a:lnTo>
                  <a:lnTo>
                    <a:pt x="2034216" y="687292"/>
                  </a:lnTo>
                  <a:lnTo>
                    <a:pt x="2035489" y="690769"/>
                  </a:lnTo>
                  <a:lnTo>
                    <a:pt x="2036126" y="693929"/>
                  </a:lnTo>
                  <a:lnTo>
                    <a:pt x="2036763" y="697405"/>
                  </a:lnTo>
                  <a:lnTo>
                    <a:pt x="2036763" y="700566"/>
                  </a:lnTo>
                  <a:lnTo>
                    <a:pt x="2036763" y="704358"/>
                  </a:lnTo>
                  <a:lnTo>
                    <a:pt x="2036126" y="707834"/>
                  </a:lnTo>
                  <a:lnTo>
                    <a:pt x="2035489" y="710995"/>
                  </a:lnTo>
                  <a:lnTo>
                    <a:pt x="2034216" y="714155"/>
                  </a:lnTo>
                  <a:lnTo>
                    <a:pt x="2032623" y="716999"/>
                  </a:lnTo>
                  <a:lnTo>
                    <a:pt x="2031031" y="720160"/>
                  </a:lnTo>
                  <a:lnTo>
                    <a:pt x="2029121" y="722688"/>
                  </a:lnTo>
                  <a:lnTo>
                    <a:pt x="2026891" y="724900"/>
                  </a:lnTo>
                  <a:lnTo>
                    <a:pt x="2024344" y="727112"/>
                  </a:lnTo>
                  <a:lnTo>
                    <a:pt x="2021796" y="729009"/>
                  </a:lnTo>
                  <a:lnTo>
                    <a:pt x="2018930" y="730905"/>
                  </a:lnTo>
                  <a:lnTo>
                    <a:pt x="2016064" y="732169"/>
                  </a:lnTo>
                  <a:lnTo>
                    <a:pt x="2012561" y="733433"/>
                  </a:lnTo>
                  <a:lnTo>
                    <a:pt x="2009695" y="734381"/>
                  </a:lnTo>
                  <a:lnTo>
                    <a:pt x="2005874" y="734697"/>
                  </a:lnTo>
                  <a:lnTo>
                    <a:pt x="2002690" y="735013"/>
                  </a:lnTo>
                  <a:lnTo>
                    <a:pt x="1856524" y="735013"/>
                  </a:lnTo>
                  <a:lnTo>
                    <a:pt x="1853339" y="734697"/>
                  </a:lnTo>
                  <a:lnTo>
                    <a:pt x="1849518" y="734381"/>
                  </a:lnTo>
                  <a:lnTo>
                    <a:pt x="1846652" y="733433"/>
                  </a:lnTo>
                  <a:lnTo>
                    <a:pt x="1843149" y="732169"/>
                  </a:lnTo>
                  <a:lnTo>
                    <a:pt x="1840283" y="730905"/>
                  </a:lnTo>
                  <a:lnTo>
                    <a:pt x="1837417" y="729009"/>
                  </a:lnTo>
                  <a:lnTo>
                    <a:pt x="1834870" y="727112"/>
                  </a:lnTo>
                  <a:lnTo>
                    <a:pt x="1832322" y="724900"/>
                  </a:lnTo>
                  <a:lnTo>
                    <a:pt x="1830093" y="722688"/>
                  </a:lnTo>
                  <a:lnTo>
                    <a:pt x="1828182" y="720160"/>
                  </a:lnTo>
                  <a:lnTo>
                    <a:pt x="1826590" y="716999"/>
                  </a:lnTo>
                  <a:lnTo>
                    <a:pt x="1824998" y="714155"/>
                  </a:lnTo>
                  <a:lnTo>
                    <a:pt x="1823724" y="710995"/>
                  </a:lnTo>
                  <a:lnTo>
                    <a:pt x="1823087" y="707834"/>
                  </a:lnTo>
                  <a:lnTo>
                    <a:pt x="1822450" y="704358"/>
                  </a:lnTo>
                  <a:lnTo>
                    <a:pt x="1822450" y="700566"/>
                  </a:lnTo>
                  <a:lnTo>
                    <a:pt x="1822450" y="697405"/>
                  </a:lnTo>
                  <a:lnTo>
                    <a:pt x="1823087" y="693929"/>
                  </a:lnTo>
                  <a:lnTo>
                    <a:pt x="1823724" y="690769"/>
                  </a:lnTo>
                  <a:lnTo>
                    <a:pt x="1824998" y="687292"/>
                  </a:lnTo>
                  <a:lnTo>
                    <a:pt x="1826590" y="684764"/>
                  </a:lnTo>
                  <a:lnTo>
                    <a:pt x="1828182" y="681920"/>
                  </a:lnTo>
                  <a:lnTo>
                    <a:pt x="1830093" y="679076"/>
                  </a:lnTo>
                  <a:lnTo>
                    <a:pt x="1832322" y="676863"/>
                  </a:lnTo>
                  <a:lnTo>
                    <a:pt x="1834870" y="674335"/>
                  </a:lnTo>
                  <a:lnTo>
                    <a:pt x="1837417" y="672755"/>
                  </a:lnTo>
                  <a:lnTo>
                    <a:pt x="1840283" y="670859"/>
                  </a:lnTo>
                  <a:lnTo>
                    <a:pt x="1843149" y="669595"/>
                  </a:lnTo>
                  <a:lnTo>
                    <a:pt x="1846652" y="668330"/>
                  </a:lnTo>
                  <a:lnTo>
                    <a:pt x="1849518" y="667382"/>
                  </a:lnTo>
                  <a:lnTo>
                    <a:pt x="1853339" y="667066"/>
                  </a:lnTo>
                  <a:lnTo>
                    <a:pt x="1856524" y="666750"/>
                  </a:lnTo>
                  <a:close/>
                  <a:moveTo>
                    <a:pt x="629654" y="666750"/>
                  </a:moveTo>
                  <a:lnTo>
                    <a:pt x="775285" y="666750"/>
                  </a:lnTo>
                  <a:lnTo>
                    <a:pt x="778783" y="667066"/>
                  </a:lnTo>
                  <a:lnTo>
                    <a:pt x="781962" y="667382"/>
                  </a:lnTo>
                  <a:lnTo>
                    <a:pt x="785460" y="668330"/>
                  </a:lnTo>
                  <a:lnTo>
                    <a:pt x="788640" y="669595"/>
                  </a:lnTo>
                  <a:lnTo>
                    <a:pt x="791819" y="670859"/>
                  </a:lnTo>
                  <a:lnTo>
                    <a:pt x="794363" y="672755"/>
                  </a:lnTo>
                  <a:lnTo>
                    <a:pt x="797225" y="674335"/>
                  </a:lnTo>
                  <a:lnTo>
                    <a:pt x="799451" y="676863"/>
                  </a:lnTo>
                  <a:lnTo>
                    <a:pt x="801677" y="679076"/>
                  </a:lnTo>
                  <a:lnTo>
                    <a:pt x="803902" y="681920"/>
                  </a:lnTo>
                  <a:lnTo>
                    <a:pt x="805492" y="684764"/>
                  </a:lnTo>
                  <a:lnTo>
                    <a:pt x="806764" y="687292"/>
                  </a:lnTo>
                  <a:lnTo>
                    <a:pt x="808036" y="690769"/>
                  </a:lnTo>
                  <a:lnTo>
                    <a:pt x="808990" y="693929"/>
                  </a:lnTo>
                  <a:lnTo>
                    <a:pt x="809626" y="697405"/>
                  </a:lnTo>
                  <a:lnTo>
                    <a:pt x="809626" y="700566"/>
                  </a:lnTo>
                  <a:lnTo>
                    <a:pt x="809626" y="704358"/>
                  </a:lnTo>
                  <a:lnTo>
                    <a:pt x="808990" y="707834"/>
                  </a:lnTo>
                  <a:lnTo>
                    <a:pt x="808036" y="710995"/>
                  </a:lnTo>
                  <a:lnTo>
                    <a:pt x="806764" y="714155"/>
                  </a:lnTo>
                  <a:lnTo>
                    <a:pt x="805492" y="716999"/>
                  </a:lnTo>
                  <a:lnTo>
                    <a:pt x="803902" y="720160"/>
                  </a:lnTo>
                  <a:lnTo>
                    <a:pt x="801677" y="722688"/>
                  </a:lnTo>
                  <a:lnTo>
                    <a:pt x="799451" y="724900"/>
                  </a:lnTo>
                  <a:lnTo>
                    <a:pt x="797225" y="727112"/>
                  </a:lnTo>
                  <a:lnTo>
                    <a:pt x="794363" y="729009"/>
                  </a:lnTo>
                  <a:lnTo>
                    <a:pt x="791819" y="730905"/>
                  </a:lnTo>
                  <a:lnTo>
                    <a:pt x="788640" y="732169"/>
                  </a:lnTo>
                  <a:lnTo>
                    <a:pt x="785460" y="733433"/>
                  </a:lnTo>
                  <a:lnTo>
                    <a:pt x="781962" y="734381"/>
                  </a:lnTo>
                  <a:lnTo>
                    <a:pt x="778783" y="734697"/>
                  </a:lnTo>
                  <a:lnTo>
                    <a:pt x="775285" y="735013"/>
                  </a:lnTo>
                  <a:lnTo>
                    <a:pt x="629654" y="735013"/>
                  </a:lnTo>
                  <a:lnTo>
                    <a:pt x="626156" y="734697"/>
                  </a:lnTo>
                  <a:lnTo>
                    <a:pt x="622976" y="734381"/>
                  </a:lnTo>
                  <a:lnTo>
                    <a:pt x="619479" y="733433"/>
                  </a:lnTo>
                  <a:lnTo>
                    <a:pt x="616299" y="732169"/>
                  </a:lnTo>
                  <a:lnTo>
                    <a:pt x="613119" y="730905"/>
                  </a:lnTo>
                  <a:lnTo>
                    <a:pt x="610576" y="729009"/>
                  </a:lnTo>
                  <a:lnTo>
                    <a:pt x="607714" y="727112"/>
                  </a:lnTo>
                  <a:lnTo>
                    <a:pt x="605488" y="724900"/>
                  </a:lnTo>
                  <a:lnTo>
                    <a:pt x="603262" y="722688"/>
                  </a:lnTo>
                  <a:lnTo>
                    <a:pt x="601036" y="720160"/>
                  </a:lnTo>
                  <a:lnTo>
                    <a:pt x="599447" y="716999"/>
                  </a:lnTo>
                  <a:lnTo>
                    <a:pt x="598175" y="714155"/>
                  </a:lnTo>
                  <a:lnTo>
                    <a:pt x="596903" y="710995"/>
                  </a:lnTo>
                  <a:lnTo>
                    <a:pt x="596267" y="707834"/>
                  </a:lnTo>
                  <a:lnTo>
                    <a:pt x="595313" y="704358"/>
                  </a:lnTo>
                  <a:lnTo>
                    <a:pt x="595313" y="700566"/>
                  </a:lnTo>
                  <a:lnTo>
                    <a:pt x="595313" y="697405"/>
                  </a:lnTo>
                  <a:lnTo>
                    <a:pt x="596267" y="693929"/>
                  </a:lnTo>
                  <a:lnTo>
                    <a:pt x="596903" y="690769"/>
                  </a:lnTo>
                  <a:lnTo>
                    <a:pt x="598175" y="687292"/>
                  </a:lnTo>
                  <a:lnTo>
                    <a:pt x="599447" y="684764"/>
                  </a:lnTo>
                  <a:lnTo>
                    <a:pt x="601036" y="681920"/>
                  </a:lnTo>
                  <a:lnTo>
                    <a:pt x="603262" y="679076"/>
                  </a:lnTo>
                  <a:lnTo>
                    <a:pt x="605488" y="676863"/>
                  </a:lnTo>
                  <a:lnTo>
                    <a:pt x="607714" y="674335"/>
                  </a:lnTo>
                  <a:lnTo>
                    <a:pt x="610576" y="672755"/>
                  </a:lnTo>
                  <a:lnTo>
                    <a:pt x="613119" y="670859"/>
                  </a:lnTo>
                  <a:lnTo>
                    <a:pt x="616299" y="669595"/>
                  </a:lnTo>
                  <a:lnTo>
                    <a:pt x="619479" y="668330"/>
                  </a:lnTo>
                  <a:lnTo>
                    <a:pt x="622976" y="667382"/>
                  </a:lnTo>
                  <a:lnTo>
                    <a:pt x="626156" y="667066"/>
                  </a:lnTo>
                  <a:lnTo>
                    <a:pt x="629654" y="666750"/>
                  </a:lnTo>
                  <a:close/>
                  <a:moveTo>
                    <a:pt x="1315880" y="528637"/>
                  </a:moveTo>
                  <a:lnTo>
                    <a:pt x="1321897" y="528954"/>
                  </a:lnTo>
                  <a:lnTo>
                    <a:pt x="1327598" y="529904"/>
                  </a:lnTo>
                  <a:lnTo>
                    <a:pt x="1333615" y="531805"/>
                  </a:lnTo>
                  <a:lnTo>
                    <a:pt x="1339316" y="534655"/>
                  </a:lnTo>
                  <a:lnTo>
                    <a:pt x="1345017" y="537823"/>
                  </a:lnTo>
                  <a:lnTo>
                    <a:pt x="1350084" y="541941"/>
                  </a:lnTo>
                  <a:lnTo>
                    <a:pt x="1354835" y="546375"/>
                  </a:lnTo>
                  <a:lnTo>
                    <a:pt x="1359586" y="551760"/>
                  </a:lnTo>
                  <a:lnTo>
                    <a:pt x="1364020" y="557778"/>
                  </a:lnTo>
                  <a:lnTo>
                    <a:pt x="1367503" y="564430"/>
                  </a:lnTo>
                  <a:lnTo>
                    <a:pt x="1370987" y="571398"/>
                  </a:lnTo>
                  <a:lnTo>
                    <a:pt x="1373837" y="579634"/>
                  </a:lnTo>
                  <a:lnTo>
                    <a:pt x="1375104" y="583751"/>
                  </a:lnTo>
                  <a:lnTo>
                    <a:pt x="1376371" y="588186"/>
                  </a:lnTo>
                  <a:lnTo>
                    <a:pt x="1377955" y="597055"/>
                  </a:lnTo>
                  <a:lnTo>
                    <a:pt x="1379222" y="606557"/>
                  </a:lnTo>
                  <a:lnTo>
                    <a:pt x="1379538" y="616377"/>
                  </a:lnTo>
                  <a:lnTo>
                    <a:pt x="1379222" y="627463"/>
                  </a:lnTo>
                  <a:lnTo>
                    <a:pt x="1378905" y="637915"/>
                  </a:lnTo>
                  <a:lnTo>
                    <a:pt x="1378588" y="647101"/>
                  </a:lnTo>
                  <a:lnTo>
                    <a:pt x="1377955" y="655970"/>
                  </a:lnTo>
                  <a:lnTo>
                    <a:pt x="1376054" y="673074"/>
                  </a:lnTo>
                  <a:lnTo>
                    <a:pt x="1373204" y="690179"/>
                  </a:lnTo>
                  <a:lnTo>
                    <a:pt x="1370037" y="706967"/>
                  </a:lnTo>
                  <a:lnTo>
                    <a:pt x="1366237" y="725021"/>
                  </a:lnTo>
                  <a:lnTo>
                    <a:pt x="1361803" y="745293"/>
                  </a:lnTo>
                  <a:lnTo>
                    <a:pt x="1357369" y="769366"/>
                  </a:lnTo>
                  <a:lnTo>
                    <a:pt x="1352301" y="797873"/>
                  </a:lnTo>
                  <a:lnTo>
                    <a:pt x="1346917" y="830815"/>
                  </a:lnTo>
                  <a:lnTo>
                    <a:pt x="1344384" y="849503"/>
                  </a:lnTo>
                  <a:lnTo>
                    <a:pt x="1341533" y="870092"/>
                  </a:lnTo>
                  <a:lnTo>
                    <a:pt x="1338683" y="892264"/>
                  </a:lnTo>
                  <a:lnTo>
                    <a:pt x="1335832" y="916654"/>
                  </a:lnTo>
                  <a:lnTo>
                    <a:pt x="1296561" y="916654"/>
                  </a:lnTo>
                  <a:lnTo>
                    <a:pt x="1293710" y="892264"/>
                  </a:lnTo>
                  <a:lnTo>
                    <a:pt x="1290860" y="870092"/>
                  </a:lnTo>
                  <a:lnTo>
                    <a:pt x="1288326" y="849820"/>
                  </a:lnTo>
                  <a:lnTo>
                    <a:pt x="1285792" y="831132"/>
                  </a:lnTo>
                  <a:lnTo>
                    <a:pt x="1280092" y="797873"/>
                  </a:lnTo>
                  <a:lnTo>
                    <a:pt x="1275341" y="769366"/>
                  </a:lnTo>
                  <a:lnTo>
                    <a:pt x="1270590" y="745293"/>
                  </a:lnTo>
                  <a:lnTo>
                    <a:pt x="1266473" y="725021"/>
                  </a:lnTo>
                  <a:lnTo>
                    <a:pt x="1262356" y="706967"/>
                  </a:lnTo>
                  <a:lnTo>
                    <a:pt x="1258872" y="690179"/>
                  </a:lnTo>
                  <a:lnTo>
                    <a:pt x="1256339" y="673074"/>
                  </a:lnTo>
                  <a:lnTo>
                    <a:pt x="1254438" y="655970"/>
                  </a:lnTo>
                  <a:lnTo>
                    <a:pt x="1253805" y="647101"/>
                  </a:lnTo>
                  <a:lnTo>
                    <a:pt x="1252855" y="637915"/>
                  </a:lnTo>
                  <a:lnTo>
                    <a:pt x="1252538" y="627463"/>
                  </a:lnTo>
                  <a:lnTo>
                    <a:pt x="1252538" y="616377"/>
                  </a:lnTo>
                  <a:lnTo>
                    <a:pt x="1252855" y="606557"/>
                  </a:lnTo>
                  <a:lnTo>
                    <a:pt x="1254122" y="597055"/>
                  </a:lnTo>
                  <a:lnTo>
                    <a:pt x="1255705" y="588186"/>
                  </a:lnTo>
                  <a:lnTo>
                    <a:pt x="1256972" y="583751"/>
                  </a:lnTo>
                  <a:lnTo>
                    <a:pt x="1258239" y="579634"/>
                  </a:lnTo>
                  <a:lnTo>
                    <a:pt x="1261406" y="571398"/>
                  </a:lnTo>
                  <a:lnTo>
                    <a:pt x="1264573" y="564430"/>
                  </a:lnTo>
                  <a:lnTo>
                    <a:pt x="1268374" y="557778"/>
                  </a:lnTo>
                  <a:lnTo>
                    <a:pt x="1272807" y="551760"/>
                  </a:lnTo>
                  <a:lnTo>
                    <a:pt x="1277241" y="546375"/>
                  </a:lnTo>
                  <a:lnTo>
                    <a:pt x="1281992" y="541941"/>
                  </a:lnTo>
                  <a:lnTo>
                    <a:pt x="1287376" y="537823"/>
                  </a:lnTo>
                  <a:lnTo>
                    <a:pt x="1293077" y="534655"/>
                  </a:lnTo>
                  <a:lnTo>
                    <a:pt x="1298778" y="531805"/>
                  </a:lnTo>
                  <a:lnTo>
                    <a:pt x="1304162" y="529904"/>
                  </a:lnTo>
                  <a:lnTo>
                    <a:pt x="1310179" y="528954"/>
                  </a:lnTo>
                  <a:lnTo>
                    <a:pt x="1315880" y="528637"/>
                  </a:lnTo>
                  <a:close/>
                  <a:moveTo>
                    <a:pt x="1316038" y="427125"/>
                  </a:moveTo>
                  <a:lnTo>
                    <a:pt x="1306196" y="427443"/>
                  </a:lnTo>
                  <a:lnTo>
                    <a:pt x="1296353" y="427761"/>
                  </a:lnTo>
                  <a:lnTo>
                    <a:pt x="1283971" y="428715"/>
                  </a:lnTo>
                  <a:lnTo>
                    <a:pt x="1269048" y="430622"/>
                  </a:lnTo>
                  <a:lnTo>
                    <a:pt x="1252221" y="432529"/>
                  </a:lnTo>
                  <a:lnTo>
                    <a:pt x="1233806" y="435390"/>
                  </a:lnTo>
                  <a:lnTo>
                    <a:pt x="1224281" y="437615"/>
                  </a:lnTo>
                  <a:lnTo>
                    <a:pt x="1214121" y="439523"/>
                  </a:lnTo>
                  <a:lnTo>
                    <a:pt x="1204278" y="441748"/>
                  </a:lnTo>
                  <a:lnTo>
                    <a:pt x="1193483" y="444609"/>
                  </a:lnTo>
                  <a:lnTo>
                    <a:pt x="1183323" y="447470"/>
                  </a:lnTo>
                  <a:lnTo>
                    <a:pt x="1172528" y="450967"/>
                  </a:lnTo>
                  <a:lnTo>
                    <a:pt x="1161733" y="454463"/>
                  </a:lnTo>
                  <a:lnTo>
                    <a:pt x="1150938" y="458914"/>
                  </a:lnTo>
                  <a:lnTo>
                    <a:pt x="1140143" y="463364"/>
                  </a:lnTo>
                  <a:lnTo>
                    <a:pt x="1129348" y="467814"/>
                  </a:lnTo>
                  <a:lnTo>
                    <a:pt x="1118871" y="473218"/>
                  </a:lnTo>
                  <a:lnTo>
                    <a:pt x="1108393" y="478940"/>
                  </a:lnTo>
                  <a:lnTo>
                    <a:pt x="1097916" y="484980"/>
                  </a:lnTo>
                  <a:lnTo>
                    <a:pt x="1088073" y="491338"/>
                  </a:lnTo>
                  <a:lnTo>
                    <a:pt x="1078231" y="498331"/>
                  </a:lnTo>
                  <a:lnTo>
                    <a:pt x="1069023" y="505960"/>
                  </a:lnTo>
                  <a:lnTo>
                    <a:pt x="1059498" y="514225"/>
                  </a:lnTo>
                  <a:lnTo>
                    <a:pt x="1050926" y="522808"/>
                  </a:lnTo>
                  <a:lnTo>
                    <a:pt x="1043623" y="530755"/>
                  </a:lnTo>
                  <a:lnTo>
                    <a:pt x="1036638" y="539656"/>
                  </a:lnTo>
                  <a:lnTo>
                    <a:pt x="1029971" y="548557"/>
                  </a:lnTo>
                  <a:lnTo>
                    <a:pt x="1023938" y="557775"/>
                  </a:lnTo>
                  <a:lnTo>
                    <a:pt x="1018541" y="567312"/>
                  </a:lnTo>
                  <a:lnTo>
                    <a:pt x="1013461" y="577166"/>
                  </a:lnTo>
                  <a:lnTo>
                    <a:pt x="1009333" y="587656"/>
                  </a:lnTo>
                  <a:lnTo>
                    <a:pt x="1005206" y="598464"/>
                  </a:lnTo>
                  <a:lnTo>
                    <a:pt x="1001713" y="608954"/>
                  </a:lnTo>
                  <a:lnTo>
                    <a:pt x="998856" y="620398"/>
                  </a:lnTo>
                  <a:lnTo>
                    <a:pt x="996633" y="632160"/>
                  </a:lnTo>
                  <a:lnTo>
                    <a:pt x="994728" y="643922"/>
                  </a:lnTo>
                  <a:lnTo>
                    <a:pt x="993458" y="656319"/>
                  </a:lnTo>
                  <a:lnTo>
                    <a:pt x="992506" y="668716"/>
                  </a:lnTo>
                  <a:lnTo>
                    <a:pt x="992506" y="681750"/>
                  </a:lnTo>
                  <a:lnTo>
                    <a:pt x="992506" y="694783"/>
                  </a:lnTo>
                  <a:lnTo>
                    <a:pt x="993141" y="707498"/>
                  </a:lnTo>
                  <a:lnTo>
                    <a:pt x="994093" y="719260"/>
                  </a:lnTo>
                  <a:lnTo>
                    <a:pt x="994728" y="730704"/>
                  </a:lnTo>
                  <a:lnTo>
                    <a:pt x="996316" y="741829"/>
                  </a:lnTo>
                  <a:lnTo>
                    <a:pt x="997586" y="752002"/>
                  </a:lnTo>
                  <a:lnTo>
                    <a:pt x="998856" y="762174"/>
                  </a:lnTo>
                  <a:lnTo>
                    <a:pt x="1000443" y="771393"/>
                  </a:lnTo>
                  <a:lnTo>
                    <a:pt x="1002031" y="780611"/>
                  </a:lnTo>
                  <a:lnTo>
                    <a:pt x="1003936" y="789194"/>
                  </a:lnTo>
                  <a:lnTo>
                    <a:pt x="1005841" y="797777"/>
                  </a:lnTo>
                  <a:lnTo>
                    <a:pt x="1008063" y="805724"/>
                  </a:lnTo>
                  <a:lnTo>
                    <a:pt x="1010603" y="813035"/>
                  </a:lnTo>
                  <a:lnTo>
                    <a:pt x="1012826" y="820347"/>
                  </a:lnTo>
                  <a:lnTo>
                    <a:pt x="1015683" y="827022"/>
                  </a:lnTo>
                  <a:lnTo>
                    <a:pt x="1018223" y="833698"/>
                  </a:lnTo>
                  <a:lnTo>
                    <a:pt x="1020763" y="840055"/>
                  </a:lnTo>
                  <a:lnTo>
                    <a:pt x="1023621" y="846095"/>
                  </a:lnTo>
                  <a:lnTo>
                    <a:pt x="1026478" y="851817"/>
                  </a:lnTo>
                  <a:lnTo>
                    <a:pt x="1032828" y="862943"/>
                  </a:lnTo>
                  <a:lnTo>
                    <a:pt x="1039496" y="872797"/>
                  </a:lnTo>
                  <a:lnTo>
                    <a:pt x="1046481" y="882652"/>
                  </a:lnTo>
                  <a:lnTo>
                    <a:pt x="1053466" y="891552"/>
                  </a:lnTo>
                  <a:lnTo>
                    <a:pt x="1061086" y="900135"/>
                  </a:lnTo>
                  <a:lnTo>
                    <a:pt x="1076643" y="917301"/>
                  </a:lnTo>
                  <a:lnTo>
                    <a:pt x="1091883" y="934467"/>
                  </a:lnTo>
                  <a:lnTo>
                    <a:pt x="1099821" y="943367"/>
                  </a:lnTo>
                  <a:lnTo>
                    <a:pt x="1107441" y="952904"/>
                  </a:lnTo>
                  <a:lnTo>
                    <a:pt x="1115061" y="962758"/>
                  </a:lnTo>
                  <a:lnTo>
                    <a:pt x="1122681" y="973566"/>
                  </a:lnTo>
                  <a:lnTo>
                    <a:pt x="1129983" y="985010"/>
                  </a:lnTo>
                  <a:lnTo>
                    <a:pt x="1136968" y="996772"/>
                  </a:lnTo>
                  <a:lnTo>
                    <a:pt x="1143953" y="1009805"/>
                  </a:lnTo>
                  <a:lnTo>
                    <a:pt x="1150938" y="1024427"/>
                  </a:lnTo>
                  <a:lnTo>
                    <a:pt x="1153796" y="1031739"/>
                  </a:lnTo>
                  <a:lnTo>
                    <a:pt x="1157288" y="1039686"/>
                  </a:lnTo>
                  <a:lnTo>
                    <a:pt x="1160146" y="1047633"/>
                  </a:lnTo>
                  <a:lnTo>
                    <a:pt x="1162686" y="1056216"/>
                  </a:lnTo>
                  <a:lnTo>
                    <a:pt x="1165543" y="1064799"/>
                  </a:lnTo>
                  <a:lnTo>
                    <a:pt x="1168083" y="1074017"/>
                  </a:lnTo>
                  <a:lnTo>
                    <a:pt x="1170941" y="1083554"/>
                  </a:lnTo>
                  <a:lnTo>
                    <a:pt x="1173163" y="1093408"/>
                  </a:lnTo>
                  <a:lnTo>
                    <a:pt x="1175386" y="1103580"/>
                  </a:lnTo>
                  <a:lnTo>
                    <a:pt x="1177608" y="1114388"/>
                  </a:lnTo>
                  <a:lnTo>
                    <a:pt x="1179513" y="1125196"/>
                  </a:lnTo>
                  <a:lnTo>
                    <a:pt x="1181418" y="1136958"/>
                  </a:lnTo>
                  <a:lnTo>
                    <a:pt x="1181680" y="1141412"/>
                  </a:lnTo>
                  <a:lnTo>
                    <a:pt x="1456680" y="1141412"/>
                  </a:lnTo>
                  <a:lnTo>
                    <a:pt x="1456691" y="1136958"/>
                  </a:lnTo>
                  <a:lnTo>
                    <a:pt x="1458596" y="1125196"/>
                  </a:lnTo>
                  <a:lnTo>
                    <a:pt x="1460818" y="1114388"/>
                  </a:lnTo>
                  <a:lnTo>
                    <a:pt x="1462723" y="1103580"/>
                  </a:lnTo>
                  <a:lnTo>
                    <a:pt x="1464946" y="1093408"/>
                  </a:lnTo>
                  <a:lnTo>
                    <a:pt x="1467486" y="1083554"/>
                  </a:lnTo>
                  <a:lnTo>
                    <a:pt x="1470026" y="1074017"/>
                  </a:lnTo>
                  <a:lnTo>
                    <a:pt x="1472883" y="1064799"/>
                  </a:lnTo>
                  <a:lnTo>
                    <a:pt x="1475423" y="1056216"/>
                  </a:lnTo>
                  <a:lnTo>
                    <a:pt x="1478281" y="1047633"/>
                  </a:lnTo>
                  <a:lnTo>
                    <a:pt x="1481456" y="1039686"/>
                  </a:lnTo>
                  <a:lnTo>
                    <a:pt x="1484313" y="1031739"/>
                  </a:lnTo>
                  <a:lnTo>
                    <a:pt x="1487806" y="1024427"/>
                  </a:lnTo>
                  <a:lnTo>
                    <a:pt x="1494156" y="1009805"/>
                  </a:lnTo>
                  <a:lnTo>
                    <a:pt x="1501141" y="996772"/>
                  </a:lnTo>
                  <a:lnTo>
                    <a:pt x="1508443" y="985010"/>
                  </a:lnTo>
                  <a:lnTo>
                    <a:pt x="1515746" y="973566"/>
                  </a:lnTo>
                  <a:lnTo>
                    <a:pt x="1523048" y="962758"/>
                  </a:lnTo>
                  <a:lnTo>
                    <a:pt x="1530986" y="952904"/>
                  </a:lnTo>
                  <a:lnTo>
                    <a:pt x="1538606" y="943367"/>
                  </a:lnTo>
                  <a:lnTo>
                    <a:pt x="1546543" y="934467"/>
                  </a:lnTo>
                  <a:lnTo>
                    <a:pt x="1561466" y="917301"/>
                  </a:lnTo>
                  <a:lnTo>
                    <a:pt x="1577341" y="900135"/>
                  </a:lnTo>
                  <a:lnTo>
                    <a:pt x="1584643" y="891552"/>
                  </a:lnTo>
                  <a:lnTo>
                    <a:pt x="1591946" y="882652"/>
                  </a:lnTo>
                  <a:lnTo>
                    <a:pt x="1598613" y="872797"/>
                  </a:lnTo>
                  <a:lnTo>
                    <a:pt x="1605281" y="862943"/>
                  </a:lnTo>
                  <a:lnTo>
                    <a:pt x="1611631" y="851817"/>
                  </a:lnTo>
                  <a:lnTo>
                    <a:pt x="1614806" y="846095"/>
                  </a:lnTo>
                  <a:lnTo>
                    <a:pt x="1617346" y="840055"/>
                  </a:lnTo>
                  <a:lnTo>
                    <a:pt x="1620203" y="833698"/>
                  </a:lnTo>
                  <a:lnTo>
                    <a:pt x="1623061" y="827022"/>
                  </a:lnTo>
                  <a:lnTo>
                    <a:pt x="1625283" y="820347"/>
                  </a:lnTo>
                  <a:lnTo>
                    <a:pt x="1628141" y="813035"/>
                  </a:lnTo>
                  <a:lnTo>
                    <a:pt x="1630046" y="805724"/>
                  </a:lnTo>
                  <a:lnTo>
                    <a:pt x="1632268" y="797777"/>
                  </a:lnTo>
                  <a:lnTo>
                    <a:pt x="1634491" y="789194"/>
                  </a:lnTo>
                  <a:lnTo>
                    <a:pt x="1636396" y="780611"/>
                  </a:lnTo>
                  <a:lnTo>
                    <a:pt x="1637983" y="771393"/>
                  </a:lnTo>
                  <a:lnTo>
                    <a:pt x="1639571" y="762174"/>
                  </a:lnTo>
                  <a:lnTo>
                    <a:pt x="1641158" y="752002"/>
                  </a:lnTo>
                  <a:lnTo>
                    <a:pt x="1642428" y="741829"/>
                  </a:lnTo>
                  <a:lnTo>
                    <a:pt x="1643381" y="730704"/>
                  </a:lnTo>
                  <a:lnTo>
                    <a:pt x="1644333" y="719260"/>
                  </a:lnTo>
                  <a:lnTo>
                    <a:pt x="1644968" y="707498"/>
                  </a:lnTo>
                  <a:lnTo>
                    <a:pt x="1645603" y="694783"/>
                  </a:lnTo>
                  <a:lnTo>
                    <a:pt x="1645921" y="681750"/>
                  </a:lnTo>
                  <a:lnTo>
                    <a:pt x="1645603" y="668716"/>
                  </a:lnTo>
                  <a:lnTo>
                    <a:pt x="1644968" y="656319"/>
                  </a:lnTo>
                  <a:lnTo>
                    <a:pt x="1643698" y="643922"/>
                  </a:lnTo>
                  <a:lnTo>
                    <a:pt x="1641793" y="632160"/>
                  </a:lnTo>
                  <a:lnTo>
                    <a:pt x="1639253" y="620398"/>
                  </a:lnTo>
                  <a:lnTo>
                    <a:pt x="1636396" y="608954"/>
                  </a:lnTo>
                  <a:lnTo>
                    <a:pt x="1632903" y="598464"/>
                  </a:lnTo>
                  <a:lnTo>
                    <a:pt x="1629411" y="587656"/>
                  </a:lnTo>
                  <a:lnTo>
                    <a:pt x="1624648" y="577166"/>
                  </a:lnTo>
                  <a:lnTo>
                    <a:pt x="1619568" y="567312"/>
                  </a:lnTo>
                  <a:lnTo>
                    <a:pt x="1614488" y="557775"/>
                  </a:lnTo>
                  <a:lnTo>
                    <a:pt x="1608456" y="548557"/>
                  </a:lnTo>
                  <a:lnTo>
                    <a:pt x="1602106" y="539656"/>
                  </a:lnTo>
                  <a:lnTo>
                    <a:pt x="1595121" y="530755"/>
                  </a:lnTo>
                  <a:lnTo>
                    <a:pt x="1587183" y="522808"/>
                  </a:lnTo>
                  <a:lnTo>
                    <a:pt x="1578611" y="514225"/>
                  </a:lnTo>
                  <a:lnTo>
                    <a:pt x="1569721" y="505960"/>
                  </a:lnTo>
                  <a:lnTo>
                    <a:pt x="1559878" y="498331"/>
                  </a:lnTo>
                  <a:lnTo>
                    <a:pt x="1550353" y="491338"/>
                  </a:lnTo>
                  <a:lnTo>
                    <a:pt x="1540193" y="484980"/>
                  </a:lnTo>
                  <a:lnTo>
                    <a:pt x="1529716" y="478622"/>
                  </a:lnTo>
                  <a:lnTo>
                    <a:pt x="1519556" y="473218"/>
                  </a:lnTo>
                  <a:lnTo>
                    <a:pt x="1508761" y="467814"/>
                  </a:lnTo>
                  <a:lnTo>
                    <a:pt x="1497966" y="463046"/>
                  </a:lnTo>
                  <a:lnTo>
                    <a:pt x="1487488" y="458596"/>
                  </a:lnTo>
                  <a:lnTo>
                    <a:pt x="1476376" y="454463"/>
                  </a:lnTo>
                  <a:lnTo>
                    <a:pt x="1465581" y="450967"/>
                  </a:lnTo>
                  <a:lnTo>
                    <a:pt x="1455103" y="447470"/>
                  </a:lnTo>
                  <a:lnTo>
                    <a:pt x="1444308" y="444609"/>
                  </a:lnTo>
                  <a:lnTo>
                    <a:pt x="1434148" y="441748"/>
                  </a:lnTo>
                  <a:lnTo>
                    <a:pt x="1423988" y="439523"/>
                  </a:lnTo>
                  <a:lnTo>
                    <a:pt x="1413828" y="437615"/>
                  </a:lnTo>
                  <a:lnTo>
                    <a:pt x="1404303" y="435390"/>
                  </a:lnTo>
                  <a:lnTo>
                    <a:pt x="1385888" y="432529"/>
                  </a:lnTo>
                  <a:lnTo>
                    <a:pt x="1369061" y="430304"/>
                  </a:lnTo>
                  <a:lnTo>
                    <a:pt x="1354456" y="428715"/>
                  </a:lnTo>
                  <a:lnTo>
                    <a:pt x="1342073" y="427761"/>
                  </a:lnTo>
                  <a:lnTo>
                    <a:pt x="1332866" y="427443"/>
                  </a:lnTo>
                  <a:lnTo>
                    <a:pt x="1323023" y="427125"/>
                  </a:lnTo>
                  <a:lnTo>
                    <a:pt x="1316038" y="427125"/>
                  </a:lnTo>
                  <a:close/>
                  <a:moveTo>
                    <a:pt x="1309371" y="354012"/>
                  </a:moveTo>
                  <a:lnTo>
                    <a:pt x="1315403" y="354012"/>
                  </a:lnTo>
                  <a:lnTo>
                    <a:pt x="1322071" y="354012"/>
                  </a:lnTo>
                  <a:lnTo>
                    <a:pt x="1328103" y="354012"/>
                  </a:lnTo>
                  <a:lnTo>
                    <a:pt x="1337628" y="354330"/>
                  </a:lnTo>
                  <a:lnTo>
                    <a:pt x="1350011" y="354966"/>
                  </a:lnTo>
                  <a:lnTo>
                    <a:pt x="1365568" y="356237"/>
                  </a:lnTo>
                  <a:lnTo>
                    <a:pt x="1383666" y="358145"/>
                  </a:lnTo>
                  <a:lnTo>
                    <a:pt x="1403351" y="361006"/>
                  </a:lnTo>
                  <a:lnTo>
                    <a:pt x="1413828" y="362913"/>
                  </a:lnTo>
                  <a:lnTo>
                    <a:pt x="1424941" y="364820"/>
                  </a:lnTo>
                  <a:lnTo>
                    <a:pt x="1436371" y="367363"/>
                  </a:lnTo>
                  <a:lnTo>
                    <a:pt x="1448118" y="369906"/>
                  </a:lnTo>
                  <a:lnTo>
                    <a:pt x="1460183" y="373085"/>
                  </a:lnTo>
                  <a:lnTo>
                    <a:pt x="1471931" y="376264"/>
                  </a:lnTo>
                  <a:lnTo>
                    <a:pt x="1484313" y="380079"/>
                  </a:lnTo>
                  <a:lnTo>
                    <a:pt x="1497013" y="383893"/>
                  </a:lnTo>
                  <a:lnTo>
                    <a:pt x="1509396" y="388661"/>
                  </a:lnTo>
                  <a:lnTo>
                    <a:pt x="1522096" y="393748"/>
                  </a:lnTo>
                  <a:lnTo>
                    <a:pt x="1534478" y="399152"/>
                  </a:lnTo>
                  <a:lnTo>
                    <a:pt x="1547178" y="405191"/>
                  </a:lnTo>
                  <a:lnTo>
                    <a:pt x="1559561" y="411549"/>
                  </a:lnTo>
                  <a:lnTo>
                    <a:pt x="1571943" y="418542"/>
                  </a:lnTo>
                  <a:lnTo>
                    <a:pt x="1584008" y="425854"/>
                  </a:lnTo>
                  <a:lnTo>
                    <a:pt x="1595756" y="433801"/>
                  </a:lnTo>
                  <a:lnTo>
                    <a:pt x="1607186" y="442384"/>
                  </a:lnTo>
                  <a:lnTo>
                    <a:pt x="1618616" y="451602"/>
                  </a:lnTo>
                  <a:lnTo>
                    <a:pt x="1629728" y="461139"/>
                  </a:lnTo>
                  <a:lnTo>
                    <a:pt x="1640206" y="471629"/>
                  </a:lnTo>
                  <a:lnTo>
                    <a:pt x="1650366" y="483073"/>
                  </a:lnTo>
                  <a:lnTo>
                    <a:pt x="1659891" y="494199"/>
                  </a:lnTo>
                  <a:lnTo>
                    <a:pt x="1668463" y="506278"/>
                  </a:lnTo>
                  <a:lnTo>
                    <a:pt x="1672591" y="512318"/>
                  </a:lnTo>
                  <a:lnTo>
                    <a:pt x="1676401" y="518676"/>
                  </a:lnTo>
                  <a:lnTo>
                    <a:pt x="1680211" y="525033"/>
                  </a:lnTo>
                  <a:lnTo>
                    <a:pt x="1683703" y="531391"/>
                  </a:lnTo>
                  <a:lnTo>
                    <a:pt x="1690371" y="544424"/>
                  </a:lnTo>
                  <a:lnTo>
                    <a:pt x="1696403" y="558093"/>
                  </a:lnTo>
                  <a:lnTo>
                    <a:pt x="1701801" y="572398"/>
                  </a:lnTo>
                  <a:lnTo>
                    <a:pt x="1706563" y="586703"/>
                  </a:lnTo>
                  <a:lnTo>
                    <a:pt x="1710056" y="601325"/>
                  </a:lnTo>
                  <a:lnTo>
                    <a:pt x="1713548" y="616266"/>
                  </a:lnTo>
                  <a:lnTo>
                    <a:pt x="1715771" y="631842"/>
                  </a:lnTo>
                  <a:lnTo>
                    <a:pt x="1717993" y="647736"/>
                  </a:lnTo>
                  <a:lnTo>
                    <a:pt x="1718946" y="663948"/>
                  </a:lnTo>
                  <a:lnTo>
                    <a:pt x="1719263" y="680478"/>
                  </a:lnTo>
                  <a:lnTo>
                    <a:pt x="1718946" y="697644"/>
                  </a:lnTo>
                  <a:lnTo>
                    <a:pt x="1718311" y="712584"/>
                  </a:lnTo>
                  <a:lnTo>
                    <a:pt x="1717041" y="727207"/>
                  </a:lnTo>
                  <a:lnTo>
                    <a:pt x="1716088" y="740876"/>
                  </a:lnTo>
                  <a:lnTo>
                    <a:pt x="1714501" y="753909"/>
                  </a:lnTo>
                  <a:lnTo>
                    <a:pt x="1712913" y="766624"/>
                  </a:lnTo>
                  <a:lnTo>
                    <a:pt x="1711326" y="778704"/>
                  </a:lnTo>
                  <a:lnTo>
                    <a:pt x="1709103" y="790148"/>
                  </a:lnTo>
                  <a:lnTo>
                    <a:pt x="1706881" y="801274"/>
                  </a:lnTo>
                  <a:lnTo>
                    <a:pt x="1704658" y="812082"/>
                  </a:lnTo>
                  <a:lnTo>
                    <a:pt x="1701801" y="821936"/>
                  </a:lnTo>
                  <a:lnTo>
                    <a:pt x="1698943" y="831790"/>
                  </a:lnTo>
                  <a:lnTo>
                    <a:pt x="1696086" y="841009"/>
                  </a:lnTo>
                  <a:lnTo>
                    <a:pt x="1692911" y="849910"/>
                  </a:lnTo>
                  <a:lnTo>
                    <a:pt x="1689736" y="858175"/>
                  </a:lnTo>
                  <a:lnTo>
                    <a:pt x="1686243" y="866122"/>
                  </a:lnTo>
                  <a:lnTo>
                    <a:pt x="1682751" y="874069"/>
                  </a:lnTo>
                  <a:lnTo>
                    <a:pt x="1679258" y="881698"/>
                  </a:lnTo>
                  <a:lnTo>
                    <a:pt x="1675448" y="888691"/>
                  </a:lnTo>
                  <a:lnTo>
                    <a:pt x="1671321" y="895367"/>
                  </a:lnTo>
                  <a:lnTo>
                    <a:pt x="1667828" y="902042"/>
                  </a:lnTo>
                  <a:lnTo>
                    <a:pt x="1659573" y="914440"/>
                  </a:lnTo>
                  <a:lnTo>
                    <a:pt x="1651001" y="925884"/>
                  </a:lnTo>
                  <a:lnTo>
                    <a:pt x="1642428" y="936692"/>
                  </a:lnTo>
                  <a:lnTo>
                    <a:pt x="1633856" y="947182"/>
                  </a:lnTo>
                  <a:lnTo>
                    <a:pt x="1624648" y="957036"/>
                  </a:lnTo>
                  <a:lnTo>
                    <a:pt x="1615758" y="966891"/>
                  </a:lnTo>
                  <a:lnTo>
                    <a:pt x="1602423" y="981831"/>
                  </a:lnTo>
                  <a:lnTo>
                    <a:pt x="1595756" y="989460"/>
                  </a:lnTo>
                  <a:lnTo>
                    <a:pt x="1589406" y="997407"/>
                  </a:lnTo>
                  <a:lnTo>
                    <a:pt x="1583056" y="1005672"/>
                  </a:lnTo>
                  <a:lnTo>
                    <a:pt x="1576706" y="1014255"/>
                  </a:lnTo>
                  <a:lnTo>
                    <a:pt x="1570991" y="1023474"/>
                  </a:lnTo>
                  <a:lnTo>
                    <a:pt x="1564958" y="1033010"/>
                  </a:lnTo>
                  <a:lnTo>
                    <a:pt x="1559561" y="1043818"/>
                  </a:lnTo>
                  <a:lnTo>
                    <a:pt x="1554163" y="1054626"/>
                  </a:lnTo>
                  <a:lnTo>
                    <a:pt x="1549083" y="1067024"/>
                  </a:lnTo>
                  <a:lnTo>
                    <a:pt x="1544638" y="1080057"/>
                  </a:lnTo>
                  <a:lnTo>
                    <a:pt x="1540193" y="1094680"/>
                  </a:lnTo>
                  <a:lnTo>
                    <a:pt x="1536383" y="1110256"/>
                  </a:lnTo>
                  <a:lnTo>
                    <a:pt x="1532891" y="1127104"/>
                  </a:lnTo>
                  <a:lnTo>
                    <a:pt x="1529716" y="1144905"/>
                  </a:lnTo>
                  <a:lnTo>
                    <a:pt x="1529716" y="1286999"/>
                  </a:lnTo>
                  <a:lnTo>
                    <a:pt x="1526858" y="1293992"/>
                  </a:lnTo>
                  <a:lnTo>
                    <a:pt x="1525906" y="1296535"/>
                  </a:lnTo>
                  <a:lnTo>
                    <a:pt x="1523366" y="1300986"/>
                  </a:lnTo>
                  <a:lnTo>
                    <a:pt x="1520508" y="1306072"/>
                  </a:lnTo>
                  <a:lnTo>
                    <a:pt x="1516063" y="1312747"/>
                  </a:lnTo>
                  <a:lnTo>
                    <a:pt x="1510348" y="1320694"/>
                  </a:lnTo>
                  <a:lnTo>
                    <a:pt x="1503046" y="1328641"/>
                  </a:lnTo>
                  <a:lnTo>
                    <a:pt x="1499236" y="1333410"/>
                  </a:lnTo>
                  <a:lnTo>
                    <a:pt x="1494473" y="1337542"/>
                  </a:lnTo>
                  <a:lnTo>
                    <a:pt x="1489393" y="1342310"/>
                  </a:lnTo>
                  <a:lnTo>
                    <a:pt x="1483996" y="1346761"/>
                  </a:lnTo>
                  <a:lnTo>
                    <a:pt x="1478281" y="1351211"/>
                  </a:lnTo>
                  <a:lnTo>
                    <a:pt x="1471931" y="1355979"/>
                  </a:lnTo>
                  <a:lnTo>
                    <a:pt x="1465263" y="1360748"/>
                  </a:lnTo>
                  <a:lnTo>
                    <a:pt x="1457961" y="1365516"/>
                  </a:lnTo>
                  <a:lnTo>
                    <a:pt x="1450341" y="1369648"/>
                  </a:lnTo>
                  <a:lnTo>
                    <a:pt x="1442086" y="1374417"/>
                  </a:lnTo>
                  <a:lnTo>
                    <a:pt x="1432878" y="1378867"/>
                  </a:lnTo>
                  <a:lnTo>
                    <a:pt x="1423671" y="1382682"/>
                  </a:lnTo>
                  <a:lnTo>
                    <a:pt x="1413511" y="1386814"/>
                  </a:lnTo>
                  <a:lnTo>
                    <a:pt x="1403351" y="1390311"/>
                  </a:lnTo>
                  <a:lnTo>
                    <a:pt x="1392238" y="1394125"/>
                  </a:lnTo>
                  <a:lnTo>
                    <a:pt x="1380173" y="1397622"/>
                  </a:lnTo>
                  <a:lnTo>
                    <a:pt x="1367791" y="1400483"/>
                  </a:lnTo>
                  <a:lnTo>
                    <a:pt x="1354773" y="1403662"/>
                  </a:lnTo>
                  <a:lnTo>
                    <a:pt x="1341121" y="1405887"/>
                  </a:lnTo>
                  <a:lnTo>
                    <a:pt x="1326833" y="1407794"/>
                  </a:lnTo>
                  <a:lnTo>
                    <a:pt x="1324611" y="1408112"/>
                  </a:lnTo>
                  <a:lnTo>
                    <a:pt x="1311276" y="1407794"/>
                  </a:lnTo>
                  <a:lnTo>
                    <a:pt x="1296988" y="1405887"/>
                  </a:lnTo>
                  <a:lnTo>
                    <a:pt x="1283336" y="1403662"/>
                  </a:lnTo>
                  <a:lnTo>
                    <a:pt x="1270318" y="1400483"/>
                  </a:lnTo>
                  <a:lnTo>
                    <a:pt x="1257936" y="1397622"/>
                  </a:lnTo>
                  <a:lnTo>
                    <a:pt x="1246188" y="1394125"/>
                  </a:lnTo>
                  <a:lnTo>
                    <a:pt x="1235076" y="1390311"/>
                  </a:lnTo>
                  <a:lnTo>
                    <a:pt x="1224598" y="1386814"/>
                  </a:lnTo>
                  <a:lnTo>
                    <a:pt x="1214438" y="1382682"/>
                  </a:lnTo>
                  <a:lnTo>
                    <a:pt x="1205231" y="1378867"/>
                  </a:lnTo>
                  <a:lnTo>
                    <a:pt x="1196658" y="1374417"/>
                  </a:lnTo>
                  <a:lnTo>
                    <a:pt x="1192940" y="1372348"/>
                  </a:lnTo>
                  <a:lnTo>
                    <a:pt x="1177471" y="1376937"/>
                  </a:lnTo>
                  <a:lnTo>
                    <a:pt x="1156831" y="1382967"/>
                  </a:lnTo>
                  <a:lnTo>
                    <a:pt x="1135872" y="1388679"/>
                  </a:lnTo>
                  <a:lnTo>
                    <a:pt x="1094591" y="1399787"/>
                  </a:lnTo>
                  <a:lnTo>
                    <a:pt x="1054580" y="1409625"/>
                  </a:lnTo>
                  <a:lnTo>
                    <a:pt x="1017744" y="1419462"/>
                  </a:lnTo>
                  <a:lnTo>
                    <a:pt x="985672" y="1428031"/>
                  </a:lnTo>
                  <a:lnTo>
                    <a:pt x="971700" y="1432157"/>
                  </a:lnTo>
                  <a:lnTo>
                    <a:pt x="959633" y="1436282"/>
                  </a:lnTo>
                  <a:lnTo>
                    <a:pt x="949471" y="1439773"/>
                  </a:lnTo>
                  <a:lnTo>
                    <a:pt x="941215" y="1443581"/>
                  </a:lnTo>
                  <a:lnTo>
                    <a:pt x="938357" y="1445168"/>
                  </a:lnTo>
                  <a:lnTo>
                    <a:pt x="935499" y="1446755"/>
                  </a:lnTo>
                  <a:lnTo>
                    <a:pt x="933594" y="1448024"/>
                  </a:lnTo>
                  <a:lnTo>
                    <a:pt x="932324" y="1449928"/>
                  </a:lnTo>
                  <a:lnTo>
                    <a:pt x="932006" y="1451198"/>
                  </a:lnTo>
                  <a:lnTo>
                    <a:pt x="932006" y="1452784"/>
                  </a:lnTo>
                  <a:lnTo>
                    <a:pt x="932641" y="1454054"/>
                  </a:lnTo>
                  <a:lnTo>
                    <a:pt x="934229" y="1455641"/>
                  </a:lnTo>
                  <a:lnTo>
                    <a:pt x="938675" y="1457862"/>
                  </a:lnTo>
                  <a:lnTo>
                    <a:pt x="944390" y="1460401"/>
                  </a:lnTo>
                  <a:lnTo>
                    <a:pt x="950741" y="1462940"/>
                  </a:lnTo>
                  <a:lnTo>
                    <a:pt x="958363" y="1465161"/>
                  </a:lnTo>
                  <a:lnTo>
                    <a:pt x="966619" y="1467065"/>
                  </a:lnTo>
                  <a:lnTo>
                    <a:pt x="976145" y="1469604"/>
                  </a:lnTo>
                  <a:lnTo>
                    <a:pt x="985672" y="1471508"/>
                  </a:lnTo>
                  <a:lnTo>
                    <a:pt x="996468" y="1473412"/>
                  </a:lnTo>
                  <a:lnTo>
                    <a:pt x="1019014" y="1477538"/>
                  </a:lnTo>
                  <a:lnTo>
                    <a:pt x="1043783" y="1481029"/>
                  </a:lnTo>
                  <a:lnTo>
                    <a:pt x="1069505" y="1484202"/>
                  </a:lnTo>
                  <a:lnTo>
                    <a:pt x="1095861" y="1486741"/>
                  </a:lnTo>
                  <a:lnTo>
                    <a:pt x="1122218" y="1489597"/>
                  </a:lnTo>
                  <a:lnTo>
                    <a:pt x="1147939" y="1491819"/>
                  </a:lnTo>
                  <a:lnTo>
                    <a:pt x="1172708" y="1493723"/>
                  </a:lnTo>
                  <a:lnTo>
                    <a:pt x="1195889" y="1495309"/>
                  </a:lnTo>
                  <a:lnTo>
                    <a:pt x="1233995" y="1497214"/>
                  </a:lnTo>
                  <a:lnTo>
                    <a:pt x="1247967" y="1497848"/>
                  </a:lnTo>
                  <a:lnTo>
                    <a:pt x="1257811" y="1497848"/>
                  </a:lnTo>
                  <a:lnTo>
                    <a:pt x="1260034" y="1497848"/>
                  </a:lnTo>
                  <a:lnTo>
                    <a:pt x="1262574" y="1497531"/>
                  </a:lnTo>
                  <a:lnTo>
                    <a:pt x="1268925" y="1495944"/>
                  </a:lnTo>
                  <a:lnTo>
                    <a:pt x="1276864" y="1493723"/>
                  </a:lnTo>
                  <a:lnTo>
                    <a:pt x="1286391" y="1490549"/>
                  </a:lnTo>
                  <a:lnTo>
                    <a:pt x="1297187" y="1486106"/>
                  </a:lnTo>
                  <a:lnTo>
                    <a:pt x="1309254" y="1481663"/>
                  </a:lnTo>
                  <a:lnTo>
                    <a:pt x="1337516" y="1470239"/>
                  </a:lnTo>
                  <a:lnTo>
                    <a:pt x="1369588" y="1456593"/>
                  </a:lnTo>
                  <a:lnTo>
                    <a:pt x="1404836" y="1440725"/>
                  </a:lnTo>
                  <a:lnTo>
                    <a:pt x="1483271" y="1406768"/>
                  </a:lnTo>
                  <a:lnTo>
                    <a:pt x="1524870" y="1388679"/>
                  </a:lnTo>
                  <a:lnTo>
                    <a:pt x="1566786" y="1370908"/>
                  </a:lnTo>
                  <a:lnTo>
                    <a:pt x="1608703" y="1354088"/>
                  </a:lnTo>
                  <a:lnTo>
                    <a:pt x="1629343" y="1346154"/>
                  </a:lnTo>
                  <a:lnTo>
                    <a:pt x="1649666" y="1337903"/>
                  </a:lnTo>
                  <a:lnTo>
                    <a:pt x="1669672" y="1330604"/>
                  </a:lnTo>
                  <a:lnTo>
                    <a:pt x="1689043" y="1323622"/>
                  </a:lnTo>
                  <a:lnTo>
                    <a:pt x="1708095" y="1317275"/>
                  </a:lnTo>
                  <a:lnTo>
                    <a:pt x="1726513" y="1311246"/>
                  </a:lnTo>
                  <a:lnTo>
                    <a:pt x="1743978" y="1305851"/>
                  </a:lnTo>
                  <a:lnTo>
                    <a:pt x="1760491" y="1301725"/>
                  </a:lnTo>
                  <a:lnTo>
                    <a:pt x="1776368" y="1297599"/>
                  </a:lnTo>
                  <a:lnTo>
                    <a:pt x="1790976" y="1294743"/>
                  </a:lnTo>
                  <a:lnTo>
                    <a:pt x="1804630" y="1292204"/>
                  </a:lnTo>
                  <a:lnTo>
                    <a:pt x="1817650" y="1290618"/>
                  </a:lnTo>
                  <a:lnTo>
                    <a:pt x="1829717" y="1289031"/>
                  </a:lnTo>
                  <a:lnTo>
                    <a:pt x="1840831" y="1288396"/>
                  </a:lnTo>
                  <a:lnTo>
                    <a:pt x="1851310" y="1287762"/>
                  </a:lnTo>
                  <a:lnTo>
                    <a:pt x="1860836" y="1287127"/>
                  </a:lnTo>
                  <a:lnTo>
                    <a:pt x="1869728" y="1287762"/>
                  </a:lnTo>
                  <a:lnTo>
                    <a:pt x="1877984" y="1288396"/>
                  </a:lnTo>
                  <a:lnTo>
                    <a:pt x="1885605" y="1289348"/>
                  </a:lnTo>
                  <a:lnTo>
                    <a:pt x="1892274" y="1290618"/>
                  </a:lnTo>
                  <a:lnTo>
                    <a:pt x="1898307" y="1292204"/>
                  </a:lnTo>
                  <a:lnTo>
                    <a:pt x="1904023" y="1294426"/>
                  </a:lnTo>
                  <a:lnTo>
                    <a:pt x="1908469" y="1296647"/>
                  </a:lnTo>
                  <a:lnTo>
                    <a:pt x="1912914" y="1298869"/>
                  </a:lnTo>
                  <a:lnTo>
                    <a:pt x="1916725" y="1302042"/>
                  </a:lnTo>
                  <a:lnTo>
                    <a:pt x="1919901" y="1304899"/>
                  </a:lnTo>
                  <a:lnTo>
                    <a:pt x="1922441" y="1308389"/>
                  </a:lnTo>
                  <a:lnTo>
                    <a:pt x="1924664" y="1311880"/>
                  </a:lnTo>
                  <a:lnTo>
                    <a:pt x="1926252" y="1315688"/>
                  </a:lnTo>
                  <a:lnTo>
                    <a:pt x="1927522" y="1319497"/>
                  </a:lnTo>
                  <a:lnTo>
                    <a:pt x="1928157" y="1323622"/>
                  </a:lnTo>
                  <a:lnTo>
                    <a:pt x="1928474" y="1328065"/>
                  </a:lnTo>
                  <a:lnTo>
                    <a:pt x="1928474" y="1332825"/>
                  </a:lnTo>
                  <a:lnTo>
                    <a:pt x="1928157" y="1336951"/>
                  </a:lnTo>
                  <a:lnTo>
                    <a:pt x="1927522" y="1342029"/>
                  </a:lnTo>
                  <a:lnTo>
                    <a:pt x="1926252" y="1346789"/>
                  </a:lnTo>
                  <a:lnTo>
                    <a:pt x="1924981" y="1351549"/>
                  </a:lnTo>
                  <a:lnTo>
                    <a:pt x="1923711" y="1356627"/>
                  </a:lnTo>
                  <a:lnTo>
                    <a:pt x="1921488" y="1361704"/>
                  </a:lnTo>
                  <a:lnTo>
                    <a:pt x="1919583" y="1366782"/>
                  </a:lnTo>
                  <a:lnTo>
                    <a:pt x="1917728" y="1370490"/>
                  </a:lnTo>
                  <a:lnTo>
                    <a:pt x="1673225" y="1539875"/>
                  </a:lnTo>
                  <a:lnTo>
                    <a:pt x="1839536" y="1455101"/>
                  </a:lnTo>
                  <a:lnTo>
                    <a:pt x="1835829" y="1457509"/>
                  </a:lnTo>
                  <a:lnTo>
                    <a:pt x="1835750" y="1457545"/>
                  </a:lnTo>
                  <a:lnTo>
                    <a:pt x="1831940" y="1459449"/>
                  </a:lnTo>
                  <a:lnTo>
                    <a:pt x="1834797" y="1458179"/>
                  </a:lnTo>
                  <a:lnTo>
                    <a:pt x="1835829" y="1457509"/>
                  </a:lnTo>
                  <a:lnTo>
                    <a:pt x="1846229" y="1452784"/>
                  </a:lnTo>
                  <a:lnTo>
                    <a:pt x="1861789" y="1446437"/>
                  </a:lnTo>
                  <a:lnTo>
                    <a:pt x="1871633" y="1442629"/>
                  </a:lnTo>
                  <a:lnTo>
                    <a:pt x="1882112" y="1438821"/>
                  </a:lnTo>
                  <a:lnTo>
                    <a:pt x="1893226" y="1435013"/>
                  </a:lnTo>
                  <a:lnTo>
                    <a:pt x="1905293" y="1431204"/>
                  </a:lnTo>
                  <a:lnTo>
                    <a:pt x="1917995" y="1427714"/>
                  </a:lnTo>
                  <a:lnTo>
                    <a:pt x="1930697" y="1424857"/>
                  </a:lnTo>
                  <a:lnTo>
                    <a:pt x="1944034" y="1422001"/>
                  </a:lnTo>
                  <a:lnTo>
                    <a:pt x="1957054" y="1420097"/>
                  </a:lnTo>
                  <a:lnTo>
                    <a:pt x="1970391" y="1418828"/>
                  </a:lnTo>
                  <a:lnTo>
                    <a:pt x="1977059" y="1418510"/>
                  </a:lnTo>
                  <a:lnTo>
                    <a:pt x="1983410" y="1418193"/>
                  </a:lnTo>
                  <a:lnTo>
                    <a:pt x="1989761" y="1418510"/>
                  </a:lnTo>
                  <a:lnTo>
                    <a:pt x="1995795" y="1418828"/>
                  </a:lnTo>
                  <a:lnTo>
                    <a:pt x="2001828" y="1419780"/>
                  </a:lnTo>
                  <a:lnTo>
                    <a:pt x="2007862" y="1420732"/>
                  </a:lnTo>
                  <a:lnTo>
                    <a:pt x="2013577" y="1421684"/>
                  </a:lnTo>
                  <a:lnTo>
                    <a:pt x="2018658" y="1423588"/>
                  </a:lnTo>
                  <a:lnTo>
                    <a:pt x="2023739" y="1425175"/>
                  </a:lnTo>
                  <a:lnTo>
                    <a:pt x="2028820" y="1427079"/>
                  </a:lnTo>
                  <a:lnTo>
                    <a:pt x="2033265" y="1429618"/>
                  </a:lnTo>
                  <a:lnTo>
                    <a:pt x="2037394" y="1431839"/>
                  </a:lnTo>
                  <a:lnTo>
                    <a:pt x="2041839" y="1434378"/>
                  </a:lnTo>
                  <a:lnTo>
                    <a:pt x="2045650" y="1437234"/>
                  </a:lnTo>
                  <a:lnTo>
                    <a:pt x="2048825" y="1439773"/>
                  </a:lnTo>
                  <a:lnTo>
                    <a:pt x="2052001" y="1442946"/>
                  </a:lnTo>
                  <a:lnTo>
                    <a:pt x="2054859" y="1445803"/>
                  </a:lnTo>
                  <a:lnTo>
                    <a:pt x="2057082" y="1449294"/>
                  </a:lnTo>
                  <a:lnTo>
                    <a:pt x="2059305" y="1452467"/>
                  </a:lnTo>
                  <a:lnTo>
                    <a:pt x="2060892" y="1455958"/>
                  </a:lnTo>
                  <a:lnTo>
                    <a:pt x="2062162" y="1459131"/>
                  </a:lnTo>
                  <a:lnTo>
                    <a:pt x="2063115" y="1462622"/>
                  </a:lnTo>
                  <a:lnTo>
                    <a:pt x="2063433" y="1465796"/>
                  </a:lnTo>
                  <a:lnTo>
                    <a:pt x="2063750" y="1469287"/>
                  </a:lnTo>
                  <a:lnTo>
                    <a:pt x="2063433" y="1472778"/>
                  </a:lnTo>
                  <a:lnTo>
                    <a:pt x="2062480" y="1476268"/>
                  </a:lnTo>
                  <a:lnTo>
                    <a:pt x="2061210" y="1479442"/>
                  </a:lnTo>
                  <a:lnTo>
                    <a:pt x="2059622" y="1482933"/>
                  </a:lnTo>
                  <a:lnTo>
                    <a:pt x="2057082" y="1485789"/>
                  </a:lnTo>
                  <a:lnTo>
                    <a:pt x="2054541" y="1489280"/>
                  </a:lnTo>
                  <a:lnTo>
                    <a:pt x="2051048" y="1492136"/>
                  </a:lnTo>
                  <a:lnTo>
                    <a:pt x="2047555" y="1495309"/>
                  </a:lnTo>
                  <a:lnTo>
                    <a:pt x="2043110" y="1497848"/>
                  </a:lnTo>
                  <a:lnTo>
                    <a:pt x="2038029" y="1500704"/>
                  </a:lnTo>
                  <a:lnTo>
                    <a:pt x="2017071" y="1511494"/>
                  </a:lnTo>
                  <a:lnTo>
                    <a:pt x="1995795" y="1522919"/>
                  </a:lnTo>
                  <a:lnTo>
                    <a:pt x="1975154" y="1534344"/>
                  </a:lnTo>
                  <a:lnTo>
                    <a:pt x="1956101" y="1545451"/>
                  </a:lnTo>
                  <a:lnTo>
                    <a:pt x="1926252" y="1562271"/>
                  </a:lnTo>
                  <a:lnTo>
                    <a:pt x="1914502" y="1569252"/>
                  </a:lnTo>
                  <a:lnTo>
                    <a:pt x="1983410" y="1527997"/>
                  </a:lnTo>
                  <a:lnTo>
                    <a:pt x="1511215" y="1778704"/>
                  </a:lnTo>
                  <a:lnTo>
                    <a:pt x="1498196" y="1785369"/>
                  </a:lnTo>
                  <a:lnTo>
                    <a:pt x="1482953" y="1792985"/>
                  </a:lnTo>
                  <a:lnTo>
                    <a:pt x="1462948" y="1802823"/>
                  </a:lnTo>
                  <a:lnTo>
                    <a:pt x="1438814" y="1814248"/>
                  </a:lnTo>
                  <a:lnTo>
                    <a:pt x="1410870" y="1827259"/>
                  </a:lnTo>
                  <a:lnTo>
                    <a:pt x="1380385" y="1841223"/>
                  </a:lnTo>
                  <a:lnTo>
                    <a:pt x="1347678" y="1855186"/>
                  </a:lnTo>
                  <a:lnTo>
                    <a:pt x="1313382" y="1869150"/>
                  </a:lnTo>
                  <a:lnTo>
                    <a:pt x="1295917" y="1876131"/>
                  </a:lnTo>
                  <a:lnTo>
                    <a:pt x="1278769" y="1882796"/>
                  </a:lnTo>
                  <a:lnTo>
                    <a:pt x="1260987" y="1889143"/>
                  </a:lnTo>
                  <a:lnTo>
                    <a:pt x="1243204" y="1895172"/>
                  </a:lnTo>
                  <a:lnTo>
                    <a:pt x="1225739" y="1900885"/>
                  </a:lnTo>
                  <a:lnTo>
                    <a:pt x="1208909" y="1905962"/>
                  </a:lnTo>
                  <a:lnTo>
                    <a:pt x="1191761" y="1910723"/>
                  </a:lnTo>
                  <a:lnTo>
                    <a:pt x="1175248" y="1914848"/>
                  </a:lnTo>
                  <a:lnTo>
                    <a:pt x="1159371" y="1918656"/>
                  </a:lnTo>
                  <a:lnTo>
                    <a:pt x="1144129" y="1921513"/>
                  </a:lnTo>
                  <a:lnTo>
                    <a:pt x="1129204" y="1923417"/>
                  </a:lnTo>
                  <a:lnTo>
                    <a:pt x="1115232" y="1925004"/>
                  </a:lnTo>
                  <a:lnTo>
                    <a:pt x="1108563" y="1925321"/>
                  </a:lnTo>
                  <a:lnTo>
                    <a:pt x="1102212" y="1925638"/>
                  </a:lnTo>
                  <a:lnTo>
                    <a:pt x="1095861" y="1925638"/>
                  </a:lnTo>
                  <a:lnTo>
                    <a:pt x="1089828" y="1925321"/>
                  </a:lnTo>
                  <a:lnTo>
                    <a:pt x="1076808" y="1924051"/>
                  </a:lnTo>
                  <a:lnTo>
                    <a:pt x="1061884" y="1922465"/>
                  </a:lnTo>
                  <a:lnTo>
                    <a:pt x="1025683" y="1918656"/>
                  </a:lnTo>
                  <a:lnTo>
                    <a:pt x="983131" y="1912944"/>
                  </a:lnTo>
                  <a:lnTo>
                    <a:pt x="934546" y="1906280"/>
                  </a:lnTo>
                  <a:lnTo>
                    <a:pt x="824992" y="1890412"/>
                  </a:lnTo>
                  <a:lnTo>
                    <a:pt x="707181" y="1872958"/>
                  </a:lnTo>
                  <a:lnTo>
                    <a:pt x="589688" y="1856138"/>
                  </a:lnTo>
                  <a:lnTo>
                    <a:pt x="534117" y="1848522"/>
                  </a:lnTo>
                  <a:lnTo>
                    <a:pt x="482357" y="1841540"/>
                  </a:lnTo>
                  <a:lnTo>
                    <a:pt x="435677" y="1835828"/>
                  </a:lnTo>
                  <a:lnTo>
                    <a:pt x="394713" y="1831385"/>
                  </a:lnTo>
                  <a:lnTo>
                    <a:pt x="376613" y="1829798"/>
                  </a:lnTo>
                  <a:lnTo>
                    <a:pt x="361053" y="1828529"/>
                  </a:lnTo>
                  <a:lnTo>
                    <a:pt x="347399" y="1827577"/>
                  </a:lnTo>
                  <a:lnTo>
                    <a:pt x="335967" y="1827259"/>
                  </a:lnTo>
                  <a:lnTo>
                    <a:pt x="314056" y="1827577"/>
                  </a:lnTo>
                  <a:lnTo>
                    <a:pt x="289922" y="1827894"/>
                  </a:lnTo>
                  <a:lnTo>
                    <a:pt x="237209" y="1829481"/>
                  </a:lnTo>
                  <a:lnTo>
                    <a:pt x="181321" y="1831385"/>
                  </a:lnTo>
                  <a:lnTo>
                    <a:pt x="126702" y="1833606"/>
                  </a:lnTo>
                  <a:lnTo>
                    <a:pt x="37153" y="1837732"/>
                  </a:lnTo>
                  <a:lnTo>
                    <a:pt x="0" y="1839636"/>
                  </a:lnTo>
                  <a:lnTo>
                    <a:pt x="19053" y="1500704"/>
                  </a:lnTo>
                  <a:lnTo>
                    <a:pt x="28580" y="1501657"/>
                  </a:lnTo>
                  <a:lnTo>
                    <a:pt x="54301" y="1503878"/>
                  </a:lnTo>
                  <a:lnTo>
                    <a:pt x="72084" y="1505147"/>
                  </a:lnTo>
                  <a:lnTo>
                    <a:pt x="92089" y="1506099"/>
                  </a:lnTo>
                  <a:lnTo>
                    <a:pt x="114318" y="1507369"/>
                  </a:lnTo>
                  <a:lnTo>
                    <a:pt x="137499" y="1507686"/>
                  </a:lnTo>
                  <a:lnTo>
                    <a:pt x="161632" y="1507369"/>
                  </a:lnTo>
                  <a:lnTo>
                    <a:pt x="173699" y="1506734"/>
                  </a:lnTo>
                  <a:lnTo>
                    <a:pt x="186084" y="1505782"/>
                  </a:lnTo>
                  <a:lnTo>
                    <a:pt x="198151" y="1504830"/>
                  </a:lnTo>
                  <a:lnTo>
                    <a:pt x="210217" y="1503878"/>
                  </a:lnTo>
                  <a:lnTo>
                    <a:pt x="221649" y="1502291"/>
                  </a:lnTo>
                  <a:lnTo>
                    <a:pt x="233399" y="1500704"/>
                  </a:lnTo>
                  <a:lnTo>
                    <a:pt x="244513" y="1498483"/>
                  </a:lnTo>
                  <a:lnTo>
                    <a:pt x="255627" y="1496262"/>
                  </a:lnTo>
                  <a:lnTo>
                    <a:pt x="265471" y="1493088"/>
                  </a:lnTo>
                  <a:lnTo>
                    <a:pt x="275315" y="1490232"/>
                  </a:lnTo>
                  <a:lnTo>
                    <a:pt x="284524" y="1486424"/>
                  </a:lnTo>
                  <a:lnTo>
                    <a:pt x="292780" y="1482615"/>
                  </a:lnTo>
                  <a:lnTo>
                    <a:pt x="300719" y="1478172"/>
                  </a:lnTo>
                  <a:lnTo>
                    <a:pt x="304212" y="1475634"/>
                  </a:lnTo>
                  <a:lnTo>
                    <a:pt x="307705" y="1473095"/>
                  </a:lnTo>
                  <a:lnTo>
                    <a:pt x="321677" y="1462622"/>
                  </a:lnTo>
                  <a:lnTo>
                    <a:pt x="337872" y="1450880"/>
                  </a:lnTo>
                  <a:lnTo>
                    <a:pt x="355972" y="1438821"/>
                  </a:lnTo>
                  <a:lnTo>
                    <a:pt x="375978" y="1426127"/>
                  </a:lnTo>
                  <a:lnTo>
                    <a:pt x="396936" y="1413433"/>
                  </a:lnTo>
                  <a:lnTo>
                    <a:pt x="418847" y="1400421"/>
                  </a:lnTo>
                  <a:lnTo>
                    <a:pt x="441075" y="1387727"/>
                  </a:lnTo>
                  <a:lnTo>
                    <a:pt x="463621" y="1375351"/>
                  </a:lnTo>
                  <a:lnTo>
                    <a:pt x="485850" y="1363291"/>
                  </a:lnTo>
                  <a:lnTo>
                    <a:pt x="508078" y="1352184"/>
                  </a:lnTo>
                  <a:lnTo>
                    <a:pt x="529037" y="1341711"/>
                  </a:lnTo>
                  <a:lnTo>
                    <a:pt x="549042" y="1332191"/>
                  </a:lnTo>
                  <a:lnTo>
                    <a:pt x="567142" y="1323940"/>
                  </a:lnTo>
                  <a:lnTo>
                    <a:pt x="583972" y="1317275"/>
                  </a:lnTo>
                  <a:lnTo>
                    <a:pt x="597945" y="1311880"/>
                  </a:lnTo>
                  <a:lnTo>
                    <a:pt x="604296" y="1309976"/>
                  </a:lnTo>
                  <a:lnTo>
                    <a:pt x="609694" y="1308389"/>
                  </a:lnTo>
                  <a:lnTo>
                    <a:pt x="616680" y="1307120"/>
                  </a:lnTo>
                  <a:lnTo>
                    <a:pt x="626524" y="1304899"/>
                  </a:lnTo>
                  <a:lnTo>
                    <a:pt x="655103" y="1299821"/>
                  </a:lnTo>
                  <a:lnTo>
                    <a:pt x="693844" y="1293474"/>
                  </a:lnTo>
                  <a:lnTo>
                    <a:pt x="740842" y="1286492"/>
                  </a:lnTo>
                  <a:lnTo>
                    <a:pt x="794507" y="1279193"/>
                  </a:lnTo>
                  <a:lnTo>
                    <a:pt x="853254" y="1271894"/>
                  </a:lnTo>
                  <a:lnTo>
                    <a:pt x="884056" y="1268403"/>
                  </a:lnTo>
                  <a:lnTo>
                    <a:pt x="915176" y="1264912"/>
                  </a:lnTo>
                  <a:lnTo>
                    <a:pt x="946931" y="1261421"/>
                  </a:lnTo>
                  <a:lnTo>
                    <a:pt x="979003" y="1258565"/>
                  </a:lnTo>
                  <a:lnTo>
                    <a:pt x="1010758" y="1256026"/>
                  </a:lnTo>
                  <a:lnTo>
                    <a:pt x="1042195" y="1253488"/>
                  </a:lnTo>
                  <a:lnTo>
                    <a:pt x="1073633" y="1251583"/>
                  </a:lnTo>
                  <a:lnTo>
                    <a:pt x="1103800" y="1249997"/>
                  </a:lnTo>
                  <a:lnTo>
                    <a:pt x="1108711" y="1249733"/>
                  </a:lnTo>
                  <a:lnTo>
                    <a:pt x="1108711" y="1144905"/>
                  </a:lnTo>
                  <a:lnTo>
                    <a:pt x="1105218" y="1127104"/>
                  </a:lnTo>
                  <a:lnTo>
                    <a:pt x="1102043" y="1110256"/>
                  </a:lnTo>
                  <a:lnTo>
                    <a:pt x="1097916" y="1094680"/>
                  </a:lnTo>
                  <a:lnTo>
                    <a:pt x="1093788" y="1080057"/>
                  </a:lnTo>
                  <a:lnTo>
                    <a:pt x="1089026" y="1067024"/>
                  </a:lnTo>
                  <a:lnTo>
                    <a:pt x="1083946" y="1054626"/>
                  </a:lnTo>
                  <a:lnTo>
                    <a:pt x="1078866" y="1043818"/>
                  </a:lnTo>
                  <a:lnTo>
                    <a:pt x="1073468" y="1033010"/>
                  </a:lnTo>
                  <a:lnTo>
                    <a:pt x="1067753" y="1023474"/>
                  </a:lnTo>
                  <a:lnTo>
                    <a:pt x="1061721" y="1014255"/>
                  </a:lnTo>
                  <a:lnTo>
                    <a:pt x="1055371" y="1005672"/>
                  </a:lnTo>
                  <a:lnTo>
                    <a:pt x="1049021" y="997407"/>
                  </a:lnTo>
                  <a:lnTo>
                    <a:pt x="1042671" y="989460"/>
                  </a:lnTo>
                  <a:lnTo>
                    <a:pt x="1036003" y="981831"/>
                  </a:lnTo>
                  <a:lnTo>
                    <a:pt x="1022668" y="966891"/>
                  </a:lnTo>
                  <a:lnTo>
                    <a:pt x="1013461" y="957036"/>
                  </a:lnTo>
                  <a:lnTo>
                    <a:pt x="1004888" y="947182"/>
                  </a:lnTo>
                  <a:lnTo>
                    <a:pt x="995681" y="936692"/>
                  </a:lnTo>
                  <a:lnTo>
                    <a:pt x="987108" y="925884"/>
                  </a:lnTo>
                  <a:lnTo>
                    <a:pt x="978853" y="914440"/>
                  </a:lnTo>
                  <a:lnTo>
                    <a:pt x="970916" y="902042"/>
                  </a:lnTo>
                  <a:lnTo>
                    <a:pt x="966788" y="895367"/>
                  </a:lnTo>
                  <a:lnTo>
                    <a:pt x="962978" y="888691"/>
                  </a:lnTo>
                  <a:lnTo>
                    <a:pt x="959168" y="881698"/>
                  </a:lnTo>
                  <a:lnTo>
                    <a:pt x="955676" y="874069"/>
                  </a:lnTo>
                  <a:lnTo>
                    <a:pt x="952183" y="866122"/>
                  </a:lnTo>
                  <a:lnTo>
                    <a:pt x="948691" y="858175"/>
                  </a:lnTo>
                  <a:lnTo>
                    <a:pt x="945516" y="849910"/>
                  </a:lnTo>
                  <a:lnTo>
                    <a:pt x="942341" y="841009"/>
                  </a:lnTo>
                  <a:lnTo>
                    <a:pt x="939483" y="831790"/>
                  </a:lnTo>
                  <a:lnTo>
                    <a:pt x="936626" y="821936"/>
                  </a:lnTo>
                  <a:lnTo>
                    <a:pt x="934086" y="812082"/>
                  </a:lnTo>
                  <a:lnTo>
                    <a:pt x="931863" y="801274"/>
                  </a:lnTo>
                  <a:lnTo>
                    <a:pt x="929323" y="790148"/>
                  </a:lnTo>
                  <a:lnTo>
                    <a:pt x="927418" y="778704"/>
                  </a:lnTo>
                  <a:lnTo>
                    <a:pt x="925513" y="766624"/>
                  </a:lnTo>
                  <a:lnTo>
                    <a:pt x="923608" y="753909"/>
                  </a:lnTo>
                  <a:lnTo>
                    <a:pt x="922338" y="740876"/>
                  </a:lnTo>
                  <a:lnTo>
                    <a:pt x="921068" y="727207"/>
                  </a:lnTo>
                  <a:lnTo>
                    <a:pt x="920433" y="712584"/>
                  </a:lnTo>
                  <a:lnTo>
                    <a:pt x="919481" y="697644"/>
                  </a:lnTo>
                  <a:lnTo>
                    <a:pt x="919163" y="680478"/>
                  </a:lnTo>
                  <a:lnTo>
                    <a:pt x="919481" y="663948"/>
                  </a:lnTo>
                  <a:lnTo>
                    <a:pt x="920751" y="647736"/>
                  </a:lnTo>
                  <a:lnTo>
                    <a:pt x="922338" y="631842"/>
                  </a:lnTo>
                  <a:lnTo>
                    <a:pt x="924561" y="616266"/>
                  </a:lnTo>
                  <a:lnTo>
                    <a:pt x="928053" y="601325"/>
                  </a:lnTo>
                  <a:lnTo>
                    <a:pt x="932181" y="586703"/>
                  </a:lnTo>
                  <a:lnTo>
                    <a:pt x="936308" y="572398"/>
                  </a:lnTo>
                  <a:lnTo>
                    <a:pt x="941706" y="558093"/>
                  </a:lnTo>
                  <a:lnTo>
                    <a:pt x="947738" y="544424"/>
                  </a:lnTo>
                  <a:lnTo>
                    <a:pt x="954406" y="531391"/>
                  </a:lnTo>
                  <a:lnTo>
                    <a:pt x="958216" y="525033"/>
                  </a:lnTo>
                  <a:lnTo>
                    <a:pt x="961708" y="518676"/>
                  </a:lnTo>
                  <a:lnTo>
                    <a:pt x="965836" y="512318"/>
                  </a:lnTo>
                  <a:lnTo>
                    <a:pt x="969646" y="506278"/>
                  </a:lnTo>
                  <a:lnTo>
                    <a:pt x="978853" y="494199"/>
                  </a:lnTo>
                  <a:lnTo>
                    <a:pt x="988061" y="483073"/>
                  </a:lnTo>
                  <a:lnTo>
                    <a:pt x="998221" y="471629"/>
                  </a:lnTo>
                  <a:lnTo>
                    <a:pt x="1008698" y="461139"/>
                  </a:lnTo>
                  <a:lnTo>
                    <a:pt x="1019811" y="451602"/>
                  </a:lnTo>
                  <a:lnTo>
                    <a:pt x="1030923" y="442384"/>
                  </a:lnTo>
                  <a:lnTo>
                    <a:pt x="1042671" y="433801"/>
                  </a:lnTo>
                  <a:lnTo>
                    <a:pt x="1054736" y="425854"/>
                  </a:lnTo>
                  <a:lnTo>
                    <a:pt x="1066483" y="418542"/>
                  </a:lnTo>
                  <a:lnTo>
                    <a:pt x="1078866" y="411549"/>
                  </a:lnTo>
                  <a:lnTo>
                    <a:pt x="1091248" y="405191"/>
                  </a:lnTo>
                  <a:lnTo>
                    <a:pt x="1103631" y="399152"/>
                  </a:lnTo>
                  <a:lnTo>
                    <a:pt x="1116331" y="393748"/>
                  </a:lnTo>
                  <a:lnTo>
                    <a:pt x="1128713" y="388661"/>
                  </a:lnTo>
                  <a:lnTo>
                    <a:pt x="1141413" y="383893"/>
                  </a:lnTo>
                  <a:lnTo>
                    <a:pt x="1153796" y="380079"/>
                  </a:lnTo>
                  <a:lnTo>
                    <a:pt x="1166178" y="376264"/>
                  </a:lnTo>
                  <a:lnTo>
                    <a:pt x="1178243" y="373085"/>
                  </a:lnTo>
                  <a:lnTo>
                    <a:pt x="1190308" y="369906"/>
                  </a:lnTo>
                  <a:lnTo>
                    <a:pt x="1201738" y="367363"/>
                  </a:lnTo>
                  <a:lnTo>
                    <a:pt x="1213168" y="364820"/>
                  </a:lnTo>
                  <a:lnTo>
                    <a:pt x="1224281" y="362595"/>
                  </a:lnTo>
                  <a:lnTo>
                    <a:pt x="1235076" y="361006"/>
                  </a:lnTo>
                  <a:lnTo>
                    <a:pt x="1254761" y="358145"/>
                  </a:lnTo>
                  <a:lnTo>
                    <a:pt x="1272223" y="356237"/>
                  </a:lnTo>
                  <a:lnTo>
                    <a:pt x="1287781" y="354966"/>
                  </a:lnTo>
                  <a:lnTo>
                    <a:pt x="1300163" y="354330"/>
                  </a:lnTo>
                  <a:lnTo>
                    <a:pt x="1309371" y="354012"/>
                  </a:lnTo>
                  <a:close/>
                  <a:moveTo>
                    <a:pt x="1815403" y="215900"/>
                  </a:moveTo>
                  <a:lnTo>
                    <a:pt x="1818266" y="216218"/>
                  </a:lnTo>
                  <a:lnTo>
                    <a:pt x="1821764" y="216535"/>
                  </a:lnTo>
                  <a:lnTo>
                    <a:pt x="1824945" y="217170"/>
                  </a:lnTo>
                  <a:lnTo>
                    <a:pt x="1828126" y="218758"/>
                  </a:lnTo>
                  <a:lnTo>
                    <a:pt x="1830989" y="220028"/>
                  </a:lnTo>
                  <a:lnTo>
                    <a:pt x="1834170" y="221615"/>
                  </a:lnTo>
                  <a:lnTo>
                    <a:pt x="1836715" y="223520"/>
                  </a:lnTo>
                  <a:lnTo>
                    <a:pt x="1839577" y="226060"/>
                  </a:lnTo>
                  <a:lnTo>
                    <a:pt x="1841804" y="228600"/>
                  </a:lnTo>
                  <a:lnTo>
                    <a:pt x="1843713" y="231458"/>
                  </a:lnTo>
                  <a:lnTo>
                    <a:pt x="1845621" y="234315"/>
                  </a:lnTo>
                  <a:lnTo>
                    <a:pt x="1847212" y="237490"/>
                  </a:lnTo>
                  <a:lnTo>
                    <a:pt x="1848166" y="240348"/>
                  </a:lnTo>
                  <a:lnTo>
                    <a:pt x="1848802" y="243523"/>
                  </a:lnTo>
                  <a:lnTo>
                    <a:pt x="1849438" y="247015"/>
                  </a:lnTo>
                  <a:lnTo>
                    <a:pt x="1849438" y="250508"/>
                  </a:lnTo>
                  <a:lnTo>
                    <a:pt x="1849438" y="253365"/>
                  </a:lnTo>
                  <a:lnTo>
                    <a:pt x="1848802" y="256858"/>
                  </a:lnTo>
                  <a:lnTo>
                    <a:pt x="1848166" y="260033"/>
                  </a:lnTo>
                  <a:lnTo>
                    <a:pt x="1847212" y="263208"/>
                  </a:lnTo>
                  <a:lnTo>
                    <a:pt x="1845621" y="266065"/>
                  </a:lnTo>
                  <a:lnTo>
                    <a:pt x="1843713" y="268923"/>
                  </a:lnTo>
                  <a:lnTo>
                    <a:pt x="1841804" y="271780"/>
                  </a:lnTo>
                  <a:lnTo>
                    <a:pt x="1839577" y="274320"/>
                  </a:lnTo>
                  <a:lnTo>
                    <a:pt x="1736517" y="377190"/>
                  </a:lnTo>
                  <a:lnTo>
                    <a:pt x="1733654" y="379730"/>
                  </a:lnTo>
                  <a:lnTo>
                    <a:pt x="1731109" y="381635"/>
                  </a:lnTo>
                  <a:lnTo>
                    <a:pt x="1727928" y="383223"/>
                  </a:lnTo>
                  <a:lnTo>
                    <a:pt x="1725065" y="384810"/>
                  </a:lnTo>
                  <a:lnTo>
                    <a:pt x="1721885" y="386080"/>
                  </a:lnTo>
                  <a:lnTo>
                    <a:pt x="1718704" y="386715"/>
                  </a:lnTo>
                  <a:lnTo>
                    <a:pt x="1715205" y="387350"/>
                  </a:lnTo>
                  <a:lnTo>
                    <a:pt x="1712342" y="387350"/>
                  </a:lnTo>
                  <a:lnTo>
                    <a:pt x="1708843" y="387350"/>
                  </a:lnTo>
                  <a:lnTo>
                    <a:pt x="1705662" y="386715"/>
                  </a:lnTo>
                  <a:lnTo>
                    <a:pt x="1702163" y="386080"/>
                  </a:lnTo>
                  <a:lnTo>
                    <a:pt x="1699300" y="384810"/>
                  </a:lnTo>
                  <a:lnTo>
                    <a:pt x="1696119" y="383223"/>
                  </a:lnTo>
                  <a:lnTo>
                    <a:pt x="1693257" y="381635"/>
                  </a:lnTo>
                  <a:lnTo>
                    <a:pt x="1690394" y="379730"/>
                  </a:lnTo>
                  <a:lnTo>
                    <a:pt x="1687849" y="377190"/>
                  </a:lnTo>
                  <a:lnTo>
                    <a:pt x="1685622" y="374650"/>
                  </a:lnTo>
                  <a:lnTo>
                    <a:pt x="1683396" y="371793"/>
                  </a:lnTo>
                  <a:lnTo>
                    <a:pt x="1681805" y="368935"/>
                  </a:lnTo>
                  <a:lnTo>
                    <a:pt x="1680533" y="365760"/>
                  </a:lnTo>
                  <a:lnTo>
                    <a:pt x="1679261" y="362903"/>
                  </a:lnTo>
                  <a:lnTo>
                    <a:pt x="1678624" y="359410"/>
                  </a:lnTo>
                  <a:lnTo>
                    <a:pt x="1678306" y="356235"/>
                  </a:lnTo>
                  <a:lnTo>
                    <a:pt x="1677988" y="353378"/>
                  </a:lnTo>
                  <a:lnTo>
                    <a:pt x="1678306" y="349885"/>
                  </a:lnTo>
                  <a:lnTo>
                    <a:pt x="1678624" y="346393"/>
                  </a:lnTo>
                  <a:lnTo>
                    <a:pt x="1679261" y="343218"/>
                  </a:lnTo>
                  <a:lnTo>
                    <a:pt x="1680533" y="340043"/>
                  </a:lnTo>
                  <a:lnTo>
                    <a:pt x="1681805" y="337185"/>
                  </a:lnTo>
                  <a:lnTo>
                    <a:pt x="1683396" y="334328"/>
                  </a:lnTo>
                  <a:lnTo>
                    <a:pt x="1685622" y="331470"/>
                  </a:lnTo>
                  <a:lnTo>
                    <a:pt x="1687849" y="328930"/>
                  </a:lnTo>
                  <a:lnTo>
                    <a:pt x="1790910" y="226060"/>
                  </a:lnTo>
                  <a:lnTo>
                    <a:pt x="1793455" y="223520"/>
                  </a:lnTo>
                  <a:lnTo>
                    <a:pt x="1796317" y="221615"/>
                  </a:lnTo>
                  <a:lnTo>
                    <a:pt x="1799180" y="220028"/>
                  </a:lnTo>
                  <a:lnTo>
                    <a:pt x="1802361" y="218758"/>
                  </a:lnTo>
                  <a:lnTo>
                    <a:pt x="1805224" y="217170"/>
                  </a:lnTo>
                  <a:lnTo>
                    <a:pt x="1808723" y="216535"/>
                  </a:lnTo>
                  <a:lnTo>
                    <a:pt x="1811904" y="216218"/>
                  </a:lnTo>
                  <a:lnTo>
                    <a:pt x="1815403" y="215900"/>
                  </a:lnTo>
                  <a:close/>
                  <a:moveTo>
                    <a:pt x="851599" y="215900"/>
                  </a:moveTo>
                  <a:lnTo>
                    <a:pt x="855065" y="216218"/>
                  </a:lnTo>
                  <a:lnTo>
                    <a:pt x="857902" y="216535"/>
                  </a:lnTo>
                  <a:lnTo>
                    <a:pt x="861368" y="217170"/>
                  </a:lnTo>
                  <a:lnTo>
                    <a:pt x="864205" y="218758"/>
                  </a:lnTo>
                  <a:lnTo>
                    <a:pt x="867356" y="220028"/>
                  </a:lnTo>
                  <a:lnTo>
                    <a:pt x="870192" y="221615"/>
                  </a:lnTo>
                  <a:lnTo>
                    <a:pt x="872713" y="223520"/>
                  </a:lnTo>
                  <a:lnTo>
                    <a:pt x="875550" y="226060"/>
                  </a:lnTo>
                  <a:lnTo>
                    <a:pt x="977657" y="328930"/>
                  </a:lnTo>
                  <a:lnTo>
                    <a:pt x="979863" y="331470"/>
                  </a:lnTo>
                  <a:lnTo>
                    <a:pt x="981754" y="334328"/>
                  </a:lnTo>
                  <a:lnTo>
                    <a:pt x="983960" y="337185"/>
                  </a:lnTo>
                  <a:lnTo>
                    <a:pt x="985220" y="340043"/>
                  </a:lnTo>
                  <a:lnTo>
                    <a:pt x="986166" y="343218"/>
                  </a:lnTo>
                  <a:lnTo>
                    <a:pt x="986796" y="346393"/>
                  </a:lnTo>
                  <a:lnTo>
                    <a:pt x="987426" y="349885"/>
                  </a:lnTo>
                  <a:lnTo>
                    <a:pt x="987426" y="353378"/>
                  </a:lnTo>
                  <a:lnTo>
                    <a:pt x="987426" y="356235"/>
                  </a:lnTo>
                  <a:lnTo>
                    <a:pt x="986796" y="359410"/>
                  </a:lnTo>
                  <a:lnTo>
                    <a:pt x="986166" y="362903"/>
                  </a:lnTo>
                  <a:lnTo>
                    <a:pt x="985220" y="365760"/>
                  </a:lnTo>
                  <a:lnTo>
                    <a:pt x="983960" y="368935"/>
                  </a:lnTo>
                  <a:lnTo>
                    <a:pt x="981754" y="371793"/>
                  </a:lnTo>
                  <a:lnTo>
                    <a:pt x="979863" y="374650"/>
                  </a:lnTo>
                  <a:lnTo>
                    <a:pt x="977657" y="377190"/>
                  </a:lnTo>
                  <a:lnTo>
                    <a:pt x="975135" y="379730"/>
                  </a:lnTo>
                  <a:lnTo>
                    <a:pt x="972299" y="381635"/>
                  </a:lnTo>
                  <a:lnTo>
                    <a:pt x="969778" y="383223"/>
                  </a:lnTo>
                  <a:lnTo>
                    <a:pt x="966627" y="384810"/>
                  </a:lnTo>
                  <a:lnTo>
                    <a:pt x="963475" y="386080"/>
                  </a:lnTo>
                  <a:lnTo>
                    <a:pt x="960324" y="386715"/>
                  </a:lnTo>
                  <a:lnTo>
                    <a:pt x="957172" y="387350"/>
                  </a:lnTo>
                  <a:lnTo>
                    <a:pt x="953706" y="387350"/>
                  </a:lnTo>
                  <a:lnTo>
                    <a:pt x="950554" y="387350"/>
                  </a:lnTo>
                  <a:lnTo>
                    <a:pt x="947088" y="386715"/>
                  </a:lnTo>
                  <a:lnTo>
                    <a:pt x="944251" y="386080"/>
                  </a:lnTo>
                  <a:lnTo>
                    <a:pt x="940785" y="384810"/>
                  </a:lnTo>
                  <a:lnTo>
                    <a:pt x="937948" y="383223"/>
                  </a:lnTo>
                  <a:lnTo>
                    <a:pt x="935112" y="381635"/>
                  </a:lnTo>
                  <a:lnTo>
                    <a:pt x="932276" y="379730"/>
                  </a:lnTo>
                  <a:lnTo>
                    <a:pt x="929440" y="377190"/>
                  </a:lnTo>
                  <a:lnTo>
                    <a:pt x="827333" y="274320"/>
                  </a:lnTo>
                  <a:lnTo>
                    <a:pt x="825127" y="271780"/>
                  </a:lnTo>
                  <a:lnTo>
                    <a:pt x="823236" y="268923"/>
                  </a:lnTo>
                  <a:lnTo>
                    <a:pt x="821345" y="266065"/>
                  </a:lnTo>
                  <a:lnTo>
                    <a:pt x="820084" y="263208"/>
                  </a:lnTo>
                  <a:lnTo>
                    <a:pt x="819139" y="260033"/>
                  </a:lnTo>
                  <a:lnTo>
                    <a:pt x="818193" y="256858"/>
                  </a:lnTo>
                  <a:lnTo>
                    <a:pt x="817878" y="253365"/>
                  </a:lnTo>
                  <a:lnTo>
                    <a:pt x="817563" y="250508"/>
                  </a:lnTo>
                  <a:lnTo>
                    <a:pt x="817878" y="247015"/>
                  </a:lnTo>
                  <a:lnTo>
                    <a:pt x="818193" y="243523"/>
                  </a:lnTo>
                  <a:lnTo>
                    <a:pt x="819139" y="240348"/>
                  </a:lnTo>
                  <a:lnTo>
                    <a:pt x="820084" y="237490"/>
                  </a:lnTo>
                  <a:lnTo>
                    <a:pt x="821345" y="234315"/>
                  </a:lnTo>
                  <a:lnTo>
                    <a:pt x="823236" y="231458"/>
                  </a:lnTo>
                  <a:lnTo>
                    <a:pt x="825127" y="228600"/>
                  </a:lnTo>
                  <a:lnTo>
                    <a:pt x="827333" y="226060"/>
                  </a:lnTo>
                  <a:lnTo>
                    <a:pt x="830169" y="223520"/>
                  </a:lnTo>
                  <a:lnTo>
                    <a:pt x="832690" y="221615"/>
                  </a:lnTo>
                  <a:lnTo>
                    <a:pt x="835842" y="220028"/>
                  </a:lnTo>
                  <a:lnTo>
                    <a:pt x="838678" y="218758"/>
                  </a:lnTo>
                  <a:lnTo>
                    <a:pt x="842144" y="217170"/>
                  </a:lnTo>
                  <a:lnTo>
                    <a:pt x="844981" y="216535"/>
                  </a:lnTo>
                  <a:lnTo>
                    <a:pt x="848447" y="216218"/>
                  </a:lnTo>
                  <a:lnTo>
                    <a:pt x="851599" y="215900"/>
                  </a:lnTo>
                  <a:close/>
                  <a:moveTo>
                    <a:pt x="1318578" y="0"/>
                  </a:moveTo>
                  <a:lnTo>
                    <a:pt x="1321753" y="318"/>
                  </a:lnTo>
                  <a:lnTo>
                    <a:pt x="1325563" y="636"/>
                  </a:lnTo>
                  <a:lnTo>
                    <a:pt x="1328421" y="1590"/>
                  </a:lnTo>
                  <a:lnTo>
                    <a:pt x="1331913" y="2544"/>
                  </a:lnTo>
                  <a:lnTo>
                    <a:pt x="1334771" y="4133"/>
                  </a:lnTo>
                  <a:lnTo>
                    <a:pt x="1337629" y="6041"/>
                  </a:lnTo>
                  <a:lnTo>
                    <a:pt x="1340169" y="7949"/>
                  </a:lnTo>
                  <a:lnTo>
                    <a:pt x="1342391" y="9857"/>
                  </a:lnTo>
                  <a:lnTo>
                    <a:pt x="1344931" y="12719"/>
                  </a:lnTo>
                  <a:lnTo>
                    <a:pt x="1346836" y="15262"/>
                  </a:lnTo>
                  <a:lnTo>
                    <a:pt x="1348424" y="18124"/>
                  </a:lnTo>
                  <a:lnTo>
                    <a:pt x="1350011" y="20986"/>
                  </a:lnTo>
                  <a:lnTo>
                    <a:pt x="1351281" y="23848"/>
                  </a:lnTo>
                  <a:lnTo>
                    <a:pt x="1351916" y="27345"/>
                  </a:lnTo>
                  <a:lnTo>
                    <a:pt x="1352551" y="30843"/>
                  </a:lnTo>
                  <a:lnTo>
                    <a:pt x="1352551" y="34341"/>
                  </a:lnTo>
                  <a:lnTo>
                    <a:pt x="1352551" y="180290"/>
                  </a:lnTo>
                  <a:lnTo>
                    <a:pt x="1352551" y="183469"/>
                  </a:lnTo>
                  <a:lnTo>
                    <a:pt x="1351916" y="186967"/>
                  </a:lnTo>
                  <a:lnTo>
                    <a:pt x="1351281" y="190147"/>
                  </a:lnTo>
                  <a:lnTo>
                    <a:pt x="1350011" y="193327"/>
                  </a:lnTo>
                  <a:lnTo>
                    <a:pt x="1348424" y="196188"/>
                  </a:lnTo>
                  <a:lnTo>
                    <a:pt x="1346836" y="199368"/>
                  </a:lnTo>
                  <a:lnTo>
                    <a:pt x="1344931" y="201912"/>
                  </a:lnTo>
                  <a:lnTo>
                    <a:pt x="1342391" y="204138"/>
                  </a:lnTo>
                  <a:lnTo>
                    <a:pt x="1340169" y="206681"/>
                  </a:lnTo>
                  <a:lnTo>
                    <a:pt x="1337629" y="208271"/>
                  </a:lnTo>
                  <a:lnTo>
                    <a:pt x="1334771" y="210179"/>
                  </a:lnTo>
                  <a:lnTo>
                    <a:pt x="1331913" y="211769"/>
                  </a:lnTo>
                  <a:lnTo>
                    <a:pt x="1328421" y="212723"/>
                  </a:lnTo>
                  <a:lnTo>
                    <a:pt x="1325563" y="213677"/>
                  </a:lnTo>
                  <a:lnTo>
                    <a:pt x="1321753" y="213995"/>
                  </a:lnTo>
                  <a:lnTo>
                    <a:pt x="1318578" y="214313"/>
                  </a:lnTo>
                  <a:lnTo>
                    <a:pt x="1315086" y="213995"/>
                  </a:lnTo>
                  <a:lnTo>
                    <a:pt x="1311593" y="213677"/>
                  </a:lnTo>
                  <a:lnTo>
                    <a:pt x="1308418" y="212723"/>
                  </a:lnTo>
                  <a:lnTo>
                    <a:pt x="1305243" y="211769"/>
                  </a:lnTo>
                  <a:lnTo>
                    <a:pt x="1302068" y="210179"/>
                  </a:lnTo>
                  <a:lnTo>
                    <a:pt x="1299528" y="208271"/>
                  </a:lnTo>
                  <a:lnTo>
                    <a:pt x="1296671" y="206681"/>
                  </a:lnTo>
                  <a:lnTo>
                    <a:pt x="1294448" y="204138"/>
                  </a:lnTo>
                  <a:lnTo>
                    <a:pt x="1292226" y="201912"/>
                  </a:lnTo>
                  <a:lnTo>
                    <a:pt x="1290003" y="199368"/>
                  </a:lnTo>
                  <a:lnTo>
                    <a:pt x="1288416" y="196188"/>
                  </a:lnTo>
                  <a:lnTo>
                    <a:pt x="1287146" y="193327"/>
                  </a:lnTo>
                  <a:lnTo>
                    <a:pt x="1285876" y="190147"/>
                  </a:lnTo>
                  <a:lnTo>
                    <a:pt x="1285241" y="186967"/>
                  </a:lnTo>
                  <a:lnTo>
                    <a:pt x="1284288" y="183469"/>
                  </a:lnTo>
                  <a:lnTo>
                    <a:pt x="1284288" y="180290"/>
                  </a:lnTo>
                  <a:lnTo>
                    <a:pt x="1284288" y="34341"/>
                  </a:lnTo>
                  <a:lnTo>
                    <a:pt x="1284288" y="30843"/>
                  </a:lnTo>
                  <a:lnTo>
                    <a:pt x="1285241" y="27345"/>
                  </a:lnTo>
                  <a:lnTo>
                    <a:pt x="1285876" y="23848"/>
                  </a:lnTo>
                  <a:lnTo>
                    <a:pt x="1287146" y="20986"/>
                  </a:lnTo>
                  <a:lnTo>
                    <a:pt x="1288416" y="18124"/>
                  </a:lnTo>
                  <a:lnTo>
                    <a:pt x="1290003" y="15262"/>
                  </a:lnTo>
                  <a:lnTo>
                    <a:pt x="1292226" y="12719"/>
                  </a:lnTo>
                  <a:lnTo>
                    <a:pt x="1294448" y="9857"/>
                  </a:lnTo>
                  <a:lnTo>
                    <a:pt x="1296671" y="7949"/>
                  </a:lnTo>
                  <a:lnTo>
                    <a:pt x="1299528" y="6041"/>
                  </a:lnTo>
                  <a:lnTo>
                    <a:pt x="1302068" y="4133"/>
                  </a:lnTo>
                  <a:lnTo>
                    <a:pt x="1305243" y="2544"/>
                  </a:lnTo>
                  <a:lnTo>
                    <a:pt x="1308418" y="1590"/>
                  </a:lnTo>
                  <a:lnTo>
                    <a:pt x="1311593" y="636"/>
                  </a:lnTo>
                  <a:lnTo>
                    <a:pt x="1315086" y="318"/>
                  </a:lnTo>
                  <a:lnTo>
                    <a:pt x="1318578"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微软雅黑" panose="020B0503020204020204" pitchFamily="34" charset="-122"/>
                <a:ea typeface="微软雅黑" panose="020B0503020204020204" pitchFamily="34" charset="-122"/>
              </a:endParaRPr>
            </a:p>
          </p:txBody>
        </p:sp>
      </p:grpSp>
      <p:grpSp>
        <p:nvGrpSpPr>
          <p:cNvPr id="68" name="组合 67"/>
          <p:cNvGrpSpPr/>
          <p:nvPr/>
        </p:nvGrpSpPr>
        <p:grpSpPr>
          <a:xfrm>
            <a:off x="282819" y="4878300"/>
            <a:ext cx="965576" cy="965576"/>
            <a:chOff x="4097899" y="4979900"/>
            <a:chExt cx="965576" cy="965576"/>
          </a:xfrm>
        </p:grpSpPr>
        <p:sp>
          <p:nvSpPr>
            <p:cNvPr id="39" name="椭圆 38"/>
            <p:cNvSpPr/>
            <p:nvPr/>
          </p:nvSpPr>
          <p:spPr>
            <a:xfrm>
              <a:off x="4097899" y="4979900"/>
              <a:ext cx="965576" cy="965576"/>
            </a:xfrm>
            <a:prstGeom prst="ellipse">
              <a:avLst/>
            </a:prstGeom>
            <a:gradFill>
              <a:gsLst>
                <a:gs pos="100000">
                  <a:schemeClr val="accent3"/>
                </a:gs>
                <a:gs pos="0">
                  <a:schemeClr val="accent3">
                    <a:lumMod val="75000"/>
                  </a:schemeClr>
                </a:gs>
              </a:gsLst>
              <a:lin ang="5400000" scaled="1"/>
            </a:gradFill>
            <a:ln w="28575" cap="flat">
              <a:gradFill>
                <a:gsLst>
                  <a:gs pos="0">
                    <a:schemeClr val="accent3"/>
                  </a:gs>
                  <a:gs pos="100000">
                    <a:schemeClr val="accent3">
                      <a:lumMod val="75000"/>
                    </a:schemeClr>
                  </a:gs>
                </a:gsLst>
                <a:lin ang="5400000" scaled="1"/>
              </a:gradFill>
              <a:prstDash val="solid"/>
              <a:miter lim="800000"/>
            </a:ln>
            <a:effectLst>
              <a:outerShdw blurRad="228600" dist="228600" dir="5400000" algn="t" rotWithShape="0">
                <a:schemeClr val="tx1">
                  <a:lumMod val="85000"/>
                  <a:lumOff val="15000"/>
                  <a:alpha val="28000"/>
                </a:schemeClr>
              </a:outerShdw>
            </a:effectLst>
          </p:spPr>
          <p:txBody>
            <a:bodyPr vert="horz" wrap="square" lIns="121920" tIns="60960" rIns="121920" bIns="60960" numCol="1" anchor="t" anchorCtr="0" compatLnSpc="1"/>
            <a:lstStyle/>
            <a:p>
              <a:endParaRPr lang="zh-CN" altLang="en-US" sz="2400">
                <a:solidFill>
                  <a:prstClr val="black"/>
                </a:solidFill>
                <a:latin typeface="微软雅黑" panose="020B0503020204020204" pitchFamily="34" charset="-122"/>
                <a:ea typeface="微软雅黑" panose="020B0503020204020204" pitchFamily="34" charset="-122"/>
              </a:endParaRPr>
            </a:p>
          </p:txBody>
        </p:sp>
        <p:sp>
          <p:nvSpPr>
            <p:cNvPr id="65" name="KSO_Shape"/>
            <p:cNvSpPr/>
            <p:nvPr/>
          </p:nvSpPr>
          <p:spPr bwMode="auto">
            <a:xfrm>
              <a:off x="4349773" y="5169775"/>
              <a:ext cx="461828" cy="585826"/>
            </a:xfrm>
            <a:custGeom>
              <a:avLst/>
              <a:gdLst>
                <a:gd name="T0" fmla="*/ 259322 w 2665412"/>
                <a:gd name="T1" fmla="*/ 2895285 h 3382963"/>
                <a:gd name="T2" fmla="*/ 511017 w 2665412"/>
                <a:gd name="T3" fmla="*/ 3155147 h 3382963"/>
                <a:gd name="T4" fmla="*/ 770965 w 2665412"/>
                <a:gd name="T5" fmla="*/ 2903852 h 3382963"/>
                <a:gd name="T6" fmla="*/ 519587 w 2665412"/>
                <a:gd name="T7" fmla="*/ 2643989 h 3382963"/>
                <a:gd name="T8" fmla="*/ 875071 w 2665412"/>
                <a:gd name="T9" fmla="*/ 2732514 h 3382963"/>
                <a:gd name="T10" fmla="*/ 732560 w 2665412"/>
                <a:gd name="T11" fmla="*/ 3231615 h 3382963"/>
                <a:gd name="T12" fmla="*/ 265987 w 2665412"/>
                <a:gd name="T13" fmla="*/ 3315697 h 3382963"/>
                <a:gd name="T14" fmla="*/ 147598 w 2665412"/>
                <a:gd name="T15" fmla="*/ 2750917 h 3382963"/>
                <a:gd name="T16" fmla="*/ 1831415 w 2665412"/>
                <a:gd name="T17" fmla="*/ 2257426 h 3382963"/>
                <a:gd name="T18" fmla="*/ 1993961 w 2665412"/>
                <a:gd name="T19" fmla="*/ 2438401 h 3382963"/>
                <a:gd name="T20" fmla="*/ 1847258 w 2665412"/>
                <a:gd name="T21" fmla="*/ 2409508 h 3382963"/>
                <a:gd name="T22" fmla="*/ 1685662 w 2665412"/>
                <a:gd name="T23" fmla="*/ 2468563 h 3382963"/>
                <a:gd name="T24" fmla="*/ 1995229 w 2665412"/>
                <a:gd name="T25" fmla="*/ 2640966 h 3382963"/>
                <a:gd name="T26" fmla="*/ 1952137 w 2665412"/>
                <a:gd name="T27" fmla="*/ 2838768 h 3382963"/>
                <a:gd name="T28" fmla="*/ 1735409 w 2665412"/>
                <a:gd name="T29" fmla="*/ 2918143 h 3382963"/>
                <a:gd name="T30" fmla="*/ 1580784 w 2665412"/>
                <a:gd name="T31" fmla="*/ 2728596 h 3382963"/>
                <a:gd name="T32" fmla="*/ 1742380 w 2665412"/>
                <a:gd name="T33" fmla="*/ 2773998 h 3382963"/>
                <a:gd name="T34" fmla="*/ 1881478 w 2665412"/>
                <a:gd name="T35" fmla="*/ 2691766 h 3382963"/>
                <a:gd name="T36" fmla="*/ 1563357 w 2665412"/>
                <a:gd name="T37" fmla="*/ 2467293 h 3382963"/>
                <a:gd name="T38" fmla="*/ 1692634 w 2665412"/>
                <a:gd name="T39" fmla="*/ 2322831 h 3382963"/>
                <a:gd name="T40" fmla="*/ 1625723 w 2665412"/>
                <a:gd name="T41" fmla="*/ 2198771 h 3382963"/>
                <a:gd name="T42" fmla="*/ 1410098 w 2665412"/>
                <a:gd name="T43" fmla="*/ 2430592 h 3382963"/>
                <a:gd name="T44" fmla="*/ 1421847 w 2665412"/>
                <a:gd name="T45" fmla="*/ 2757048 h 3382963"/>
                <a:gd name="T46" fmla="*/ 1653351 w 2665412"/>
                <a:gd name="T47" fmla="*/ 2972991 h 3382963"/>
                <a:gd name="T48" fmla="*/ 1980125 w 2665412"/>
                <a:gd name="T49" fmla="*/ 2960924 h 3382963"/>
                <a:gd name="T50" fmla="*/ 2195433 w 2665412"/>
                <a:gd name="T51" fmla="*/ 2729420 h 3382963"/>
                <a:gd name="T52" fmla="*/ 2184001 w 2665412"/>
                <a:gd name="T53" fmla="*/ 2402964 h 3382963"/>
                <a:gd name="T54" fmla="*/ 1952179 w 2665412"/>
                <a:gd name="T55" fmla="*/ 2187021 h 3382963"/>
                <a:gd name="T56" fmla="*/ 2156055 w 2665412"/>
                <a:gd name="T57" fmla="*/ 2032367 h 3382963"/>
                <a:gd name="T58" fmla="*/ 2395816 w 2665412"/>
                <a:gd name="T59" fmla="*/ 2850094 h 3382963"/>
                <a:gd name="T60" fmla="*/ 1619054 w 2665412"/>
                <a:gd name="T61" fmla="*/ 3205130 h 3382963"/>
                <a:gd name="T62" fmla="*/ 1161763 w 2665412"/>
                <a:gd name="T63" fmla="*/ 2697981 h 3382963"/>
                <a:gd name="T64" fmla="*/ 1590474 w 2665412"/>
                <a:gd name="T65" fmla="*/ 1963774 h 3382963"/>
                <a:gd name="T66" fmla="*/ 247746 w 2665412"/>
                <a:gd name="T67" fmla="*/ 2374875 h 3382963"/>
                <a:gd name="T68" fmla="*/ 90506 w 2665412"/>
                <a:gd name="T69" fmla="*/ 2382501 h 3382963"/>
                <a:gd name="T70" fmla="*/ 82882 w 2665412"/>
                <a:gd name="T71" fmla="*/ 2224911 h 3382963"/>
                <a:gd name="T72" fmla="*/ 1925231 w 2665412"/>
                <a:gd name="T73" fmla="*/ 1275421 h 3382963"/>
                <a:gd name="T74" fmla="*/ 2142932 w 2665412"/>
                <a:gd name="T75" fmla="*/ 1565745 h 3382963"/>
                <a:gd name="T76" fmla="*/ 2433411 w 2665412"/>
                <a:gd name="T77" fmla="*/ 1348081 h 3382963"/>
                <a:gd name="T78" fmla="*/ 2215710 w 2665412"/>
                <a:gd name="T79" fmla="*/ 1057758 h 3382963"/>
                <a:gd name="T80" fmla="*/ 2557039 w 2665412"/>
                <a:gd name="T81" fmla="*/ 1184676 h 3382963"/>
                <a:gd name="T82" fmla="*/ 2359043 w 2665412"/>
                <a:gd name="T83" fmla="*/ 1666644 h 3382963"/>
                <a:gd name="T84" fmla="*/ 1943029 w 2665412"/>
                <a:gd name="T85" fmla="*/ 1631742 h 3382963"/>
                <a:gd name="T86" fmla="*/ 1831795 w 2665412"/>
                <a:gd name="T87" fmla="*/ 1117727 h 3382963"/>
                <a:gd name="T88" fmla="*/ 1543971 w 2665412"/>
                <a:gd name="T89" fmla="*/ 596250 h 3382963"/>
                <a:gd name="T90" fmla="*/ 1297460 w 2665412"/>
                <a:gd name="T91" fmla="*/ 948099 h 3382963"/>
                <a:gd name="T92" fmla="*/ 1031888 w 2665412"/>
                <a:gd name="T93" fmla="*/ 755548 h 3382963"/>
                <a:gd name="T94" fmla="*/ 814631 w 2665412"/>
                <a:gd name="T95" fmla="*/ 602286 h 3382963"/>
                <a:gd name="T96" fmla="*/ 863801 w 2665412"/>
                <a:gd name="T97" fmla="*/ 640380 h 3382963"/>
                <a:gd name="T98" fmla="*/ 958650 w 2665412"/>
                <a:gd name="T99" fmla="*/ 731486 h 3382963"/>
                <a:gd name="T100" fmla="*/ 915825 w 2665412"/>
                <a:gd name="T101" fmla="*/ 1047026 h 3382963"/>
                <a:gd name="T102" fmla="*/ 1093788 w 2665412"/>
                <a:gd name="T103" fmla="*/ 1742545 h 3382963"/>
                <a:gd name="T104" fmla="*/ 941203 w 2665412"/>
                <a:gd name="T105" fmla="*/ 2331086 h 3382963"/>
                <a:gd name="T106" fmla="*/ 804162 w 2665412"/>
                <a:gd name="T107" fmla="*/ 2246646 h 3382963"/>
                <a:gd name="T108" fmla="*/ 518978 w 2665412"/>
                <a:gd name="T109" fmla="*/ 1458116 h 3382963"/>
                <a:gd name="T110" fmla="*/ 425714 w 2665412"/>
                <a:gd name="T111" fmla="*/ 1302568 h 3382963"/>
                <a:gd name="T112" fmla="*/ 154488 w 2665412"/>
                <a:gd name="T113" fmla="*/ 951475 h 3382963"/>
                <a:gd name="T114" fmla="*/ 4758 w 2665412"/>
                <a:gd name="T115" fmla="*/ 912429 h 3382963"/>
                <a:gd name="T116" fmla="*/ 912333 w 2665412"/>
                <a:gd name="T117" fmla="*/ 0 h 3382963"/>
                <a:gd name="T118" fmla="*/ 1112519 w 2665412"/>
                <a:gd name="T119" fmla="*/ 199433 h 3382963"/>
                <a:gd name="T120" fmla="*/ 953005 w 2665412"/>
                <a:gd name="T121" fmla="*/ 526732 h 3382963"/>
                <a:gd name="T122" fmla="*/ 719772 w 2665412"/>
                <a:gd name="T123" fmla="*/ 209293 h 3382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5412" h="3382963">
                  <a:moveTo>
                    <a:pt x="506574" y="2643989"/>
                  </a:moveTo>
                  <a:lnTo>
                    <a:pt x="493243" y="2644624"/>
                  </a:lnTo>
                  <a:lnTo>
                    <a:pt x="480230" y="2646210"/>
                  </a:lnTo>
                  <a:lnTo>
                    <a:pt x="467217" y="2648431"/>
                  </a:lnTo>
                  <a:lnTo>
                    <a:pt x="454521" y="2650970"/>
                  </a:lnTo>
                  <a:lnTo>
                    <a:pt x="442460" y="2654460"/>
                  </a:lnTo>
                  <a:lnTo>
                    <a:pt x="430399" y="2658585"/>
                  </a:lnTo>
                  <a:lnTo>
                    <a:pt x="418655" y="2663027"/>
                  </a:lnTo>
                  <a:lnTo>
                    <a:pt x="407229" y="2667786"/>
                  </a:lnTo>
                  <a:lnTo>
                    <a:pt x="396120" y="2673180"/>
                  </a:lnTo>
                  <a:lnTo>
                    <a:pt x="385328" y="2679526"/>
                  </a:lnTo>
                  <a:lnTo>
                    <a:pt x="374854" y="2685872"/>
                  </a:lnTo>
                  <a:lnTo>
                    <a:pt x="364380" y="2692852"/>
                  </a:lnTo>
                  <a:lnTo>
                    <a:pt x="354858" y="2700784"/>
                  </a:lnTo>
                  <a:lnTo>
                    <a:pt x="345336" y="2708717"/>
                  </a:lnTo>
                  <a:lnTo>
                    <a:pt x="336449" y="2717284"/>
                  </a:lnTo>
                  <a:lnTo>
                    <a:pt x="327562" y="2725533"/>
                  </a:lnTo>
                  <a:lnTo>
                    <a:pt x="319310" y="2735052"/>
                  </a:lnTo>
                  <a:lnTo>
                    <a:pt x="312010" y="2744571"/>
                  </a:lnTo>
                  <a:lnTo>
                    <a:pt x="304710" y="2754724"/>
                  </a:lnTo>
                  <a:lnTo>
                    <a:pt x="298044" y="2764878"/>
                  </a:lnTo>
                  <a:lnTo>
                    <a:pt x="291696" y="2775348"/>
                  </a:lnTo>
                  <a:lnTo>
                    <a:pt x="285983" y="2786136"/>
                  </a:lnTo>
                  <a:lnTo>
                    <a:pt x="280905" y="2797241"/>
                  </a:lnTo>
                  <a:lnTo>
                    <a:pt x="276144" y="2808981"/>
                  </a:lnTo>
                  <a:lnTo>
                    <a:pt x="272018" y="2820721"/>
                  </a:lnTo>
                  <a:lnTo>
                    <a:pt x="268209" y="2832461"/>
                  </a:lnTo>
                  <a:lnTo>
                    <a:pt x="265353" y="2844835"/>
                  </a:lnTo>
                  <a:lnTo>
                    <a:pt x="263131" y="2857210"/>
                  </a:lnTo>
                  <a:lnTo>
                    <a:pt x="261226" y="2869584"/>
                  </a:lnTo>
                  <a:lnTo>
                    <a:pt x="259957" y="2882276"/>
                  </a:lnTo>
                  <a:lnTo>
                    <a:pt x="259322" y="2895285"/>
                  </a:lnTo>
                  <a:lnTo>
                    <a:pt x="259639" y="2908294"/>
                  </a:lnTo>
                  <a:lnTo>
                    <a:pt x="260274" y="2921620"/>
                  </a:lnTo>
                  <a:lnTo>
                    <a:pt x="261861" y="2934629"/>
                  </a:lnTo>
                  <a:lnTo>
                    <a:pt x="264083" y="2947638"/>
                  </a:lnTo>
                  <a:lnTo>
                    <a:pt x="266622" y="2960330"/>
                  </a:lnTo>
                  <a:lnTo>
                    <a:pt x="270113" y="2972704"/>
                  </a:lnTo>
                  <a:lnTo>
                    <a:pt x="273922" y="2984444"/>
                  </a:lnTo>
                  <a:lnTo>
                    <a:pt x="278366" y="2996501"/>
                  </a:lnTo>
                  <a:lnTo>
                    <a:pt x="283444" y="3007924"/>
                  </a:lnTo>
                  <a:lnTo>
                    <a:pt x="288840" y="3019029"/>
                  </a:lnTo>
                  <a:lnTo>
                    <a:pt x="294870" y="3029817"/>
                  </a:lnTo>
                  <a:lnTo>
                    <a:pt x="301536" y="3040605"/>
                  </a:lnTo>
                  <a:lnTo>
                    <a:pt x="308836" y="3050441"/>
                  </a:lnTo>
                  <a:lnTo>
                    <a:pt x="316136" y="3060277"/>
                  </a:lnTo>
                  <a:lnTo>
                    <a:pt x="323753" y="3069478"/>
                  </a:lnTo>
                  <a:lnTo>
                    <a:pt x="332323" y="3078680"/>
                  </a:lnTo>
                  <a:lnTo>
                    <a:pt x="341210" y="3087247"/>
                  </a:lnTo>
                  <a:lnTo>
                    <a:pt x="350732" y="3095496"/>
                  </a:lnTo>
                  <a:lnTo>
                    <a:pt x="360254" y="3103429"/>
                  </a:lnTo>
                  <a:lnTo>
                    <a:pt x="370411" y="3110409"/>
                  </a:lnTo>
                  <a:lnTo>
                    <a:pt x="380250" y="3117072"/>
                  </a:lnTo>
                  <a:lnTo>
                    <a:pt x="391041" y="3123418"/>
                  </a:lnTo>
                  <a:lnTo>
                    <a:pt x="401833" y="3128812"/>
                  </a:lnTo>
                  <a:lnTo>
                    <a:pt x="412942" y="3134206"/>
                  </a:lnTo>
                  <a:lnTo>
                    <a:pt x="424685" y="3138965"/>
                  </a:lnTo>
                  <a:lnTo>
                    <a:pt x="436429" y="3143090"/>
                  </a:lnTo>
                  <a:lnTo>
                    <a:pt x="448173" y="3146580"/>
                  </a:lnTo>
                  <a:lnTo>
                    <a:pt x="460551" y="3149753"/>
                  </a:lnTo>
                  <a:lnTo>
                    <a:pt x="472930" y="3151974"/>
                  </a:lnTo>
                  <a:lnTo>
                    <a:pt x="485626" y="3153878"/>
                  </a:lnTo>
                  <a:lnTo>
                    <a:pt x="498004" y="3154830"/>
                  </a:lnTo>
                  <a:lnTo>
                    <a:pt x="511017" y="3155147"/>
                  </a:lnTo>
                  <a:lnTo>
                    <a:pt x="524030" y="3155147"/>
                  </a:lnTo>
                  <a:lnTo>
                    <a:pt x="537044" y="3154513"/>
                  </a:lnTo>
                  <a:lnTo>
                    <a:pt x="550374" y="3152926"/>
                  </a:lnTo>
                  <a:lnTo>
                    <a:pt x="563070" y="3150705"/>
                  </a:lnTo>
                  <a:lnTo>
                    <a:pt x="575766" y="3148167"/>
                  </a:lnTo>
                  <a:lnTo>
                    <a:pt x="588462" y="3144994"/>
                  </a:lnTo>
                  <a:lnTo>
                    <a:pt x="600206" y="3141186"/>
                  </a:lnTo>
                  <a:lnTo>
                    <a:pt x="612267" y="3136744"/>
                  </a:lnTo>
                  <a:lnTo>
                    <a:pt x="623693" y="3131668"/>
                  </a:lnTo>
                  <a:lnTo>
                    <a:pt x="634802" y="3125956"/>
                  </a:lnTo>
                  <a:lnTo>
                    <a:pt x="645593" y="3119928"/>
                  </a:lnTo>
                  <a:lnTo>
                    <a:pt x="656067" y="3113265"/>
                  </a:lnTo>
                  <a:lnTo>
                    <a:pt x="665907" y="3106284"/>
                  </a:lnTo>
                  <a:lnTo>
                    <a:pt x="676063" y="3098986"/>
                  </a:lnTo>
                  <a:lnTo>
                    <a:pt x="685268" y="3090737"/>
                  </a:lnTo>
                  <a:lnTo>
                    <a:pt x="694155" y="3082487"/>
                  </a:lnTo>
                  <a:lnTo>
                    <a:pt x="702725" y="3073603"/>
                  </a:lnTo>
                  <a:lnTo>
                    <a:pt x="710977" y="3064402"/>
                  </a:lnTo>
                  <a:lnTo>
                    <a:pt x="718594" y="3054566"/>
                  </a:lnTo>
                  <a:lnTo>
                    <a:pt x="725894" y="3045047"/>
                  </a:lnTo>
                  <a:lnTo>
                    <a:pt x="732560" y="3034576"/>
                  </a:lnTo>
                  <a:lnTo>
                    <a:pt x="738908" y="3023788"/>
                  </a:lnTo>
                  <a:lnTo>
                    <a:pt x="744621" y="3013000"/>
                  </a:lnTo>
                  <a:lnTo>
                    <a:pt x="750017" y="3001895"/>
                  </a:lnTo>
                  <a:lnTo>
                    <a:pt x="754460" y="2990472"/>
                  </a:lnTo>
                  <a:lnTo>
                    <a:pt x="758586" y="2979050"/>
                  </a:lnTo>
                  <a:lnTo>
                    <a:pt x="762078" y="2966676"/>
                  </a:lnTo>
                  <a:lnTo>
                    <a:pt x="765252" y="2954618"/>
                  </a:lnTo>
                  <a:lnTo>
                    <a:pt x="767473" y="2942244"/>
                  </a:lnTo>
                  <a:lnTo>
                    <a:pt x="769378" y="2929870"/>
                  </a:lnTo>
                  <a:lnTo>
                    <a:pt x="770330" y="2916861"/>
                  </a:lnTo>
                  <a:lnTo>
                    <a:pt x="770965" y="2903852"/>
                  </a:lnTo>
                  <a:lnTo>
                    <a:pt x="770647" y="2890843"/>
                  </a:lnTo>
                  <a:lnTo>
                    <a:pt x="770013" y="2877834"/>
                  </a:lnTo>
                  <a:lnTo>
                    <a:pt x="768426" y="2864507"/>
                  </a:lnTo>
                  <a:lnTo>
                    <a:pt x="766521" y="2851816"/>
                  </a:lnTo>
                  <a:lnTo>
                    <a:pt x="763982" y="2839441"/>
                  </a:lnTo>
                  <a:lnTo>
                    <a:pt x="760808" y="2827067"/>
                  </a:lnTo>
                  <a:lnTo>
                    <a:pt x="756682" y="2814692"/>
                  </a:lnTo>
                  <a:lnTo>
                    <a:pt x="752238" y="2802953"/>
                  </a:lnTo>
                  <a:lnTo>
                    <a:pt x="747160" y="2791530"/>
                  </a:lnTo>
                  <a:lnTo>
                    <a:pt x="741764" y="2780108"/>
                  </a:lnTo>
                  <a:lnTo>
                    <a:pt x="735416" y="2769637"/>
                  </a:lnTo>
                  <a:lnTo>
                    <a:pt x="729068" y="2759166"/>
                  </a:lnTo>
                  <a:lnTo>
                    <a:pt x="722086" y="2749013"/>
                  </a:lnTo>
                  <a:lnTo>
                    <a:pt x="714468" y="2739177"/>
                  </a:lnTo>
                  <a:lnTo>
                    <a:pt x="706533" y="2729658"/>
                  </a:lnTo>
                  <a:lnTo>
                    <a:pt x="697964" y="2720774"/>
                  </a:lnTo>
                  <a:lnTo>
                    <a:pt x="689394" y="2712207"/>
                  </a:lnTo>
                  <a:lnTo>
                    <a:pt x="680189" y="2704275"/>
                  </a:lnTo>
                  <a:lnTo>
                    <a:pt x="670350" y="2696342"/>
                  </a:lnTo>
                  <a:lnTo>
                    <a:pt x="660511" y="2689362"/>
                  </a:lnTo>
                  <a:lnTo>
                    <a:pt x="650037" y="2682382"/>
                  </a:lnTo>
                  <a:lnTo>
                    <a:pt x="639563" y="2676353"/>
                  </a:lnTo>
                  <a:lnTo>
                    <a:pt x="628771" y="2670324"/>
                  </a:lnTo>
                  <a:lnTo>
                    <a:pt x="617662" y="2665248"/>
                  </a:lnTo>
                  <a:lnTo>
                    <a:pt x="606236" y="2660171"/>
                  </a:lnTo>
                  <a:lnTo>
                    <a:pt x="594175" y="2656364"/>
                  </a:lnTo>
                  <a:lnTo>
                    <a:pt x="582431" y="2652873"/>
                  </a:lnTo>
                  <a:lnTo>
                    <a:pt x="570053" y="2650018"/>
                  </a:lnTo>
                  <a:lnTo>
                    <a:pt x="557992" y="2647479"/>
                  </a:lnTo>
                  <a:lnTo>
                    <a:pt x="545296" y="2645576"/>
                  </a:lnTo>
                  <a:lnTo>
                    <a:pt x="532600" y="2644306"/>
                  </a:lnTo>
                  <a:lnTo>
                    <a:pt x="519587" y="2643989"/>
                  </a:lnTo>
                  <a:lnTo>
                    <a:pt x="506574" y="2643989"/>
                  </a:lnTo>
                  <a:close/>
                  <a:moveTo>
                    <a:pt x="552279" y="2413000"/>
                  </a:moveTo>
                  <a:lnTo>
                    <a:pt x="560214" y="2505650"/>
                  </a:lnTo>
                  <a:lnTo>
                    <a:pt x="569736" y="2506602"/>
                  </a:lnTo>
                  <a:lnTo>
                    <a:pt x="578940" y="2508188"/>
                  </a:lnTo>
                  <a:lnTo>
                    <a:pt x="588779" y="2510092"/>
                  </a:lnTo>
                  <a:lnTo>
                    <a:pt x="597984" y="2511678"/>
                  </a:lnTo>
                  <a:lnTo>
                    <a:pt x="607506" y="2513582"/>
                  </a:lnTo>
                  <a:lnTo>
                    <a:pt x="617028" y="2516120"/>
                  </a:lnTo>
                  <a:lnTo>
                    <a:pt x="626232" y="2518976"/>
                  </a:lnTo>
                  <a:lnTo>
                    <a:pt x="635119" y="2521514"/>
                  </a:lnTo>
                  <a:lnTo>
                    <a:pt x="644006" y="2524370"/>
                  </a:lnTo>
                  <a:lnTo>
                    <a:pt x="653211" y="2527860"/>
                  </a:lnTo>
                  <a:lnTo>
                    <a:pt x="661780" y="2531033"/>
                  </a:lnTo>
                  <a:lnTo>
                    <a:pt x="670668" y="2534841"/>
                  </a:lnTo>
                  <a:lnTo>
                    <a:pt x="679237" y="2538648"/>
                  </a:lnTo>
                  <a:lnTo>
                    <a:pt x="687807" y="2542773"/>
                  </a:lnTo>
                  <a:lnTo>
                    <a:pt x="696377" y="2547215"/>
                  </a:lnTo>
                  <a:lnTo>
                    <a:pt x="704629" y="2551657"/>
                  </a:lnTo>
                  <a:lnTo>
                    <a:pt x="764299" y="2480266"/>
                  </a:lnTo>
                  <a:lnTo>
                    <a:pt x="884275" y="2581165"/>
                  </a:lnTo>
                  <a:lnTo>
                    <a:pt x="824922" y="2651921"/>
                  </a:lnTo>
                  <a:lnTo>
                    <a:pt x="830953" y="2659219"/>
                  </a:lnTo>
                  <a:lnTo>
                    <a:pt x="836348" y="2666517"/>
                  </a:lnTo>
                  <a:lnTo>
                    <a:pt x="842062" y="2674449"/>
                  </a:lnTo>
                  <a:lnTo>
                    <a:pt x="847140" y="2682382"/>
                  </a:lnTo>
                  <a:lnTo>
                    <a:pt x="852536" y="2690314"/>
                  </a:lnTo>
                  <a:lnTo>
                    <a:pt x="857297" y="2698563"/>
                  </a:lnTo>
                  <a:lnTo>
                    <a:pt x="862057" y="2706813"/>
                  </a:lnTo>
                  <a:lnTo>
                    <a:pt x="866501" y="2715380"/>
                  </a:lnTo>
                  <a:lnTo>
                    <a:pt x="870945" y="2723947"/>
                  </a:lnTo>
                  <a:lnTo>
                    <a:pt x="875071" y="2732514"/>
                  </a:lnTo>
                  <a:lnTo>
                    <a:pt x="879197" y="2741398"/>
                  </a:lnTo>
                  <a:lnTo>
                    <a:pt x="883006" y="2750282"/>
                  </a:lnTo>
                  <a:lnTo>
                    <a:pt x="886497" y="2759166"/>
                  </a:lnTo>
                  <a:lnTo>
                    <a:pt x="889671" y="2768050"/>
                  </a:lnTo>
                  <a:lnTo>
                    <a:pt x="892845" y="2777252"/>
                  </a:lnTo>
                  <a:lnTo>
                    <a:pt x="896019" y="2786453"/>
                  </a:lnTo>
                  <a:lnTo>
                    <a:pt x="986794" y="2779156"/>
                  </a:lnTo>
                  <a:lnTo>
                    <a:pt x="1000125" y="2934629"/>
                  </a:lnTo>
                  <a:lnTo>
                    <a:pt x="909667" y="2942879"/>
                  </a:lnTo>
                  <a:lnTo>
                    <a:pt x="908397" y="2952397"/>
                  </a:lnTo>
                  <a:lnTo>
                    <a:pt x="907128" y="2962233"/>
                  </a:lnTo>
                  <a:lnTo>
                    <a:pt x="905541" y="2971752"/>
                  </a:lnTo>
                  <a:lnTo>
                    <a:pt x="903636" y="2981588"/>
                  </a:lnTo>
                  <a:lnTo>
                    <a:pt x="901415" y="2990790"/>
                  </a:lnTo>
                  <a:lnTo>
                    <a:pt x="899193" y="3000309"/>
                  </a:lnTo>
                  <a:lnTo>
                    <a:pt x="896654" y="3009827"/>
                  </a:lnTo>
                  <a:lnTo>
                    <a:pt x="893797" y="3019029"/>
                  </a:lnTo>
                  <a:lnTo>
                    <a:pt x="890623" y="3027913"/>
                  </a:lnTo>
                  <a:lnTo>
                    <a:pt x="887449" y="3036797"/>
                  </a:lnTo>
                  <a:lnTo>
                    <a:pt x="883958" y="3045999"/>
                  </a:lnTo>
                  <a:lnTo>
                    <a:pt x="880149" y="3054566"/>
                  </a:lnTo>
                  <a:lnTo>
                    <a:pt x="876658" y="3063450"/>
                  </a:lnTo>
                  <a:lnTo>
                    <a:pt x="872532" y="3072017"/>
                  </a:lnTo>
                  <a:lnTo>
                    <a:pt x="868088" y="3080584"/>
                  </a:lnTo>
                  <a:lnTo>
                    <a:pt x="863644" y="3089150"/>
                  </a:lnTo>
                  <a:lnTo>
                    <a:pt x="933154" y="3147532"/>
                  </a:lnTo>
                  <a:lnTo>
                    <a:pt x="831905" y="3267151"/>
                  </a:lnTo>
                  <a:lnTo>
                    <a:pt x="763347" y="3209404"/>
                  </a:lnTo>
                  <a:lnTo>
                    <a:pt x="755730" y="3215433"/>
                  </a:lnTo>
                  <a:lnTo>
                    <a:pt x="748112" y="3221144"/>
                  </a:lnTo>
                  <a:lnTo>
                    <a:pt x="740177" y="3226538"/>
                  </a:lnTo>
                  <a:lnTo>
                    <a:pt x="732560" y="3231615"/>
                  </a:lnTo>
                  <a:lnTo>
                    <a:pt x="724307" y="3237009"/>
                  </a:lnTo>
                  <a:lnTo>
                    <a:pt x="716055" y="3242085"/>
                  </a:lnTo>
                  <a:lnTo>
                    <a:pt x="707485" y="3246527"/>
                  </a:lnTo>
                  <a:lnTo>
                    <a:pt x="698916" y="3251287"/>
                  </a:lnTo>
                  <a:lnTo>
                    <a:pt x="690346" y="3256046"/>
                  </a:lnTo>
                  <a:lnTo>
                    <a:pt x="681459" y="3259854"/>
                  </a:lnTo>
                  <a:lnTo>
                    <a:pt x="672572" y="3263979"/>
                  </a:lnTo>
                  <a:lnTo>
                    <a:pt x="663685" y="3267786"/>
                  </a:lnTo>
                  <a:lnTo>
                    <a:pt x="654480" y="3271276"/>
                  </a:lnTo>
                  <a:lnTo>
                    <a:pt x="645593" y="3274449"/>
                  </a:lnTo>
                  <a:lnTo>
                    <a:pt x="635754" y="3277305"/>
                  </a:lnTo>
                  <a:lnTo>
                    <a:pt x="626549" y="3280478"/>
                  </a:lnTo>
                  <a:lnTo>
                    <a:pt x="634484" y="3369637"/>
                  </a:lnTo>
                  <a:lnTo>
                    <a:pt x="478008" y="3382963"/>
                  </a:lnTo>
                  <a:lnTo>
                    <a:pt x="470390" y="3293804"/>
                  </a:lnTo>
                  <a:lnTo>
                    <a:pt x="460551" y="3292535"/>
                  </a:lnTo>
                  <a:lnTo>
                    <a:pt x="451029" y="3291266"/>
                  </a:lnTo>
                  <a:lnTo>
                    <a:pt x="441190" y="3289362"/>
                  </a:lnTo>
                  <a:lnTo>
                    <a:pt x="431668" y="3287458"/>
                  </a:lnTo>
                  <a:lnTo>
                    <a:pt x="421829" y="3285237"/>
                  </a:lnTo>
                  <a:lnTo>
                    <a:pt x="412624" y="3283016"/>
                  </a:lnTo>
                  <a:lnTo>
                    <a:pt x="403420" y="3280478"/>
                  </a:lnTo>
                  <a:lnTo>
                    <a:pt x="394215" y="3277305"/>
                  </a:lnTo>
                  <a:lnTo>
                    <a:pt x="384693" y="3274449"/>
                  </a:lnTo>
                  <a:lnTo>
                    <a:pt x="375806" y="3271276"/>
                  </a:lnTo>
                  <a:lnTo>
                    <a:pt x="366919" y="3267786"/>
                  </a:lnTo>
                  <a:lnTo>
                    <a:pt x="358032" y="3263979"/>
                  </a:lnTo>
                  <a:lnTo>
                    <a:pt x="349145" y="3259854"/>
                  </a:lnTo>
                  <a:lnTo>
                    <a:pt x="340575" y="3256046"/>
                  </a:lnTo>
                  <a:lnTo>
                    <a:pt x="332006" y="3251921"/>
                  </a:lnTo>
                  <a:lnTo>
                    <a:pt x="323436" y="3246845"/>
                  </a:lnTo>
                  <a:lnTo>
                    <a:pt x="265987" y="3315697"/>
                  </a:lnTo>
                  <a:lnTo>
                    <a:pt x="146012" y="3214798"/>
                  </a:lnTo>
                  <a:lnTo>
                    <a:pt x="204412" y="3145628"/>
                  </a:lnTo>
                  <a:lnTo>
                    <a:pt x="198382" y="3138331"/>
                  </a:lnTo>
                  <a:lnTo>
                    <a:pt x="192669" y="3130398"/>
                  </a:lnTo>
                  <a:lnTo>
                    <a:pt x="187273" y="3122466"/>
                  </a:lnTo>
                  <a:lnTo>
                    <a:pt x="181877" y="3114851"/>
                  </a:lnTo>
                  <a:lnTo>
                    <a:pt x="176799" y="3106602"/>
                  </a:lnTo>
                  <a:lnTo>
                    <a:pt x="172038" y="3098352"/>
                  </a:lnTo>
                  <a:lnTo>
                    <a:pt x="167277" y="3089785"/>
                  </a:lnTo>
                  <a:lnTo>
                    <a:pt x="162834" y="3081853"/>
                  </a:lnTo>
                  <a:lnTo>
                    <a:pt x="158390" y="3072969"/>
                  </a:lnTo>
                  <a:lnTo>
                    <a:pt x="154264" y="3064402"/>
                  </a:lnTo>
                  <a:lnTo>
                    <a:pt x="150455" y="3055517"/>
                  </a:lnTo>
                  <a:lnTo>
                    <a:pt x="146646" y="3046633"/>
                  </a:lnTo>
                  <a:lnTo>
                    <a:pt x="143155" y="3037114"/>
                  </a:lnTo>
                  <a:lnTo>
                    <a:pt x="139664" y="3028230"/>
                  </a:lnTo>
                  <a:lnTo>
                    <a:pt x="136807" y="3018711"/>
                  </a:lnTo>
                  <a:lnTo>
                    <a:pt x="133633" y="3009193"/>
                  </a:lnTo>
                  <a:lnTo>
                    <a:pt x="43175" y="3017125"/>
                  </a:lnTo>
                  <a:lnTo>
                    <a:pt x="30162" y="2861334"/>
                  </a:lnTo>
                  <a:lnTo>
                    <a:pt x="121255" y="2853402"/>
                  </a:lnTo>
                  <a:lnTo>
                    <a:pt x="122207" y="2843249"/>
                  </a:lnTo>
                  <a:lnTo>
                    <a:pt x="123794" y="2833730"/>
                  </a:lnTo>
                  <a:lnTo>
                    <a:pt x="125698" y="2824529"/>
                  </a:lnTo>
                  <a:lnTo>
                    <a:pt x="127285" y="2814692"/>
                  </a:lnTo>
                  <a:lnTo>
                    <a:pt x="129824" y="2805491"/>
                  </a:lnTo>
                  <a:lnTo>
                    <a:pt x="132046" y="2796290"/>
                  </a:lnTo>
                  <a:lnTo>
                    <a:pt x="134903" y="2787088"/>
                  </a:lnTo>
                  <a:lnTo>
                    <a:pt x="137442" y="2777569"/>
                  </a:lnTo>
                  <a:lnTo>
                    <a:pt x="140298" y="2768685"/>
                  </a:lnTo>
                  <a:lnTo>
                    <a:pt x="143790" y="2759801"/>
                  </a:lnTo>
                  <a:lnTo>
                    <a:pt x="147598" y="2750917"/>
                  </a:lnTo>
                  <a:lnTo>
                    <a:pt x="151090" y="2742032"/>
                  </a:lnTo>
                  <a:lnTo>
                    <a:pt x="154899" y="2733466"/>
                  </a:lnTo>
                  <a:lnTo>
                    <a:pt x="159025" y="2724899"/>
                  </a:lnTo>
                  <a:lnTo>
                    <a:pt x="167912" y="2707765"/>
                  </a:lnTo>
                  <a:lnTo>
                    <a:pt x="97450" y="2648749"/>
                  </a:lnTo>
                  <a:lnTo>
                    <a:pt x="198382" y="2528812"/>
                  </a:lnTo>
                  <a:lnTo>
                    <a:pt x="269161" y="2588780"/>
                  </a:lnTo>
                  <a:lnTo>
                    <a:pt x="284079" y="2577675"/>
                  </a:lnTo>
                  <a:lnTo>
                    <a:pt x="299631" y="2566887"/>
                  </a:lnTo>
                  <a:lnTo>
                    <a:pt x="307884" y="2561493"/>
                  </a:lnTo>
                  <a:lnTo>
                    <a:pt x="315819" y="2556734"/>
                  </a:lnTo>
                  <a:lnTo>
                    <a:pt x="324388" y="2552292"/>
                  </a:lnTo>
                  <a:lnTo>
                    <a:pt x="332323" y="2547532"/>
                  </a:lnTo>
                  <a:lnTo>
                    <a:pt x="340893" y="2543407"/>
                  </a:lnTo>
                  <a:lnTo>
                    <a:pt x="349463" y="2539283"/>
                  </a:lnTo>
                  <a:lnTo>
                    <a:pt x="358350" y="2535158"/>
                  </a:lnTo>
                  <a:lnTo>
                    <a:pt x="367237" y="2531350"/>
                  </a:lnTo>
                  <a:lnTo>
                    <a:pt x="376124" y="2528177"/>
                  </a:lnTo>
                  <a:lnTo>
                    <a:pt x="385646" y="2524687"/>
                  </a:lnTo>
                  <a:lnTo>
                    <a:pt x="394533" y="2521832"/>
                  </a:lnTo>
                  <a:lnTo>
                    <a:pt x="403737" y="2518976"/>
                  </a:lnTo>
                  <a:lnTo>
                    <a:pt x="396120" y="2426327"/>
                  </a:lnTo>
                  <a:lnTo>
                    <a:pt x="552279" y="2413000"/>
                  </a:lnTo>
                  <a:close/>
                  <a:moveTo>
                    <a:pt x="1753153" y="2246313"/>
                  </a:moveTo>
                  <a:lnTo>
                    <a:pt x="1813988" y="2246313"/>
                  </a:lnTo>
                  <a:lnTo>
                    <a:pt x="1817474" y="2246631"/>
                  </a:lnTo>
                  <a:lnTo>
                    <a:pt x="1820959" y="2247583"/>
                  </a:lnTo>
                  <a:lnTo>
                    <a:pt x="1823811" y="2248536"/>
                  </a:lnTo>
                  <a:lnTo>
                    <a:pt x="1826346" y="2250441"/>
                  </a:lnTo>
                  <a:lnTo>
                    <a:pt x="1828564" y="2252346"/>
                  </a:lnTo>
                  <a:lnTo>
                    <a:pt x="1830148" y="2254886"/>
                  </a:lnTo>
                  <a:lnTo>
                    <a:pt x="1831415" y="2257426"/>
                  </a:lnTo>
                  <a:lnTo>
                    <a:pt x="1831732" y="2259966"/>
                  </a:lnTo>
                  <a:lnTo>
                    <a:pt x="1831732" y="2310766"/>
                  </a:lnTo>
                  <a:lnTo>
                    <a:pt x="1842188" y="2312036"/>
                  </a:lnTo>
                  <a:lnTo>
                    <a:pt x="1852011" y="2313623"/>
                  </a:lnTo>
                  <a:lnTo>
                    <a:pt x="1862467" y="2315528"/>
                  </a:lnTo>
                  <a:lnTo>
                    <a:pt x="1871973" y="2317751"/>
                  </a:lnTo>
                  <a:lnTo>
                    <a:pt x="1880528" y="2319973"/>
                  </a:lnTo>
                  <a:lnTo>
                    <a:pt x="1889400" y="2322513"/>
                  </a:lnTo>
                  <a:lnTo>
                    <a:pt x="1897955" y="2325371"/>
                  </a:lnTo>
                  <a:lnTo>
                    <a:pt x="1907460" y="2328863"/>
                  </a:lnTo>
                  <a:lnTo>
                    <a:pt x="1916332" y="2332673"/>
                  </a:lnTo>
                  <a:lnTo>
                    <a:pt x="1925204" y="2336801"/>
                  </a:lnTo>
                  <a:lnTo>
                    <a:pt x="1934393" y="2341246"/>
                  </a:lnTo>
                  <a:lnTo>
                    <a:pt x="1942948" y="2345691"/>
                  </a:lnTo>
                  <a:lnTo>
                    <a:pt x="1951503" y="2350771"/>
                  </a:lnTo>
                  <a:lnTo>
                    <a:pt x="1960058" y="2355851"/>
                  </a:lnTo>
                  <a:lnTo>
                    <a:pt x="1967662" y="2361566"/>
                  </a:lnTo>
                  <a:lnTo>
                    <a:pt x="1975267" y="2367281"/>
                  </a:lnTo>
                  <a:lnTo>
                    <a:pt x="1982238" y="2372996"/>
                  </a:lnTo>
                  <a:lnTo>
                    <a:pt x="1988575" y="2379346"/>
                  </a:lnTo>
                  <a:lnTo>
                    <a:pt x="1994278" y="2385378"/>
                  </a:lnTo>
                  <a:lnTo>
                    <a:pt x="1999665" y="2392046"/>
                  </a:lnTo>
                  <a:lnTo>
                    <a:pt x="2002199" y="2396491"/>
                  </a:lnTo>
                  <a:lnTo>
                    <a:pt x="2004100" y="2401253"/>
                  </a:lnTo>
                  <a:lnTo>
                    <a:pt x="2005051" y="2406016"/>
                  </a:lnTo>
                  <a:lnTo>
                    <a:pt x="2005685" y="2411413"/>
                  </a:lnTo>
                  <a:lnTo>
                    <a:pt x="2005051" y="2416493"/>
                  </a:lnTo>
                  <a:lnTo>
                    <a:pt x="2003784" y="2421891"/>
                  </a:lnTo>
                  <a:lnTo>
                    <a:pt x="2001566" y="2427288"/>
                  </a:lnTo>
                  <a:lnTo>
                    <a:pt x="1998397" y="2432368"/>
                  </a:lnTo>
                  <a:lnTo>
                    <a:pt x="1996179" y="2435543"/>
                  </a:lnTo>
                  <a:lnTo>
                    <a:pt x="1993961" y="2438401"/>
                  </a:lnTo>
                  <a:lnTo>
                    <a:pt x="1991426" y="2441576"/>
                  </a:lnTo>
                  <a:lnTo>
                    <a:pt x="1988575" y="2444433"/>
                  </a:lnTo>
                  <a:lnTo>
                    <a:pt x="1985406" y="2447291"/>
                  </a:lnTo>
                  <a:lnTo>
                    <a:pt x="1982238" y="2449831"/>
                  </a:lnTo>
                  <a:lnTo>
                    <a:pt x="1978435" y="2452688"/>
                  </a:lnTo>
                  <a:lnTo>
                    <a:pt x="1974633" y="2454911"/>
                  </a:lnTo>
                  <a:lnTo>
                    <a:pt x="1971148" y="2457133"/>
                  </a:lnTo>
                  <a:lnTo>
                    <a:pt x="1967029" y="2459038"/>
                  </a:lnTo>
                  <a:lnTo>
                    <a:pt x="1962910" y="2460626"/>
                  </a:lnTo>
                  <a:lnTo>
                    <a:pt x="1958790" y="2462213"/>
                  </a:lnTo>
                  <a:lnTo>
                    <a:pt x="1954671" y="2463483"/>
                  </a:lnTo>
                  <a:lnTo>
                    <a:pt x="1950235" y="2464118"/>
                  </a:lnTo>
                  <a:lnTo>
                    <a:pt x="1945799" y="2464753"/>
                  </a:lnTo>
                  <a:lnTo>
                    <a:pt x="1941364" y="2464753"/>
                  </a:lnTo>
                  <a:lnTo>
                    <a:pt x="1936294" y="2464753"/>
                  </a:lnTo>
                  <a:lnTo>
                    <a:pt x="1931541" y="2464118"/>
                  </a:lnTo>
                  <a:lnTo>
                    <a:pt x="1926471" y="2462531"/>
                  </a:lnTo>
                  <a:lnTo>
                    <a:pt x="1922035" y="2460626"/>
                  </a:lnTo>
                  <a:lnTo>
                    <a:pt x="1917916" y="2458403"/>
                  </a:lnTo>
                  <a:lnTo>
                    <a:pt x="1914431" y="2455546"/>
                  </a:lnTo>
                  <a:lnTo>
                    <a:pt x="1910946" y="2452688"/>
                  </a:lnTo>
                  <a:lnTo>
                    <a:pt x="1908094" y="2448878"/>
                  </a:lnTo>
                  <a:lnTo>
                    <a:pt x="1904925" y="2445068"/>
                  </a:lnTo>
                  <a:lnTo>
                    <a:pt x="1903341" y="2443798"/>
                  </a:lnTo>
                  <a:lnTo>
                    <a:pt x="1897004" y="2438401"/>
                  </a:lnTo>
                  <a:lnTo>
                    <a:pt x="1890667" y="2433638"/>
                  </a:lnTo>
                  <a:lnTo>
                    <a:pt x="1883696" y="2429193"/>
                  </a:lnTo>
                  <a:lnTo>
                    <a:pt x="1876092" y="2424431"/>
                  </a:lnTo>
                  <a:lnTo>
                    <a:pt x="1868804" y="2419986"/>
                  </a:lnTo>
                  <a:lnTo>
                    <a:pt x="1861200" y="2415858"/>
                  </a:lnTo>
                  <a:lnTo>
                    <a:pt x="1853912" y="2412366"/>
                  </a:lnTo>
                  <a:lnTo>
                    <a:pt x="1847258" y="2409508"/>
                  </a:lnTo>
                  <a:lnTo>
                    <a:pt x="1840921" y="2407286"/>
                  </a:lnTo>
                  <a:lnTo>
                    <a:pt x="1834267" y="2405381"/>
                  </a:lnTo>
                  <a:lnTo>
                    <a:pt x="1827296" y="2403793"/>
                  </a:lnTo>
                  <a:lnTo>
                    <a:pt x="1820642" y="2402523"/>
                  </a:lnTo>
                  <a:lnTo>
                    <a:pt x="1813355" y="2401253"/>
                  </a:lnTo>
                  <a:lnTo>
                    <a:pt x="1806384" y="2400301"/>
                  </a:lnTo>
                  <a:lnTo>
                    <a:pt x="1799730" y="2399666"/>
                  </a:lnTo>
                  <a:lnTo>
                    <a:pt x="1792759" y="2399348"/>
                  </a:lnTo>
                  <a:lnTo>
                    <a:pt x="1786105" y="2399031"/>
                  </a:lnTo>
                  <a:lnTo>
                    <a:pt x="1776917" y="2399348"/>
                  </a:lnTo>
                  <a:lnTo>
                    <a:pt x="1767094" y="2400301"/>
                  </a:lnTo>
                  <a:lnTo>
                    <a:pt x="1756321" y="2401571"/>
                  </a:lnTo>
                  <a:lnTo>
                    <a:pt x="1745548" y="2404428"/>
                  </a:lnTo>
                  <a:lnTo>
                    <a:pt x="1740162" y="2405698"/>
                  </a:lnTo>
                  <a:lnTo>
                    <a:pt x="1734458" y="2407603"/>
                  </a:lnTo>
                  <a:lnTo>
                    <a:pt x="1729072" y="2409826"/>
                  </a:lnTo>
                  <a:lnTo>
                    <a:pt x="1723368" y="2412048"/>
                  </a:lnTo>
                  <a:lnTo>
                    <a:pt x="1717982" y="2414906"/>
                  </a:lnTo>
                  <a:lnTo>
                    <a:pt x="1712279" y="2418081"/>
                  </a:lnTo>
                  <a:lnTo>
                    <a:pt x="1706575" y="2421256"/>
                  </a:lnTo>
                  <a:lnTo>
                    <a:pt x="1701506" y="2425383"/>
                  </a:lnTo>
                  <a:lnTo>
                    <a:pt x="1698337" y="2427923"/>
                  </a:lnTo>
                  <a:lnTo>
                    <a:pt x="1695168" y="2431416"/>
                  </a:lnTo>
                  <a:lnTo>
                    <a:pt x="1692634" y="2434908"/>
                  </a:lnTo>
                  <a:lnTo>
                    <a:pt x="1690415" y="2438401"/>
                  </a:lnTo>
                  <a:lnTo>
                    <a:pt x="1688514" y="2442211"/>
                  </a:lnTo>
                  <a:lnTo>
                    <a:pt x="1686930" y="2446338"/>
                  </a:lnTo>
                  <a:lnTo>
                    <a:pt x="1686296" y="2450783"/>
                  </a:lnTo>
                  <a:lnTo>
                    <a:pt x="1685662" y="2455228"/>
                  </a:lnTo>
                  <a:lnTo>
                    <a:pt x="1685346" y="2459673"/>
                  </a:lnTo>
                  <a:lnTo>
                    <a:pt x="1685346" y="2464118"/>
                  </a:lnTo>
                  <a:lnTo>
                    <a:pt x="1685662" y="2468563"/>
                  </a:lnTo>
                  <a:lnTo>
                    <a:pt x="1686296" y="2473008"/>
                  </a:lnTo>
                  <a:lnTo>
                    <a:pt x="1687880" y="2477136"/>
                  </a:lnTo>
                  <a:lnTo>
                    <a:pt x="1689148" y="2481581"/>
                  </a:lnTo>
                  <a:lnTo>
                    <a:pt x="1691366" y="2485708"/>
                  </a:lnTo>
                  <a:lnTo>
                    <a:pt x="1693584" y="2489518"/>
                  </a:lnTo>
                  <a:lnTo>
                    <a:pt x="1698654" y="2495233"/>
                  </a:lnTo>
                  <a:lnTo>
                    <a:pt x="1703723" y="2500631"/>
                  </a:lnTo>
                  <a:lnTo>
                    <a:pt x="1709427" y="2505076"/>
                  </a:lnTo>
                  <a:lnTo>
                    <a:pt x="1715130" y="2508568"/>
                  </a:lnTo>
                  <a:lnTo>
                    <a:pt x="1721784" y="2512378"/>
                  </a:lnTo>
                  <a:lnTo>
                    <a:pt x="1729389" y="2515871"/>
                  </a:lnTo>
                  <a:lnTo>
                    <a:pt x="1745865" y="2522538"/>
                  </a:lnTo>
                  <a:lnTo>
                    <a:pt x="1750618" y="2524443"/>
                  </a:lnTo>
                  <a:lnTo>
                    <a:pt x="1778501" y="2534603"/>
                  </a:lnTo>
                  <a:lnTo>
                    <a:pt x="1797829" y="2542223"/>
                  </a:lnTo>
                  <a:lnTo>
                    <a:pt x="1816523" y="2549208"/>
                  </a:lnTo>
                  <a:lnTo>
                    <a:pt x="1827613" y="2553336"/>
                  </a:lnTo>
                  <a:lnTo>
                    <a:pt x="1854546" y="2562861"/>
                  </a:lnTo>
                  <a:lnTo>
                    <a:pt x="1868804" y="2568258"/>
                  </a:lnTo>
                  <a:lnTo>
                    <a:pt x="1882746" y="2573656"/>
                  </a:lnTo>
                  <a:lnTo>
                    <a:pt x="1897004" y="2579688"/>
                  </a:lnTo>
                  <a:lnTo>
                    <a:pt x="1911262" y="2585721"/>
                  </a:lnTo>
                  <a:lnTo>
                    <a:pt x="1925204" y="2592388"/>
                  </a:lnTo>
                  <a:lnTo>
                    <a:pt x="1938512" y="2599373"/>
                  </a:lnTo>
                  <a:lnTo>
                    <a:pt x="1951503" y="2606676"/>
                  </a:lnTo>
                  <a:lnTo>
                    <a:pt x="1964177" y="2614613"/>
                  </a:lnTo>
                  <a:lnTo>
                    <a:pt x="1969563" y="2618741"/>
                  </a:lnTo>
                  <a:lnTo>
                    <a:pt x="1975584" y="2622868"/>
                  </a:lnTo>
                  <a:lnTo>
                    <a:pt x="1980653" y="2627313"/>
                  </a:lnTo>
                  <a:lnTo>
                    <a:pt x="1986040" y="2631758"/>
                  </a:lnTo>
                  <a:lnTo>
                    <a:pt x="1990793" y="2636203"/>
                  </a:lnTo>
                  <a:lnTo>
                    <a:pt x="1995229" y="2640966"/>
                  </a:lnTo>
                  <a:lnTo>
                    <a:pt x="1999665" y="2645728"/>
                  </a:lnTo>
                  <a:lnTo>
                    <a:pt x="2003467" y="2651126"/>
                  </a:lnTo>
                  <a:lnTo>
                    <a:pt x="2006952" y="2656206"/>
                  </a:lnTo>
                  <a:lnTo>
                    <a:pt x="2010438" y="2661286"/>
                  </a:lnTo>
                  <a:lnTo>
                    <a:pt x="2012972" y="2667001"/>
                  </a:lnTo>
                  <a:lnTo>
                    <a:pt x="2015507" y="2672398"/>
                  </a:lnTo>
                  <a:lnTo>
                    <a:pt x="2017408" y="2677796"/>
                  </a:lnTo>
                  <a:lnTo>
                    <a:pt x="2019309" y="2682876"/>
                  </a:lnTo>
                  <a:lnTo>
                    <a:pt x="2020260" y="2688273"/>
                  </a:lnTo>
                  <a:lnTo>
                    <a:pt x="2021844" y="2693671"/>
                  </a:lnTo>
                  <a:lnTo>
                    <a:pt x="2022478" y="2699068"/>
                  </a:lnTo>
                  <a:lnTo>
                    <a:pt x="2023429" y="2704148"/>
                  </a:lnTo>
                  <a:lnTo>
                    <a:pt x="2023745" y="2709546"/>
                  </a:lnTo>
                  <a:lnTo>
                    <a:pt x="2024062" y="2714943"/>
                  </a:lnTo>
                  <a:lnTo>
                    <a:pt x="2024062" y="2720023"/>
                  </a:lnTo>
                  <a:lnTo>
                    <a:pt x="2024062" y="2725738"/>
                  </a:lnTo>
                  <a:lnTo>
                    <a:pt x="2023429" y="2730818"/>
                  </a:lnTo>
                  <a:lnTo>
                    <a:pt x="2022478" y="2736216"/>
                  </a:lnTo>
                  <a:lnTo>
                    <a:pt x="2021844" y="2741296"/>
                  </a:lnTo>
                  <a:lnTo>
                    <a:pt x="2020894" y="2746376"/>
                  </a:lnTo>
                  <a:lnTo>
                    <a:pt x="2019309" y="2751773"/>
                  </a:lnTo>
                  <a:lnTo>
                    <a:pt x="2017725" y="2756853"/>
                  </a:lnTo>
                  <a:lnTo>
                    <a:pt x="2014240" y="2767331"/>
                  </a:lnTo>
                  <a:lnTo>
                    <a:pt x="2009170" y="2777173"/>
                  </a:lnTo>
                  <a:lnTo>
                    <a:pt x="2004100" y="2787016"/>
                  </a:lnTo>
                  <a:lnTo>
                    <a:pt x="1997763" y="2796223"/>
                  </a:lnTo>
                  <a:lnTo>
                    <a:pt x="1990476" y="2805431"/>
                  </a:lnTo>
                  <a:lnTo>
                    <a:pt x="1982554" y="2814003"/>
                  </a:lnTo>
                  <a:lnTo>
                    <a:pt x="1973683" y="2822576"/>
                  </a:lnTo>
                  <a:lnTo>
                    <a:pt x="1964177" y="2830513"/>
                  </a:lnTo>
                  <a:lnTo>
                    <a:pt x="1958474" y="2834641"/>
                  </a:lnTo>
                  <a:lnTo>
                    <a:pt x="1952137" y="2838768"/>
                  </a:lnTo>
                  <a:lnTo>
                    <a:pt x="1945799" y="2842261"/>
                  </a:lnTo>
                  <a:lnTo>
                    <a:pt x="1938829" y="2845753"/>
                  </a:lnTo>
                  <a:lnTo>
                    <a:pt x="1931541" y="2848928"/>
                  </a:lnTo>
                  <a:lnTo>
                    <a:pt x="1923937" y="2852421"/>
                  </a:lnTo>
                  <a:lnTo>
                    <a:pt x="1915698" y="2854961"/>
                  </a:lnTo>
                  <a:lnTo>
                    <a:pt x="1907777" y="2857818"/>
                  </a:lnTo>
                  <a:lnTo>
                    <a:pt x="1899222" y="2860041"/>
                  </a:lnTo>
                  <a:lnTo>
                    <a:pt x="1890350" y="2862263"/>
                  </a:lnTo>
                  <a:lnTo>
                    <a:pt x="1880845" y="2864486"/>
                  </a:lnTo>
                  <a:lnTo>
                    <a:pt x="1871656" y="2866391"/>
                  </a:lnTo>
                  <a:lnTo>
                    <a:pt x="1862150" y="2867978"/>
                  </a:lnTo>
                  <a:lnTo>
                    <a:pt x="1852011" y="2869566"/>
                  </a:lnTo>
                  <a:lnTo>
                    <a:pt x="1842188" y="2870201"/>
                  </a:lnTo>
                  <a:lnTo>
                    <a:pt x="1831732" y="2871471"/>
                  </a:lnTo>
                  <a:lnTo>
                    <a:pt x="1831732" y="2918143"/>
                  </a:lnTo>
                  <a:lnTo>
                    <a:pt x="1831415" y="2921001"/>
                  </a:lnTo>
                  <a:lnTo>
                    <a:pt x="1830148" y="2923858"/>
                  </a:lnTo>
                  <a:lnTo>
                    <a:pt x="1828564" y="2926081"/>
                  </a:lnTo>
                  <a:lnTo>
                    <a:pt x="1826346" y="2928303"/>
                  </a:lnTo>
                  <a:lnTo>
                    <a:pt x="1823811" y="2929573"/>
                  </a:lnTo>
                  <a:lnTo>
                    <a:pt x="1820959" y="2931161"/>
                  </a:lnTo>
                  <a:lnTo>
                    <a:pt x="1817474" y="2931796"/>
                  </a:lnTo>
                  <a:lnTo>
                    <a:pt x="1813988" y="2932113"/>
                  </a:lnTo>
                  <a:lnTo>
                    <a:pt x="1753153" y="2932113"/>
                  </a:lnTo>
                  <a:lnTo>
                    <a:pt x="1749350" y="2931796"/>
                  </a:lnTo>
                  <a:lnTo>
                    <a:pt x="1745865" y="2931161"/>
                  </a:lnTo>
                  <a:lnTo>
                    <a:pt x="1743013" y="2929573"/>
                  </a:lnTo>
                  <a:lnTo>
                    <a:pt x="1740478" y="2928303"/>
                  </a:lnTo>
                  <a:lnTo>
                    <a:pt x="1738261" y="2926081"/>
                  </a:lnTo>
                  <a:lnTo>
                    <a:pt x="1736676" y="2923858"/>
                  </a:lnTo>
                  <a:lnTo>
                    <a:pt x="1735726" y="2921001"/>
                  </a:lnTo>
                  <a:lnTo>
                    <a:pt x="1735409" y="2918143"/>
                  </a:lnTo>
                  <a:lnTo>
                    <a:pt x="1735409" y="2867661"/>
                  </a:lnTo>
                  <a:lnTo>
                    <a:pt x="1722418" y="2865438"/>
                  </a:lnTo>
                  <a:lnTo>
                    <a:pt x="1708793" y="2863216"/>
                  </a:lnTo>
                  <a:lnTo>
                    <a:pt x="1696436" y="2860041"/>
                  </a:lnTo>
                  <a:lnTo>
                    <a:pt x="1683444" y="2857183"/>
                  </a:lnTo>
                  <a:lnTo>
                    <a:pt x="1670770" y="2853373"/>
                  </a:lnTo>
                  <a:lnTo>
                    <a:pt x="1658413" y="2849246"/>
                  </a:lnTo>
                  <a:lnTo>
                    <a:pt x="1646689" y="2844801"/>
                  </a:lnTo>
                  <a:lnTo>
                    <a:pt x="1635283" y="2840038"/>
                  </a:lnTo>
                  <a:lnTo>
                    <a:pt x="1624193" y="2834958"/>
                  </a:lnTo>
                  <a:lnTo>
                    <a:pt x="1613420" y="2829243"/>
                  </a:lnTo>
                  <a:lnTo>
                    <a:pt x="1603280" y="2823528"/>
                  </a:lnTo>
                  <a:lnTo>
                    <a:pt x="1594092" y="2816543"/>
                  </a:lnTo>
                  <a:lnTo>
                    <a:pt x="1585220" y="2809876"/>
                  </a:lnTo>
                  <a:lnTo>
                    <a:pt x="1576982" y="2802573"/>
                  </a:lnTo>
                  <a:lnTo>
                    <a:pt x="1569377" y="2794636"/>
                  </a:lnTo>
                  <a:lnTo>
                    <a:pt x="1566209" y="2790826"/>
                  </a:lnTo>
                  <a:lnTo>
                    <a:pt x="1563357" y="2786698"/>
                  </a:lnTo>
                  <a:lnTo>
                    <a:pt x="1560188" y="2782253"/>
                  </a:lnTo>
                  <a:lnTo>
                    <a:pt x="1558287" y="2777173"/>
                  </a:lnTo>
                  <a:lnTo>
                    <a:pt x="1557337" y="2772411"/>
                  </a:lnTo>
                  <a:lnTo>
                    <a:pt x="1557337" y="2767331"/>
                  </a:lnTo>
                  <a:lnTo>
                    <a:pt x="1557654" y="2761933"/>
                  </a:lnTo>
                  <a:lnTo>
                    <a:pt x="1559238" y="2756853"/>
                  </a:lnTo>
                  <a:lnTo>
                    <a:pt x="1561456" y="2751456"/>
                  </a:lnTo>
                  <a:lnTo>
                    <a:pt x="1564308" y="2746058"/>
                  </a:lnTo>
                  <a:lnTo>
                    <a:pt x="1566209" y="2743201"/>
                  </a:lnTo>
                  <a:lnTo>
                    <a:pt x="1568743" y="2740026"/>
                  </a:lnTo>
                  <a:lnTo>
                    <a:pt x="1571278" y="2737168"/>
                  </a:lnTo>
                  <a:lnTo>
                    <a:pt x="1574447" y="2734311"/>
                  </a:lnTo>
                  <a:lnTo>
                    <a:pt x="1577299" y="2731136"/>
                  </a:lnTo>
                  <a:lnTo>
                    <a:pt x="1580784" y="2728596"/>
                  </a:lnTo>
                  <a:lnTo>
                    <a:pt x="1583952" y="2726056"/>
                  </a:lnTo>
                  <a:lnTo>
                    <a:pt x="1587755" y="2723833"/>
                  </a:lnTo>
                  <a:lnTo>
                    <a:pt x="1591874" y="2721611"/>
                  </a:lnTo>
                  <a:lnTo>
                    <a:pt x="1595359" y="2719706"/>
                  </a:lnTo>
                  <a:lnTo>
                    <a:pt x="1599478" y="2717801"/>
                  </a:lnTo>
                  <a:lnTo>
                    <a:pt x="1603914" y="2716531"/>
                  </a:lnTo>
                  <a:lnTo>
                    <a:pt x="1608033" y="2715261"/>
                  </a:lnTo>
                  <a:lnTo>
                    <a:pt x="1612469" y="2714626"/>
                  </a:lnTo>
                  <a:lnTo>
                    <a:pt x="1616905" y="2713673"/>
                  </a:lnTo>
                  <a:lnTo>
                    <a:pt x="1621341" y="2713673"/>
                  </a:lnTo>
                  <a:lnTo>
                    <a:pt x="1626411" y="2713673"/>
                  </a:lnTo>
                  <a:lnTo>
                    <a:pt x="1631480" y="2714943"/>
                  </a:lnTo>
                  <a:lnTo>
                    <a:pt x="1635916" y="2715896"/>
                  </a:lnTo>
                  <a:lnTo>
                    <a:pt x="1640352" y="2717801"/>
                  </a:lnTo>
                  <a:lnTo>
                    <a:pt x="1644471" y="2720023"/>
                  </a:lnTo>
                  <a:lnTo>
                    <a:pt x="1648274" y="2723198"/>
                  </a:lnTo>
                  <a:lnTo>
                    <a:pt x="1651759" y="2726056"/>
                  </a:lnTo>
                  <a:lnTo>
                    <a:pt x="1654928" y="2729866"/>
                  </a:lnTo>
                  <a:lnTo>
                    <a:pt x="1657462" y="2733041"/>
                  </a:lnTo>
                  <a:lnTo>
                    <a:pt x="1658096" y="2733993"/>
                  </a:lnTo>
                  <a:lnTo>
                    <a:pt x="1659364" y="2734946"/>
                  </a:lnTo>
                  <a:lnTo>
                    <a:pt x="1665701" y="2740026"/>
                  </a:lnTo>
                  <a:lnTo>
                    <a:pt x="1671721" y="2744471"/>
                  </a:lnTo>
                  <a:lnTo>
                    <a:pt x="1678692" y="2748598"/>
                  </a:lnTo>
                  <a:lnTo>
                    <a:pt x="1685662" y="2752726"/>
                  </a:lnTo>
                  <a:lnTo>
                    <a:pt x="1692634" y="2756853"/>
                  </a:lnTo>
                  <a:lnTo>
                    <a:pt x="1699921" y="2760346"/>
                  </a:lnTo>
                  <a:lnTo>
                    <a:pt x="1707526" y="2763521"/>
                  </a:lnTo>
                  <a:lnTo>
                    <a:pt x="1714497" y="2766061"/>
                  </a:lnTo>
                  <a:lnTo>
                    <a:pt x="1720834" y="2768283"/>
                  </a:lnTo>
                  <a:lnTo>
                    <a:pt x="1731607" y="2771458"/>
                  </a:lnTo>
                  <a:lnTo>
                    <a:pt x="1742380" y="2773998"/>
                  </a:lnTo>
                  <a:lnTo>
                    <a:pt x="1753153" y="2776221"/>
                  </a:lnTo>
                  <a:lnTo>
                    <a:pt x="1764242" y="2778126"/>
                  </a:lnTo>
                  <a:lnTo>
                    <a:pt x="1775016" y="2779396"/>
                  </a:lnTo>
                  <a:lnTo>
                    <a:pt x="1785789" y="2780666"/>
                  </a:lnTo>
                  <a:lnTo>
                    <a:pt x="1795928" y="2780983"/>
                  </a:lnTo>
                  <a:lnTo>
                    <a:pt x="1806067" y="2781301"/>
                  </a:lnTo>
                  <a:lnTo>
                    <a:pt x="1817157" y="2780983"/>
                  </a:lnTo>
                  <a:lnTo>
                    <a:pt x="1827613" y="2780348"/>
                  </a:lnTo>
                  <a:lnTo>
                    <a:pt x="1837119" y="2778761"/>
                  </a:lnTo>
                  <a:lnTo>
                    <a:pt x="1845991" y="2776856"/>
                  </a:lnTo>
                  <a:lnTo>
                    <a:pt x="1854546" y="2774633"/>
                  </a:lnTo>
                  <a:lnTo>
                    <a:pt x="1862467" y="2771776"/>
                  </a:lnTo>
                  <a:lnTo>
                    <a:pt x="1869121" y="2768283"/>
                  </a:lnTo>
                  <a:lnTo>
                    <a:pt x="1875458" y="2764791"/>
                  </a:lnTo>
                  <a:lnTo>
                    <a:pt x="1879260" y="2761616"/>
                  </a:lnTo>
                  <a:lnTo>
                    <a:pt x="1882429" y="2758441"/>
                  </a:lnTo>
                  <a:lnTo>
                    <a:pt x="1885280" y="2754948"/>
                  </a:lnTo>
                  <a:lnTo>
                    <a:pt x="1888132" y="2751456"/>
                  </a:lnTo>
                  <a:lnTo>
                    <a:pt x="1890350" y="2747646"/>
                  </a:lnTo>
                  <a:lnTo>
                    <a:pt x="1892251" y="2743518"/>
                  </a:lnTo>
                  <a:lnTo>
                    <a:pt x="1893519" y="2739391"/>
                  </a:lnTo>
                  <a:lnTo>
                    <a:pt x="1894786" y="2734946"/>
                  </a:lnTo>
                  <a:lnTo>
                    <a:pt x="1895420" y="2730818"/>
                  </a:lnTo>
                  <a:lnTo>
                    <a:pt x="1895737" y="2726373"/>
                  </a:lnTo>
                  <a:lnTo>
                    <a:pt x="1895420" y="2721928"/>
                  </a:lnTo>
                  <a:lnTo>
                    <a:pt x="1895103" y="2717483"/>
                  </a:lnTo>
                  <a:lnTo>
                    <a:pt x="1893836" y="2713038"/>
                  </a:lnTo>
                  <a:lnTo>
                    <a:pt x="1892885" y="2708911"/>
                  </a:lnTo>
                  <a:lnTo>
                    <a:pt x="1890984" y="2704783"/>
                  </a:lnTo>
                  <a:lnTo>
                    <a:pt x="1888766" y="2700656"/>
                  </a:lnTo>
                  <a:lnTo>
                    <a:pt x="1885280" y="2696211"/>
                  </a:lnTo>
                  <a:lnTo>
                    <a:pt x="1881478" y="2691766"/>
                  </a:lnTo>
                  <a:lnTo>
                    <a:pt x="1876092" y="2687321"/>
                  </a:lnTo>
                  <a:lnTo>
                    <a:pt x="1870705" y="2682876"/>
                  </a:lnTo>
                  <a:lnTo>
                    <a:pt x="1864368" y="2678748"/>
                  </a:lnTo>
                  <a:lnTo>
                    <a:pt x="1857714" y="2674621"/>
                  </a:lnTo>
                  <a:lnTo>
                    <a:pt x="1850110" y="2671128"/>
                  </a:lnTo>
                  <a:lnTo>
                    <a:pt x="1842188" y="2667318"/>
                  </a:lnTo>
                  <a:lnTo>
                    <a:pt x="1817474" y="2657158"/>
                  </a:lnTo>
                  <a:lnTo>
                    <a:pt x="1720517" y="2617471"/>
                  </a:lnTo>
                  <a:lnTo>
                    <a:pt x="1673305" y="2597786"/>
                  </a:lnTo>
                  <a:lnTo>
                    <a:pt x="1644471" y="2585086"/>
                  </a:lnTo>
                  <a:lnTo>
                    <a:pt x="1639085" y="2582546"/>
                  </a:lnTo>
                  <a:lnTo>
                    <a:pt x="1634015" y="2580006"/>
                  </a:lnTo>
                  <a:lnTo>
                    <a:pt x="1624827" y="2574608"/>
                  </a:lnTo>
                  <a:lnTo>
                    <a:pt x="1615638" y="2567623"/>
                  </a:lnTo>
                  <a:lnTo>
                    <a:pt x="1607083" y="2560638"/>
                  </a:lnTo>
                  <a:lnTo>
                    <a:pt x="1598845" y="2552383"/>
                  </a:lnTo>
                  <a:lnTo>
                    <a:pt x="1591874" y="2544446"/>
                  </a:lnTo>
                  <a:lnTo>
                    <a:pt x="1588072" y="2540001"/>
                  </a:lnTo>
                  <a:lnTo>
                    <a:pt x="1585220" y="2534921"/>
                  </a:lnTo>
                  <a:lnTo>
                    <a:pt x="1581734" y="2530476"/>
                  </a:lnTo>
                  <a:lnTo>
                    <a:pt x="1579200" y="2525713"/>
                  </a:lnTo>
                  <a:lnTo>
                    <a:pt x="1576348" y="2520633"/>
                  </a:lnTo>
                  <a:lnTo>
                    <a:pt x="1574130" y="2515236"/>
                  </a:lnTo>
                  <a:lnTo>
                    <a:pt x="1571912" y="2510156"/>
                  </a:lnTo>
                  <a:lnTo>
                    <a:pt x="1570011" y="2505076"/>
                  </a:lnTo>
                  <a:lnTo>
                    <a:pt x="1568110" y="2499678"/>
                  </a:lnTo>
                  <a:lnTo>
                    <a:pt x="1566525" y="2494598"/>
                  </a:lnTo>
                  <a:lnTo>
                    <a:pt x="1565575" y="2488883"/>
                  </a:lnTo>
                  <a:lnTo>
                    <a:pt x="1564624" y="2483803"/>
                  </a:lnTo>
                  <a:lnTo>
                    <a:pt x="1563991" y="2478088"/>
                  </a:lnTo>
                  <a:lnTo>
                    <a:pt x="1563674" y="2473008"/>
                  </a:lnTo>
                  <a:lnTo>
                    <a:pt x="1563357" y="2467293"/>
                  </a:lnTo>
                  <a:lnTo>
                    <a:pt x="1563674" y="2461896"/>
                  </a:lnTo>
                  <a:lnTo>
                    <a:pt x="1563991" y="2456816"/>
                  </a:lnTo>
                  <a:lnTo>
                    <a:pt x="1564308" y="2451101"/>
                  </a:lnTo>
                  <a:lnTo>
                    <a:pt x="1565575" y="2446021"/>
                  </a:lnTo>
                  <a:lnTo>
                    <a:pt x="1566525" y="2440306"/>
                  </a:lnTo>
                  <a:lnTo>
                    <a:pt x="1567793" y="2435226"/>
                  </a:lnTo>
                  <a:lnTo>
                    <a:pt x="1569060" y="2429828"/>
                  </a:lnTo>
                  <a:lnTo>
                    <a:pt x="1570961" y="2424748"/>
                  </a:lnTo>
                  <a:lnTo>
                    <a:pt x="1573179" y="2419668"/>
                  </a:lnTo>
                  <a:lnTo>
                    <a:pt x="1575397" y="2414271"/>
                  </a:lnTo>
                  <a:lnTo>
                    <a:pt x="1577932" y="2409191"/>
                  </a:lnTo>
                  <a:lnTo>
                    <a:pt x="1580784" y="2404428"/>
                  </a:lnTo>
                  <a:lnTo>
                    <a:pt x="1583636" y="2399031"/>
                  </a:lnTo>
                  <a:lnTo>
                    <a:pt x="1586804" y="2394268"/>
                  </a:lnTo>
                  <a:lnTo>
                    <a:pt x="1590290" y="2389506"/>
                  </a:lnTo>
                  <a:lnTo>
                    <a:pt x="1594092" y="2385061"/>
                  </a:lnTo>
                  <a:lnTo>
                    <a:pt x="1598211" y="2379981"/>
                  </a:lnTo>
                  <a:lnTo>
                    <a:pt x="1602013" y="2375536"/>
                  </a:lnTo>
                  <a:lnTo>
                    <a:pt x="1606766" y="2371091"/>
                  </a:lnTo>
                  <a:lnTo>
                    <a:pt x="1611202" y="2367281"/>
                  </a:lnTo>
                  <a:lnTo>
                    <a:pt x="1615955" y="2363153"/>
                  </a:lnTo>
                  <a:lnTo>
                    <a:pt x="1621658" y="2358073"/>
                  </a:lnTo>
                  <a:lnTo>
                    <a:pt x="1627678" y="2353628"/>
                  </a:lnTo>
                  <a:lnTo>
                    <a:pt x="1634015" y="2349818"/>
                  </a:lnTo>
                  <a:lnTo>
                    <a:pt x="1640669" y="2345691"/>
                  </a:lnTo>
                  <a:lnTo>
                    <a:pt x="1647323" y="2341881"/>
                  </a:lnTo>
                  <a:lnTo>
                    <a:pt x="1654294" y="2338071"/>
                  </a:lnTo>
                  <a:lnTo>
                    <a:pt x="1661898" y="2334896"/>
                  </a:lnTo>
                  <a:lnTo>
                    <a:pt x="1669186" y="2331403"/>
                  </a:lnTo>
                  <a:lnTo>
                    <a:pt x="1676790" y="2328546"/>
                  </a:lnTo>
                  <a:lnTo>
                    <a:pt x="1684395" y="2325371"/>
                  </a:lnTo>
                  <a:lnTo>
                    <a:pt x="1692634" y="2322831"/>
                  </a:lnTo>
                  <a:lnTo>
                    <a:pt x="1700872" y="2320608"/>
                  </a:lnTo>
                  <a:lnTo>
                    <a:pt x="1709427" y="2318386"/>
                  </a:lnTo>
                  <a:lnTo>
                    <a:pt x="1717982" y="2316163"/>
                  </a:lnTo>
                  <a:lnTo>
                    <a:pt x="1726220" y="2314893"/>
                  </a:lnTo>
                  <a:lnTo>
                    <a:pt x="1735409" y="2312988"/>
                  </a:lnTo>
                  <a:lnTo>
                    <a:pt x="1735409" y="2259966"/>
                  </a:lnTo>
                  <a:lnTo>
                    <a:pt x="1735726" y="2257426"/>
                  </a:lnTo>
                  <a:lnTo>
                    <a:pt x="1736676" y="2254886"/>
                  </a:lnTo>
                  <a:lnTo>
                    <a:pt x="1738261" y="2252346"/>
                  </a:lnTo>
                  <a:lnTo>
                    <a:pt x="1740478" y="2250441"/>
                  </a:lnTo>
                  <a:lnTo>
                    <a:pt x="1743013" y="2248536"/>
                  </a:lnTo>
                  <a:lnTo>
                    <a:pt x="1745865" y="2247583"/>
                  </a:lnTo>
                  <a:lnTo>
                    <a:pt x="1749350" y="2246631"/>
                  </a:lnTo>
                  <a:lnTo>
                    <a:pt x="1753153" y="2246313"/>
                  </a:lnTo>
                  <a:close/>
                  <a:moveTo>
                    <a:pt x="1796891" y="2159710"/>
                  </a:moveTo>
                  <a:lnTo>
                    <a:pt x="1786093" y="2160028"/>
                  </a:lnTo>
                  <a:lnTo>
                    <a:pt x="1775296" y="2160663"/>
                  </a:lnTo>
                  <a:lnTo>
                    <a:pt x="1764817" y="2161298"/>
                  </a:lnTo>
                  <a:lnTo>
                    <a:pt x="1754337" y="2162251"/>
                  </a:lnTo>
                  <a:lnTo>
                    <a:pt x="1743540" y="2163839"/>
                  </a:lnTo>
                  <a:lnTo>
                    <a:pt x="1733695" y="2165427"/>
                  </a:lnTo>
                  <a:lnTo>
                    <a:pt x="1723216" y="2167332"/>
                  </a:lnTo>
                  <a:lnTo>
                    <a:pt x="1712736" y="2169555"/>
                  </a:lnTo>
                  <a:lnTo>
                    <a:pt x="1702892" y="2171778"/>
                  </a:lnTo>
                  <a:lnTo>
                    <a:pt x="1692730" y="2174318"/>
                  </a:lnTo>
                  <a:lnTo>
                    <a:pt x="1683202" y="2177177"/>
                  </a:lnTo>
                  <a:lnTo>
                    <a:pt x="1673040" y="2180352"/>
                  </a:lnTo>
                  <a:lnTo>
                    <a:pt x="1663513" y="2183528"/>
                  </a:lnTo>
                  <a:lnTo>
                    <a:pt x="1653669" y="2187021"/>
                  </a:lnTo>
                  <a:lnTo>
                    <a:pt x="1644460" y="2190514"/>
                  </a:lnTo>
                  <a:lnTo>
                    <a:pt x="1635250" y="2194643"/>
                  </a:lnTo>
                  <a:lnTo>
                    <a:pt x="1625723" y="2198771"/>
                  </a:lnTo>
                  <a:lnTo>
                    <a:pt x="1616514" y="2203217"/>
                  </a:lnTo>
                  <a:lnTo>
                    <a:pt x="1607622" y="2207663"/>
                  </a:lnTo>
                  <a:lnTo>
                    <a:pt x="1598730" y="2213061"/>
                  </a:lnTo>
                  <a:lnTo>
                    <a:pt x="1589839" y="2217825"/>
                  </a:lnTo>
                  <a:lnTo>
                    <a:pt x="1581264" y="2222906"/>
                  </a:lnTo>
                  <a:lnTo>
                    <a:pt x="1572690" y="2228622"/>
                  </a:lnTo>
                  <a:lnTo>
                    <a:pt x="1564116" y="2234020"/>
                  </a:lnTo>
                  <a:lnTo>
                    <a:pt x="1555859" y="2240054"/>
                  </a:lnTo>
                  <a:lnTo>
                    <a:pt x="1547920" y="2246088"/>
                  </a:lnTo>
                  <a:lnTo>
                    <a:pt x="1539981" y="2252439"/>
                  </a:lnTo>
                  <a:lnTo>
                    <a:pt x="1532042" y="2258473"/>
                  </a:lnTo>
                  <a:lnTo>
                    <a:pt x="1524420" y="2265459"/>
                  </a:lnTo>
                  <a:lnTo>
                    <a:pt x="1517117" y="2272128"/>
                  </a:lnTo>
                  <a:lnTo>
                    <a:pt x="1509495" y="2279114"/>
                  </a:lnTo>
                  <a:lnTo>
                    <a:pt x="1502509" y="2286101"/>
                  </a:lnTo>
                  <a:lnTo>
                    <a:pt x="1495522" y="2293405"/>
                  </a:lnTo>
                  <a:lnTo>
                    <a:pt x="1488853" y="2301026"/>
                  </a:lnTo>
                  <a:lnTo>
                    <a:pt x="1482185" y="2308648"/>
                  </a:lnTo>
                  <a:lnTo>
                    <a:pt x="1475833" y="2316269"/>
                  </a:lnTo>
                  <a:lnTo>
                    <a:pt x="1469482" y="2324526"/>
                  </a:lnTo>
                  <a:lnTo>
                    <a:pt x="1463131" y="2332465"/>
                  </a:lnTo>
                  <a:lnTo>
                    <a:pt x="1457415" y="2340722"/>
                  </a:lnTo>
                  <a:lnTo>
                    <a:pt x="1451698" y="2348978"/>
                  </a:lnTo>
                  <a:lnTo>
                    <a:pt x="1446300" y="2357553"/>
                  </a:lnTo>
                  <a:lnTo>
                    <a:pt x="1440901" y="2366444"/>
                  </a:lnTo>
                  <a:lnTo>
                    <a:pt x="1435820" y="2375019"/>
                  </a:lnTo>
                  <a:lnTo>
                    <a:pt x="1431057" y="2383910"/>
                  </a:lnTo>
                  <a:lnTo>
                    <a:pt x="1426293" y="2393120"/>
                  </a:lnTo>
                  <a:lnTo>
                    <a:pt x="1421847" y="2402012"/>
                  </a:lnTo>
                  <a:lnTo>
                    <a:pt x="1417719" y="2411221"/>
                  </a:lnTo>
                  <a:lnTo>
                    <a:pt x="1413591" y="2421065"/>
                  </a:lnTo>
                  <a:lnTo>
                    <a:pt x="1410098" y="2430592"/>
                  </a:lnTo>
                  <a:lnTo>
                    <a:pt x="1406287" y="2440437"/>
                  </a:lnTo>
                  <a:lnTo>
                    <a:pt x="1403111" y="2449964"/>
                  </a:lnTo>
                  <a:lnTo>
                    <a:pt x="1399936" y="2460126"/>
                  </a:lnTo>
                  <a:lnTo>
                    <a:pt x="1397395" y="2469653"/>
                  </a:lnTo>
                  <a:lnTo>
                    <a:pt x="1394855" y="2480132"/>
                  </a:lnTo>
                  <a:lnTo>
                    <a:pt x="1391996" y="2490294"/>
                  </a:lnTo>
                  <a:lnTo>
                    <a:pt x="1390091" y="2500456"/>
                  </a:lnTo>
                  <a:lnTo>
                    <a:pt x="1388503" y="2510936"/>
                  </a:lnTo>
                  <a:lnTo>
                    <a:pt x="1386598" y="2521416"/>
                  </a:lnTo>
                  <a:lnTo>
                    <a:pt x="1385328" y="2532213"/>
                  </a:lnTo>
                  <a:lnTo>
                    <a:pt x="1384375" y="2542692"/>
                  </a:lnTo>
                  <a:lnTo>
                    <a:pt x="1383422" y="2553172"/>
                  </a:lnTo>
                  <a:lnTo>
                    <a:pt x="1382787" y="2564604"/>
                  </a:lnTo>
                  <a:lnTo>
                    <a:pt x="1382787" y="2575401"/>
                  </a:lnTo>
                  <a:lnTo>
                    <a:pt x="1382787" y="2585881"/>
                  </a:lnTo>
                  <a:lnTo>
                    <a:pt x="1382787" y="2596678"/>
                  </a:lnTo>
                  <a:lnTo>
                    <a:pt x="1383422" y="2607475"/>
                  </a:lnTo>
                  <a:lnTo>
                    <a:pt x="1384375" y="2617955"/>
                  </a:lnTo>
                  <a:lnTo>
                    <a:pt x="1385328" y="2628434"/>
                  </a:lnTo>
                  <a:lnTo>
                    <a:pt x="1386598" y="2638914"/>
                  </a:lnTo>
                  <a:lnTo>
                    <a:pt x="1388503" y="2649076"/>
                  </a:lnTo>
                  <a:lnTo>
                    <a:pt x="1390091" y="2659556"/>
                  </a:lnTo>
                  <a:lnTo>
                    <a:pt x="1391996" y="2669718"/>
                  </a:lnTo>
                  <a:lnTo>
                    <a:pt x="1394855" y="2680197"/>
                  </a:lnTo>
                  <a:lnTo>
                    <a:pt x="1397077" y="2690042"/>
                  </a:lnTo>
                  <a:lnTo>
                    <a:pt x="1399936" y="2699886"/>
                  </a:lnTo>
                  <a:lnTo>
                    <a:pt x="1402794" y="2709731"/>
                  </a:lnTo>
                  <a:lnTo>
                    <a:pt x="1406287" y="2719575"/>
                  </a:lnTo>
                  <a:lnTo>
                    <a:pt x="1409462" y="2729102"/>
                  </a:lnTo>
                  <a:lnTo>
                    <a:pt x="1413591" y="2738312"/>
                  </a:lnTo>
                  <a:lnTo>
                    <a:pt x="1417402" y="2748156"/>
                  </a:lnTo>
                  <a:lnTo>
                    <a:pt x="1421847" y="2757048"/>
                  </a:lnTo>
                  <a:lnTo>
                    <a:pt x="1425976" y="2766257"/>
                  </a:lnTo>
                  <a:lnTo>
                    <a:pt x="1430739" y="2775149"/>
                  </a:lnTo>
                  <a:lnTo>
                    <a:pt x="1435503" y="2784041"/>
                  </a:lnTo>
                  <a:lnTo>
                    <a:pt x="1440266" y="2792932"/>
                  </a:lnTo>
                  <a:lnTo>
                    <a:pt x="1445982" y="2801507"/>
                  </a:lnTo>
                  <a:lnTo>
                    <a:pt x="1451063" y="2810081"/>
                  </a:lnTo>
                  <a:lnTo>
                    <a:pt x="1456779" y="2818655"/>
                  </a:lnTo>
                  <a:lnTo>
                    <a:pt x="1462813" y="2826912"/>
                  </a:lnTo>
                  <a:lnTo>
                    <a:pt x="1468529" y="2834851"/>
                  </a:lnTo>
                  <a:lnTo>
                    <a:pt x="1474881" y="2842790"/>
                  </a:lnTo>
                  <a:lnTo>
                    <a:pt x="1481549" y="2850729"/>
                  </a:lnTo>
                  <a:lnTo>
                    <a:pt x="1487901" y="2858351"/>
                  </a:lnTo>
                  <a:lnTo>
                    <a:pt x="1494887" y="2865972"/>
                  </a:lnTo>
                  <a:lnTo>
                    <a:pt x="1501873" y="2873276"/>
                  </a:lnTo>
                  <a:lnTo>
                    <a:pt x="1509177" y="2880262"/>
                  </a:lnTo>
                  <a:lnTo>
                    <a:pt x="1516164" y="2887249"/>
                  </a:lnTo>
                  <a:lnTo>
                    <a:pt x="1524103" y="2894235"/>
                  </a:lnTo>
                  <a:lnTo>
                    <a:pt x="1531407" y="2900904"/>
                  </a:lnTo>
                  <a:lnTo>
                    <a:pt x="1539346" y="2907255"/>
                  </a:lnTo>
                  <a:lnTo>
                    <a:pt x="1546968" y="2913289"/>
                  </a:lnTo>
                  <a:lnTo>
                    <a:pt x="1555224" y="2919323"/>
                  </a:lnTo>
                  <a:lnTo>
                    <a:pt x="1563481" y="2925356"/>
                  </a:lnTo>
                  <a:lnTo>
                    <a:pt x="1572055" y="2930755"/>
                  </a:lnTo>
                  <a:lnTo>
                    <a:pt x="1580629" y="2936471"/>
                  </a:lnTo>
                  <a:lnTo>
                    <a:pt x="1589203" y="2941552"/>
                  </a:lnTo>
                  <a:lnTo>
                    <a:pt x="1598095" y="2946951"/>
                  </a:lnTo>
                  <a:lnTo>
                    <a:pt x="1606987" y="2951714"/>
                  </a:lnTo>
                  <a:lnTo>
                    <a:pt x="1615879" y="2956478"/>
                  </a:lnTo>
                  <a:lnTo>
                    <a:pt x="1625088" y="2960606"/>
                  </a:lnTo>
                  <a:lnTo>
                    <a:pt x="1634298" y="2965052"/>
                  </a:lnTo>
                  <a:lnTo>
                    <a:pt x="1643824" y="2969180"/>
                  </a:lnTo>
                  <a:lnTo>
                    <a:pt x="1653351" y="2972991"/>
                  </a:lnTo>
                  <a:lnTo>
                    <a:pt x="1662878" y="2976167"/>
                  </a:lnTo>
                  <a:lnTo>
                    <a:pt x="1672723" y="2979660"/>
                  </a:lnTo>
                  <a:lnTo>
                    <a:pt x="1682567" y="2982518"/>
                  </a:lnTo>
                  <a:lnTo>
                    <a:pt x="1692730" y="2985376"/>
                  </a:lnTo>
                  <a:lnTo>
                    <a:pt x="1702892" y="2988234"/>
                  </a:lnTo>
                  <a:lnTo>
                    <a:pt x="1713054" y="2990457"/>
                  </a:lnTo>
                  <a:lnTo>
                    <a:pt x="1723216" y="2992680"/>
                  </a:lnTo>
                  <a:lnTo>
                    <a:pt x="1733695" y="2994585"/>
                  </a:lnTo>
                  <a:lnTo>
                    <a:pt x="1744493" y="2995856"/>
                  </a:lnTo>
                  <a:lnTo>
                    <a:pt x="1754655" y="2997443"/>
                  </a:lnTo>
                  <a:lnTo>
                    <a:pt x="1765452" y="2998396"/>
                  </a:lnTo>
                  <a:lnTo>
                    <a:pt x="1776249" y="2999349"/>
                  </a:lnTo>
                  <a:lnTo>
                    <a:pt x="1787046" y="2999666"/>
                  </a:lnTo>
                  <a:lnTo>
                    <a:pt x="1797843" y="2999984"/>
                  </a:lnTo>
                  <a:lnTo>
                    <a:pt x="1808958" y="2999984"/>
                  </a:lnTo>
                  <a:lnTo>
                    <a:pt x="1819438" y="2999666"/>
                  </a:lnTo>
                  <a:lnTo>
                    <a:pt x="1830235" y="2999349"/>
                  </a:lnTo>
                  <a:lnTo>
                    <a:pt x="1841032" y="2998396"/>
                  </a:lnTo>
                  <a:lnTo>
                    <a:pt x="1851512" y="2997443"/>
                  </a:lnTo>
                  <a:lnTo>
                    <a:pt x="1861674" y="2995856"/>
                  </a:lnTo>
                  <a:lnTo>
                    <a:pt x="1872153" y="2994585"/>
                  </a:lnTo>
                  <a:lnTo>
                    <a:pt x="1882633" y="2992680"/>
                  </a:lnTo>
                  <a:lnTo>
                    <a:pt x="1892795" y="2990457"/>
                  </a:lnTo>
                  <a:lnTo>
                    <a:pt x="1902639" y="2988234"/>
                  </a:lnTo>
                  <a:lnTo>
                    <a:pt x="1912801" y="2985376"/>
                  </a:lnTo>
                  <a:lnTo>
                    <a:pt x="1922646" y="2982836"/>
                  </a:lnTo>
                  <a:lnTo>
                    <a:pt x="1932490" y="2979660"/>
                  </a:lnTo>
                  <a:lnTo>
                    <a:pt x="1942017" y="2976484"/>
                  </a:lnTo>
                  <a:lnTo>
                    <a:pt x="1951862" y="2972991"/>
                  </a:lnTo>
                  <a:lnTo>
                    <a:pt x="1961389" y="2969180"/>
                  </a:lnTo>
                  <a:lnTo>
                    <a:pt x="1970598" y="2965052"/>
                  </a:lnTo>
                  <a:lnTo>
                    <a:pt x="1980125" y="2960924"/>
                  </a:lnTo>
                  <a:lnTo>
                    <a:pt x="1989334" y="2956478"/>
                  </a:lnTo>
                  <a:lnTo>
                    <a:pt x="1998226" y="2952032"/>
                  </a:lnTo>
                  <a:lnTo>
                    <a:pt x="2007118" y="2947268"/>
                  </a:lnTo>
                  <a:lnTo>
                    <a:pt x="2016010" y="2942187"/>
                  </a:lnTo>
                  <a:lnTo>
                    <a:pt x="2024584" y="2936789"/>
                  </a:lnTo>
                  <a:lnTo>
                    <a:pt x="2033158" y="2931390"/>
                  </a:lnTo>
                  <a:lnTo>
                    <a:pt x="2041415" y="2925674"/>
                  </a:lnTo>
                  <a:lnTo>
                    <a:pt x="2049354" y="2919640"/>
                  </a:lnTo>
                  <a:lnTo>
                    <a:pt x="2057610" y="2913924"/>
                  </a:lnTo>
                  <a:lnTo>
                    <a:pt x="2065867" y="2907573"/>
                  </a:lnTo>
                  <a:lnTo>
                    <a:pt x="2073489" y="2901222"/>
                  </a:lnTo>
                  <a:lnTo>
                    <a:pt x="2081110" y="2894553"/>
                  </a:lnTo>
                  <a:lnTo>
                    <a:pt x="2088414" y="2887884"/>
                  </a:lnTo>
                  <a:lnTo>
                    <a:pt x="2096036" y="2880580"/>
                  </a:lnTo>
                  <a:lnTo>
                    <a:pt x="2103022" y="2873594"/>
                  </a:lnTo>
                  <a:lnTo>
                    <a:pt x="2110008" y="2866290"/>
                  </a:lnTo>
                  <a:lnTo>
                    <a:pt x="2116677" y="2858668"/>
                  </a:lnTo>
                  <a:lnTo>
                    <a:pt x="2123346" y="2851364"/>
                  </a:lnTo>
                  <a:lnTo>
                    <a:pt x="2130015" y="2843425"/>
                  </a:lnTo>
                  <a:lnTo>
                    <a:pt x="2136049" y="2835804"/>
                  </a:lnTo>
                  <a:lnTo>
                    <a:pt x="2142400" y="2827547"/>
                  </a:lnTo>
                  <a:lnTo>
                    <a:pt x="2148434" y="2819290"/>
                  </a:lnTo>
                  <a:lnTo>
                    <a:pt x="2153832" y="2810716"/>
                  </a:lnTo>
                  <a:lnTo>
                    <a:pt x="2159548" y="2802459"/>
                  </a:lnTo>
                  <a:lnTo>
                    <a:pt x="2164629" y="2793885"/>
                  </a:lnTo>
                  <a:lnTo>
                    <a:pt x="2169393" y="2784993"/>
                  </a:lnTo>
                  <a:lnTo>
                    <a:pt x="2174474" y="2775784"/>
                  </a:lnTo>
                  <a:lnTo>
                    <a:pt x="2179237" y="2766892"/>
                  </a:lnTo>
                  <a:lnTo>
                    <a:pt x="2183683" y="2757683"/>
                  </a:lnTo>
                  <a:lnTo>
                    <a:pt x="2187811" y="2748474"/>
                  </a:lnTo>
                  <a:lnTo>
                    <a:pt x="2191622" y="2739264"/>
                  </a:lnTo>
                  <a:lnTo>
                    <a:pt x="2195433" y="2729420"/>
                  </a:lnTo>
                  <a:lnTo>
                    <a:pt x="2199244" y="2719893"/>
                  </a:lnTo>
                  <a:lnTo>
                    <a:pt x="2202102" y="2710048"/>
                  </a:lnTo>
                  <a:lnTo>
                    <a:pt x="2205595" y="2700204"/>
                  </a:lnTo>
                  <a:lnTo>
                    <a:pt x="2208136" y="2690042"/>
                  </a:lnTo>
                  <a:lnTo>
                    <a:pt x="2210676" y="2680197"/>
                  </a:lnTo>
                  <a:lnTo>
                    <a:pt x="2213217" y="2669718"/>
                  </a:lnTo>
                  <a:lnTo>
                    <a:pt x="2215122" y="2659556"/>
                  </a:lnTo>
                  <a:lnTo>
                    <a:pt x="2217027" y="2649076"/>
                  </a:lnTo>
                  <a:lnTo>
                    <a:pt x="2218615" y="2638279"/>
                  </a:lnTo>
                  <a:lnTo>
                    <a:pt x="2219885" y="2628117"/>
                  </a:lnTo>
                  <a:lnTo>
                    <a:pt x="2221156" y="2617320"/>
                  </a:lnTo>
                  <a:lnTo>
                    <a:pt x="2221791" y="2606523"/>
                  </a:lnTo>
                  <a:lnTo>
                    <a:pt x="2222743" y="2595725"/>
                  </a:lnTo>
                  <a:lnTo>
                    <a:pt x="2222743" y="2584611"/>
                  </a:lnTo>
                  <a:lnTo>
                    <a:pt x="2222743" y="2573814"/>
                  </a:lnTo>
                  <a:lnTo>
                    <a:pt x="2222743" y="2563016"/>
                  </a:lnTo>
                  <a:lnTo>
                    <a:pt x="2221791" y="2552537"/>
                  </a:lnTo>
                  <a:lnTo>
                    <a:pt x="2221156" y="2541740"/>
                  </a:lnTo>
                  <a:lnTo>
                    <a:pt x="2219885" y="2531260"/>
                  </a:lnTo>
                  <a:lnTo>
                    <a:pt x="2218933" y="2521098"/>
                  </a:lnTo>
                  <a:lnTo>
                    <a:pt x="2217027" y="2510618"/>
                  </a:lnTo>
                  <a:lnTo>
                    <a:pt x="2215122" y="2500139"/>
                  </a:lnTo>
                  <a:lnTo>
                    <a:pt x="2213217" y="2490294"/>
                  </a:lnTo>
                  <a:lnTo>
                    <a:pt x="2210994" y="2479815"/>
                  </a:lnTo>
                  <a:lnTo>
                    <a:pt x="2208453" y="2469970"/>
                  </a:lnTo>
                  <a:lnTo>
                    <a:pt x="2205595" y="2460126"/>
                  </a:lnTo>
                  <a:lnTo>
                    <a:pt x="2202419" y="2449964"/>
                  </a:lnTo>
                  <a:lnTo>
                    <a:pt x="2199244" y="2440437"/>
                  </a:lnTo>
                  <a:lnTo>
                    <a:pt x="2195751" y="2430910"/>
                  </a:lnTo>
                  <a:lnTo>
                    <a:pt x="2192257" y="2421383"/>
                  </a:lnTo>
                  <a:lnTo>
                    <a:pt x="2188129" y="2412174"/>
                  </a:lnTo>
                  <a:lnTo>
                    <a:pt x="2184001" y="2402964"/>
                  </a:lnTo>
                  <a:lnTo>
                    <a:pt x="2179555" y="2393437"/>
                  </a:lnTo>
                  <a:lnTo>
                    <a:pt x="2174791" y="2384546"/>
                  </a:lnTo>
                  <a:lnTo>
                    <a:pt x="2169710" y="2375654"/>
                  </a:lnTo>
                  <a:lnTo>
                    <a:pt x="2164947" y="2366762"/>
                  </a:lnTo>
                  <a:lnTo>
                    <a:pt x="2159866" y="2358188"/>
                  </a:lnTo>
                  <a:lnTo>
                    <a:pt x="2154150" y="2349614"/>
                  </a:lnTo>
                  <a:lnTo>
                    <a:pt x="2148751" y="2341357"/>
                  </a:lnTo>
                  <a:lnTo>
                    <a:pt x="2142717" y="2333418"/>
                  </a:lnTo>
                  <a:lnTo>
                    <a:pt x="2136684" y="2325161"/>
                  </a:lnTo>
                  <a:lnTo>
                    <a:pt x="2130332" y="2316905"/>
                  </a:lnTo>
                  <a:lnTo>
                    <a:pt x="2124299" y="2309283"/>
                  </a:lnTo>
                  <a:lnTo>
                    <a:pt x="2117312" y="2301661"/>
                  </a:lnTo>
                  <a:lnTo>
                    <a:pt x="2110643" y="2294357"/>
                  </a:lnTo>
                  <a:lnTo>
                    <a:pt x="2103657" y="2286736"/>
                  </a:lnTo>
                  <a:lnTo>
                    <a:pt x="2096671" y="2279750"/>
                  </a:lnTo>
                  <a:lnTo>
                    <a:pt x="2089367" y="2272763"/>
                  </a:lnTo>
                  <a:lnTo>
                    <a:pt x="2081745" y="2265777"/>
                  </a:lnTo>
                  <a:lnTo>
                    <a:pt x="2074124" y="2259425"/>
                  </a:lnTo>
                  <a:lnTo>
                    <a:pt x="2066185" y="2252757"/>
                  </a:lnTo>
                  <a:lnTo>
                    <a:pt x="2058245" y="2246405"/>
                  </a:lnTo>
                  <a:lnTo>
                    <a:pt x="2050306" y="2240372"/>
                  </a:lnTo>
                  <a:lnTo>
                    <a:pt x="2042050" y="2234338"/>
                  </a:lnTo>
                  <a:lnTo>
                    <a:pt x="2033793" y="2228939"/>
                  </a:lnTo>
                  <a:lnTo>
                    <a:pt x="2025219" y="2223223"/>
                  </a:lnTo>
                  <a:lnTo>
                    <a:pt x="2016327" y="2218142"/>
                  </a:lnTo>
                  <a:lnTo>
                    <a:pt x="2007753" y="2213061"/>
                  </a:lnTo>
                  <a:lnTo>
                    <a:pt x="1998861" y="2207980"/>
                  </a:lnTo>
                  <a:lnTo>
                    <a:pt x="1989652" y="2203534"/>
                  </a:lnTo>
                  <a:lnTo>
                    <a:pt x="1980760" y="2199088"/>
                  </a:lnTo>
                  <a:lnTo>
                    <a:pt x="1971551" y="2194643"/>
                  </a:lnTo>
                  <a:lnTo>
                    <a:pt x="1961706" y="2190832"/>
                  </a:lnTo>
                  <a:lnTo>
                    <a:pt x="1952179" y="2187021"/>
                  </a:lnTo>
                  <a:lnTo>
                    <a:pt x="1942335" y="2183528"/>
                  </a:lnTo>
                  <a:lnTo>
                    <a:pt x="1932808" y="2180352"/>
                  </a:lnTo>
                  <a:lnTo>
                    <a:pt x="1922963" y="2177177"/>
                  </a:lnTo>
                  <a:lnTo>
                    <a:pt x="1913119" y="2174318"/>
                  </a:lnTo>
                  <a:lnTo>
                    <a:pt x="1902639" y="2171778"/>
                  </a:lnTo>
                  <a:lnTo>
                    <a:pt x="1892795" y="2169555"/>
                  </a:lnTo>
                  <a:lnTo>
                    <a:pt x="1882315" y="2167332"/>
                  </a:lnTo>
                  <a:lnTo>
                    <a:pt x="1871836" y="2165427"/>
                  </a:lnTo>
                  <a:lnTo>
                    <a:pt x="1861356" y="2163839"/>
                  </a:lnTo>
                  <a:lnTo>
                    <a:pt x="1850559" y="2162251"/>
                  </a:lnTo>
                  <a:lnTo>
                    <a:pt x="1840397" y="2161298"/>
                  </a:lnTo>
                  <a:lnTo>
                    <a:pt x="1829600" y="2160663"/>
                  </a:lnTo>
                  <a:lnTo>
                    <a:pt x="1818167" y="2160028"/>
                  </a:lnTo>
                  <a:lnTo>
                    <a:pt x="1807688" y="2159710"/>
                  </a:lnTo>
                  <a:lnTo>
                    <a:pt x="1796891" y="2159710"/>
                  </a:lnTo>
                  <a:close/>
                  <a:moveTo>
                    <a:pt x="1703527" y="1784350"/>
                  </a:moveTo>
                  <a:lnTo>
                    <a:pt x="1960753" y="1793877"/>
                  </a:lnTo>
                  <a:lnTo>
                    <a:pt x="1955037" y="1945990"/>
                  </a:lnTo>
                  <a:lnTo>
                    <a:pt x="1970280" y="1950118"/>
                  </a:lnTo>
                  <a:lnTo>
                    <a:pt x="1985841" y="1954247"/>
                  </a:lnTo>
                  <a:lnTo>
                    <a:pt x="2000766" y="1959010"/>
                  </a:lnTo>
                  <a:lnTo>
                    <a:pt x="2016010" y="1963774"/>
                  </a:lnTo>
                  <a:lnTo>
                    <a:pt x="2030935" y="1969172"/>
                  </a:lnTo>
                  <a:lnTo>
                    <a:pt x="2045225" y="1975206"/>
                  </a:lnTo>
                  <a:lnTo>
                    <a:pt x="2059833" y="1980922"/>
                  </a:lnTo>
                  <a:lnTo>
                    <a:pt x="2074441" y="1987273"/>
                  </a:lnTo>
                  <a:lnTo>
                    <a:pt x="2088414" y="1993942"/>
                  </a:lnTo>
                  <a:lnTo>
                    <a:pt x="2102069" y="2001246"/>
                  </a:lnTo>
                  <a:lnTo>
                    <a:pt x="2116042" y="2008550"/>
                  </a:lnTo>
                  <a:lnTo>
                    <a:pt x="2129697" y="2016172"/>
                  </a:lnTo>
                  <a:lnTo>
                    <a:pt x="2143035" y="2024111"/>
                  </a:lnTo>
                  <a:lnTo>
                    <a:pt x="2156055" y="2032367"/>
                  </a:lnTo>
                  <a:lnTo>
                    <a:pt x="2169075" y="2041259"/>
                  </a:lnTo>
                  <a:lnTo>
                    <a:pt x="2181778" y="2050151"/>
                  </a:lnTo>
                  <a:lnTo>
                    <a:pt x="2293243" y="1945990"/>
                  </a:lnTo>
                  <a:lnTo>
                    <a:pt x="2468220" y="2134941"/>
                  </a:lnTo>
                  <a:lnTo>
                    <a:pt x="2357390" y="2237831"/>
                  </a:lnTo>
                  <a:lnTo>
                    <a:pt x="2365330" y="2251169"/>
                  </a:lnTo>
                  <a:lnTo>
                    <a:pt x="2373269" y="2264507"/>
                  </a:lnTo>
                  <a:lnTo>
                    <a:pt x="2380573" y="2278162"/>
                  </a:lnTo>
                  <a:lnTo>
                    <a:pt x="2387559" y="2292135"/>
                  </a:lnTo>
                  <a:lnTo>
                    <a:pt x="2394228" y="2306107"/>
                  </a:lnTo>
                  <a:lnTo>
                    <a:pt x="2400897" y="2320715"/>
                  </a:lnTo>
                  <a:lnTo>
                    <a:pt x="2406930" y="2335323"/>
                  </a:lnTo>
                  <a:lnTo>
                    <a:pt x="2412647" y="2349614"/>
                  </a:lnTo>
                  <a:lnTo>
                    <a:pt x="2418045" y="2364539"/>
                  </a:lnTo>
                  <a:lnTo>
                    <a:pt x="2423444" y="2379465"/>
                  </a:lnTo>
                  <a:lnTo>
                    <a:pt x="2427890" y="2394708"/>
                  </a:lnTo>
                  <a:lnTo>
                    <a:pt x="2432335" y="2409951"/>
                  </a:lnTo>
                  <a:lnTo>
                    <a:pt x="2435829" y="2425194"/>
                  </a:lnTo>
                  <a:lnTo>
                    <a:pt x="2439639" y="2440754"/>
                  </a:lnTo>
                  <a:lnTo>
                    <a:pt x="2443133" y="2456315"/>
                  </a:lnTo>
                  <a:lnTo>
                    <a:pt x="2445673" y="2472193"/>
                  </a:lnTo>
                  <a:lnTo>
                    <a:pt x="2595563" y="2477909"/>
                  </a:lnTo>
                  <a:lnTo>
                    <a:pt x="2586354" y="2735136"/>
                  </a:lnTo>
                  <a:lnTo>
                    <a:pt x="2437099" y="2729420"/>
                  </a:lnTo>
                  <a:lnTo>
                    <a:pt x="2432971" y="2744980"/>
                  </a:lnTo>
                  <a:lnTo>
                    <a:pt x="2428842" y="2760541"/>
                  </a:lnTo>
                  <a:lnTo>
                    <a:pt x="2424079" y="2776419"/>
                  </a:lnTo>
                  <a:lnTo>
                    <a:pt x="2419315" y="2791027"/>
                  </a:lnTo>
                  <a:lnTo>
                    <a:pt x="2413599" y="2806270"/>
                  </a:lnTo>
                  <a:lnTo>
                    <a:pt x="2408201" y="2821196"/>
                  </a:lnTo>
                  <a:lnTo>
                    <a:pt x="2402167" y="2835804"/>
                  </a:lnTo>
                  <a:lnTo>
                    <a:pt x="2395816" y="2850094"/>
                  </a:lnTo>
                  <a:lnTo>
                    <a:pt x="2388829" y="2864702"/>
                  </a:lnTo>
                  <a:lnTo>
                    <a:pt x="2381525" y="2878992"/>
                  </a:lnTo>
                  <a:lnTo>
                    <a:pt x="2374221" y="2892647"/>
                  </a:lnTo>
                  <a:lnTo>
                    <a:pt x="2366917" y="2906303"/>
                  </a:lnTo>
                  <a:lnTo>
                    <a:pt x="2358661" y="2919640"/>
                  </a:lnTo>
                  <a:lnTo>
                    <a:pt x="2350404" y="2932978"/>
                  </a:lnTo>
                  <a:lnTo>
                    <a:pt x="2341512" y="2945998"/>
                  </a:lnTo>
                  <a:lnTo>
                    <a:pt x="2332620" y="2958701"/>
                  </a:lnTo>
                  <a:lnTo>
                    <a:pt x="2433606" y="3067625"/>
                  </a:lnTo>
                  <a:lnTo>
                    <a:pt x="2245290" y="3242603"/>
                  </a:lnTo>
                  <a:lnTo>
                    <a:pt x="2144940" y="3134949"/>
                  </a:lnTo>
                  <a:lnTo>
                    <a:pt x="2131285" y="3143205"/>
                  </a:lnTo>
                  <a:lnTo>
                    <a:pt x="2117947" y="3150509"/>
                  </a:lnTo>
                  <a:lnTo>
                    <a:pt x="2103657" y="3157813"/>
                  </a:lnTo>
                  <a:lnTo>
                    <a:pt x="2089684" y="3165117"/>
                  </a:lnTo>
                  <a:lnTo>
                    <a:pt x="2075394" y="3172103"/>
                  </a:lnTo>
                  <a:lnTo>
                    <a:pt x="2061104" y="3178455"/>
                  </a:lnTo>
                  <a:lnTo>
                    <a:pt x="2046496" y="3184488"/>
                  </a:lnTo>
                  <a:lnTo>
                    <a:pt x="2031570" y="3190205"/>
                  </a:lnTo>
                  <a:lnTo>
                    <a:pt x="2016645" y="3195603"/>
                  </a:lnTo>
                  <a:lnTo>
                    <a:pt x="2001402" y="3200684"/>
                  </a:lnTo>
                  <a:lnTo>
                    <a:pt x="1986159" y="3205448"/>
                  </a:lnTo>
                  <a:lnTo>
                    <a:pt x="1970598" y="3209576"/>
                  </a:lnTo>
                  <a:lnTo>
                    <a:pt x="1955037" y="3213704"/>
                  </a:lnTo>
                  <a:lnTo>
                    <a:pt x="1939477" y="3217515"/>
                  </a:lnTo>
                  <a:lnTo>
                    <a:pt x="1923916" y="3220373"/>
                  </a:lnTo>
                  <a:lnTo>
                    <a:pt x="1908038" y="3223231"/>
                  </a:lnTo>
                  <a:lnTo>
                    <a:pt x="1902322" y="3370263"/>
                  </a:lnTo>
                  <a:lnTo>
                    <a:pt x="1645095" y="3360736"/>
                  </a:lnTo>
                  <a:lnTo>
                    <a:pt x="1650493" y="3213704"/>
                  </a:lnTo>
                  <a:lnTo>
                    <a:pt x="1634615" y="3209576"/>
                  </a:lnTo>
                  <a:lnTo>
                    <a:pt x="1619054" y="3205130"/>
                  </a:lnTo>
                  <a:lnTo>
                    <a:pt x="1603494" y="3200684"/>
                  </a:lnTo>
                  <a:lnTo>
                    <a:pt x="1588251" y="3195603"/>
                  </a:lnTo>
                  <a:lnTo>
                    <a:pt x="1573325" y="3189887"/>
                  </a:lnTo>
                  <a:lnTo>
                    <a:pt x="1558717" y="3184488"/>
                  </a:lnTo>
                  <a:lnTo>
                    <a:pt x="1543792" y="3178137"/>
                  </a:lnTo>
                  <a:lnTo>
                    <a:pt x="1529184" y="3171786"/>
                  </a:lnTo>
                  <a:lnTo>
                    <a:pt x="1515211" y="3164482"/>
                  </a:lnTo>
                  <a:lnTo>
                    <a:pt x="1500921" y="3157496"/>
                  </a:lnTo>
                  <a:lnTo>
                    <a:pt x="1486948" y="3150192"/>
                  </a:lnTo>
                  <a:lnTo>
                    <a:pt x="1472975" y="3142252"/>
                  </a:lnTo>
                  <a:lnTo>
                    <a:pt x="1459637" y="3134313"/>
                  </a:lnTo>
                  <a:lnTo>
                    <a:pt x="1446300" y="3125739"/>
                  </a:lnTo>
                  <a:lnTo>
                    <a:pt x="1433280" y="3117165"/>
                  </a:lnTo>
                  <a:lnTo>
                    <a:pt x="1420577" y="3107638"/>
                  </a:lnTo>
                  <a:lnTo>
                    <a:pt x="1312606" y="3207988"/>
                  </a:lnTo>
                  <a:lnTo>
                    <a:pt x="1137310" y="3019673"/>
                  </a:lnTo>
                  <a:lnTo>
                    <a:pt x="1245917" y="2918688"/>
                  </a:lnTo>
                  <a:lnTo>
                    <a:pt x="1238296" y="2905350"/>
                  </a:lnTo>
                  <a:lnTo>
                    <a:pt x="1230357" y="2891377"/>
                  </a:lnTo>
                  <a:lnTo>
                    <a:pt x="1223053" y="2877722"/>
                  </a:lnTo>
                  <a:lnTo>
                    <a:pt x="1216066" y="2863749"/>
                  </a:lnTo>
                  <a:lnTo>
                    <a:pt x="1209397" y="2849459"/>
                  </a:lnTo>
                  <a:lnTo>
                    <a:pt x="1203046" y="2834851"/>
                  </a:lnTo>
                  <a:lnTo>
                    <a:pt x="1197012" y="2820560"/>
                  </a:lnTo>
                  <a:lnTo>
                    <a:pt x="1191296" y="2805635"/>
                  </a:lnTo>
                  <a:lnTo>
                    <a:pt x="1186215" y="2790710"/>
                  </a:lnTo>
                  <a:lnTo>
                    <a:pt x="1181134" y="2775466"/>
                  </a:lnTo>
                  <a:lnTo>
                    <a:pt x="1176688" y="2760223"/>
                  </a:lnTo>
                  <a:lnTo>
                    <a:pt x="1172560" y="2744980"/>
                  </a:lnTo>
                  <a:lnTo>
                    <a:pt x="1168432" y="2729420"/>
                  </a:lnTo>
                  <a:lnTo>
                    <a:pt x="1164938" y="2713859"/>
                  </a:lnTo>
                  <a:lnTo>
                    <a:pt x="1161763" y="2697981"/>
                  </a:lnTo>
                  <a:lnTo>
                    <a:pt x="1159222" y="2682420"/>
                  </a:lnTo>
                  <a:lnTo>
                    <a:pt x="1009650" y="2676704"/>
                  </a:lnTo>
                  <a:lnTo>
                    <a:pt x="1019494" y="2419478"/>
                  </a:lnTo>
                  <a:lnTo>
                    <a:pt x="1169384" y="2425194"/>
                  </a:lnTo>
                  <a:lnTo>
                    <a:pt x="1173513" y="2409633"/>
                  </a:lnTo>
                  <a:lnTo>
                    <a:pt x="1177641" y="2393755"/>
                  </a:lnTo>
                  <a:lnTo>
                    <a:pt x="1182404" y="2378512"/>
                  </a:lnTo>
                  <a:lnTo>
                    <a:pt x="1187803" y="2363904"/>
                  </a:lnTo>
                  <a:lnTo>
                    <a:pt x="1193202" y="2348978"/>
                  </a:lnTo>
                  <a:lnTo>
                    <a:pt x="1198918" y="2334053"/>
                  </a:lnTo>
                  <a:lnTo>
                    <a:pt x="1205269" y="2319445"/>
                  </a:lnTo>
                  <a:lnTo>
                    <a:pt x="1211620" y="2305155"/>
                  </a:lnTo>
                  <a:lnTo>
                    <a:pt x="1218607" y="2290864"/>
                  </a:lnTo>
                  <a:lnTo>
                    <a:pt x="1225593" y="2277209"/>
                  </a:lnTo>
                  <a:lnTo>
                    <a:pt x="1233215" y="2263554"/>
                  </a:lnTo>
                  <a:lnTo>
                    <a:pt x="1240836" y="2249581"/>
                  </a:lnTo>
                  <a:lnTo>
                    <a:pt x="1248775" y="2236243"/>
                  </a:lnTo>
                  <a:lnTo>
                    <a:pt x="1257349" y="2223223"/>
                  </a:lnTo>
                  <a:lnTo>
                    <a:pt x="1265606" y="2210203"/>
                  </a:lnTo>
                  <a:lnTo>
                    <a:pt x="1274815" y="2197818"/>
                  </a:lnTo>
                  <a:lnTo>
                    <a:pt x="1171607" y="2086988"/>
                  </a:lnTo>
                  <a:lnTo>
                    <a:pt x="1360558" y="1912011"/>
                  </a:lnTo>
                  <a:lnTo>
                    <a:pt x="1464083" y="2023476"/>
                  </a:lnTo>
                  <a:lnTo>
                    <a:pt x="1477421" y="2015537"/>
                  </a:lnTo>
                  <a:lnTo>
                    <a:pt x="1491076" y="2007915"/>
                  </a:lnTo>
                  <a:lnTo>
                    <a:pt x="1504732" y="2000611"/>
                  </a:lnTo>
                  <a:lnTo>
                    <a:pt x="1518387" y="1993625"/>
                  </a:lnTo>
                  <a:lnTo>
                    <a:pt x="1532677" y="1986956"/>
                  </a:lnTo>
                  <a:lnTo>
                    <a:pt x="1546650" y="1980605"/>
                  </a:lnTo>
                  <a:lnTo>
                    <a:pt x="1561258" y="1974571"/>
                  </a:lnTo>
                  <a:lnTo>
                    <a:pt x="1575548" y="1969172"/>
                  </a:lnTo>
                  <a:lnTo>
                    <a:pt x="1590474" y="1963774"/>
                  </a:lnTo>
                  <a:lnTo>
                    <a:pt x="1605399" y="1958693"/>
                  </a:lnTo>
                  <a:lnTo>
                    <a:pt x="1620325" y="1954247"/>
                  </a:lnTo>
                  <a:lnTo>
                    <a:pt x="1635568" y="1950118"/>
                  </a:lnTo>
                  <a:lnTo>
                    <a:pt x="1650811" y="1945990"/>
                  </a:lnTo>
                  <a:lnTo>
                    <a:pt x="1666371" y="1942815"/>
                  </a:lnTo>
                  <a:lnTo>
                    <a:pt x="1681932" y="1939321"/>
                  </a:lnTo>
                  <a:lnTo>
                    <a:pt x="1697493" y="1936781"/>
                  </a:lnTo>
                  <a:lnTo>
                    <a:pt x="1703527" y="1784350"/>
                  </a:lnTo>
                  <a:close/>
                  <a:moveTo>
                    <a:pt x="499967" y="1495425"/>
                  </a:moveTo>
                  <a:lnTo>
                    <a:pt x="512673" y="1507816"/>
                  </a:lnTo>
                  <a:lnTo>
                    <a:pt x="526015" y="1520207"/>
                  </a:lnTo>
                  <a:lnTo>
                    <a:pt x="540309" y="1532916"/>
                  </a:lnTo>
                  <a:lnTo>
                    <a:pt x="555557" y="1545307"/>
                  </a:lnTo>
                  <a:lnTo>
                    <a:pt x="571122" y="1557381"/>
                  </a:lnTo>
                  <a:lnTo>
                    <a:pt x="587958" y="1569136"/>
                  </a:lnTo>
                  <a:lnTo>
                    <a:pt x="596217" y="1574220"/>
                  </a:lnTo>
                  <a:lnTo>
                    <a:pt x="604794" y="1579939"/>
                  </a:lnTo>
                  <a:lnTo>
                    <a:pt x="613371" y="1584705"/>
                  </a:lnTo>
                  <a:lnTo>
                    <a:pt x="622265" y="1589788"/>
                  </a:lnTo>
                  <a:lnTo>
                    <a:pt x="639736" y="1608851"/>
                  </a:lnTo>
                  <a:lnTo>
                    <a:pt x="657525" y="1628868"/>
                  </a:lnTo>
                  <a:lnTo>
                    <a:pt x="692150" y="1668583"/>
                  </a:lnTo>
                  <a:lnTo>
                    <a:pt x="641960" y="1916723"/>
                  </a:lnTo>
                  <a:lnTo>
                    <a:pt x="640054" y="1924030"/>
                  </a:lnTo>
                  <a:lnTo>
                    <a:pt x="637830" y="1931338"/>
                  </a:lnTo>
                  <a:lnTo>
                    <a:pt x="635289" y="1938328"/>
                  </a:lnTo>
                  <a:lnTo>
                    <a:pt x="631795" y="1945000"/>
                  </a:lnTo>
                  <a:lnTo>
                    <a:pt x="628618" y="1951672"/>
                  </a:lnTo>
                  <a:lnTo>
                    <a:pt x="624489" y="1958026"/>
                  </a:lnTo>
                  <a:lnTo>
                    <a:pt x="620041" y="1963745"/>
                  </a:lnTo>
                  <a:lnTo>
                    <a:pt x="615277" y="1969464"/>
                  </a:lnTo>
                  <a:lnTo>
                    <a:pt x="247746" y="2374875"/>
                  </a:lnTo>
                  <a:lnTo>
                    <a:pt x="244252" y="2379323"/>
                  </a:lnTo>
                  <a:lnTo>
                    <a:pt x="240122" y="2382818"/>
                  </a:lnTo>
                  <a:lnTo>
                    <a:pt x="235675" y="2386631"/>
                  </a:lnTo>
                  <a:lnTo>
                    <a:pt x="231228" y="2390126"/>
                  </a:lnTo>
                  <a:lnTo>
                    <a:pt x="226781" y="2393303"/>
                  </a:lnTo>
                  <a:lnTo>
                    <a:pt x="222334" y="2395845"/>
                  </a:lnTo>
                  <a:lnTo>
                    <a:pt x="217251" y="2399022"/>
                  </a:lnTo>
                  <a:lnTo>
                    <a:pt x="212486" y="2401246"/>
                  </a:lnTo>
                  <a:lnTo>
                    <a:pt x="207404" y="2403470"/>
                  </a:lnTo>
                  <a:lnTo>
                    <a:pt x="202639" y="2405377"/>
                  </a:lnTo>
                  <a:lnTo>
                    <a:pt x="197239" y="2406965"/>
                  </a:lnTo>
                  <a:lnTo>
                    <a:pt x="192156" y="2408236"/>
                  </a:lnTo>
                  <a:lnTo>
                    <a:pt x="187074" y="2409189"/>
                  </a:lnTo>
                  <a:lnTo>
                    <a:pt x="181673" y="2410460"/>
                  </a:lnTo>
                  <a:lnTo>
                    <a:pt x="176273" y="2411095"/>
                  </a:lnTo>
                  <a:lnTo>
                    <a:pt x="170873" y="2411413"/>
                  </a:lnTo>
                  <a:lnTo>
                    <a:pt x="165473" y="2411413"/>
                  </a:lnTo>
                  <a:lnTo>
                    <a:pt x="160073" y="2411413"/>
                  </a:lnTo>
                  <a:lnTo>
                    <a:pt x="154990" y="2411095"/>
                  </a:lnTo>
                  <a:lnTo>
                    <a:pt x="149272" y="2410460"/>
                  </a:lnTo>
                  <a:lnTo>
                    <a:pt x="144190" y="2409825"/>
                  </a:lnTo>
                  <a:lnTo>
                    <a:pt x="139107" y="2408554"/>
                  </a:lnTo>
                  <a:lnTo>
                    <a:pt x="133707" y="2406965"/>
                  </a:lnTo>
                  <a:lnTo>
                    <a:pt x="128625" y="2405377"/>
                  </a:lnTo>
                  <a:lnTo>
                    <a:pt x="123224" y="2403470"/>
                  </a:lnTo>
                  <a:lnTo>
                    <a:pt x="118459" y="2401246"/>
                  </a:lnTo>
                  <a:lnTo>
                    <a:pt x="113377" y="2399022"/>
                  </a:lnTo>
                  <a:lnTo>
                    <a:pt x="108612" y="2395845"/>
                  </a:lnTo>
                  <a:lnTo>
                    <a:pt x="104165" y="2392985"/>
                  </a:lnTo>
                  <a:lnTo>
                    <a:pt x="99082" y="2390126"/>
                  </a:lnTo>
                  <a:lnTo>
                    <a:pt x="94635" y="2386313"/>
                  </a:lnTo>
                  <a:lnTo>
                    <a:pt x="90506" y="2382501"/>
                  </a:lnTo>
                  <a:lnTo>
                    <a:pt x="86058" y="2378688"/>
                  </a:lnTo>
                  <a:lnTo>
                    <a:pt x="82564" y="2374875"/>
                  </a:lnTo>
                  <a:lnTo>
                    <a:pt x="78752" y="2370427"/>
                  </a:lnTo>
                  <a:lnTo>
                    <a:pt x="75258" y="2365661"/>
                  </a:lnTo>
                  <a:lnTo>
                    <a:pt x="72081" y="2361213"/>
                  </a:lnTo>
                  <a:lnTo>
                    <a:pt x="69222" y="2356448"/>
                  </a:lnTo>
                  <a:lnTo>
                    <a:pt x="66364" y="2351999"/>
                  </a:lnTo>
                  <a:lnTo>
                    <a:pt x="64140" y="2346916"/>
                  </a:lnTo>
                  <a:lnTo>
                    <a:pt x="61916" y="2342150"/>
                  </a:lnTo>
                  <a:lnTo>
                    <a:pt x="60328" y="2336749"/>
                  </a:lnTo>
                  <a:lnTo>
                    <a:pt x="58422" y="2331983"/>
                  </a:lnTo>
                  <a:lnTo>
                    <a:pt x="57151" y="2326900"/>
                  </a:lnTo>
                  <a:lnTo>
                    <a:pt x="55563" y="2321498"/>
                  </a:lnTo>
                  <a:lnTo>
                    <a:pt x="54928" y="2316097"/>
                  </a:lnTo>
                  <a:lnTo>
                    <a:pt x="54293" y="2310696"/>
                  </a:lnTo>
                  <a:lnTo>
                    <a:pt x="53975" y="2305612"/>
                  </a:lnTo>
                  <a:lnTo>
                    <a:pt x="53975" y="2299893"/>
                  </a:lnTo>
                  <a:lnTo>
                    <a:pt x="53975" y="2294810"/>
                  </a:lnTo>
                  <a:lnTo>
                    <a:pt x="54293" y="2289726"/>
                  </a:lnTo>
                  <a:lnTo>
                    <a:pt x="54928" y="2284007"/>
                  </a:lnTo>
                  <a:lnTo>
                    <a:pt x="55563" y="2278924"/>
                  </a:lnTo>
                  <a:lnTo>
                    <a:pt x="56834" y="2273523"/>
                  </a:lnTo>
                  <a:lnTo>
                    <a:pt x="58422" y="2268439"/>
                  </a:lnTo>
                  <a:lnTo>
                    <a:pt x="60328" y="2263355"/>
                  </a:lnTo>
                  <a:lnTo>
                    <a:pt x="61916" y="2257954"/>
                  </a:lnTo>
                  <a:lnTo>
                    <a:pt x="64140" y="2253188"/>
                  </a:lnTo>
                  <a:lnTo>
                    <a:pt x="66364" y="2248105"/>
                  </a:lnTo>
                  <a:lnTo>
                    <a:pt x="69222" y="2243021"/>
                  </a:lnTo>
                  <a:lnTo>
                    <a:pt x="72081" y="2238573"/>
                  </a:lnTo>
                  <a:lnTo>
                    <a:pt x="75258" y="2233807"/>
                  </a:lnTo>
                  <a:lnTo>
                    <a:pt x="78752" y="2229359"/>
                  </a:lnTo>
                  <a:lnTo>
                    <a:pt x="82882" y="2224911"/>
                  </a:lnTo>
                  <a:lnTo>
                    <a:pt x="429129" y="1842376"/>
                  </a:lnTo>
                  <a:lnTo>
                    <a:pt x="499967" y="1495425"/>
                  </a:lnTo>
                  <a:close/>
                  <a:moveTo>
                    <a:pt x="2178844" y="1055220"/>
                  </a:moveTo>
                  <a:lnTo>
                    <a:pt x="2166450" y="1055537"/>
                  </a:lnTo>
                  <a:lnTo>
                    <a:pt x="2154055" y="1056172"/>
                  </a:lnTo>
                  <a:lnTo>
                    <a:pt x="2141978" y="1058076"/>
                  </a:lnTo>
                  <a:lnTo>
                    <a:pt x="2129584" y="1059979"/>
                  </a:lnTo>
                  <a:lnTo>
                    <a:pt x="2117507" y="1062518"/>
                  </a:lnTo>
                  <a:lnTo>
                    <a:pt x="2105430" y="1066008"/>
                  </a:lnTo>
                  <a:lnTo>
                    <a:pt x="2093671" y="1070133"/>
                  </a:lnTo>
                  <a:lnTo>
                    <a:pt x="2081594" y="1074575"/>
                  </a:lnTo>
                  <a:lnTo>
                    <a:pt x="2070153" y="1079334"/>
                  </a:lnTo>
                  <a:lnTo>
                    <a:pt x="2058712" y="1085363"/>
                  </a:lnTo>
                  <a:lnTo>
                    <a:pt x="2047588" y="1091709"/>
                  </a:lnTo>
                  <a:lnTo>
                    <a:pt x="2036783" y="1098372"/>
                  </a:lnTo>
                  <a:lnTo>
                    <a:pt x="2025977" y="1105987"/>
                  </a:lnTo>
                  <a:lnTo>
                    <a:pt x="2015490" y="1114236"/>
                  </a:lnTo>
                  <a:lnTo>
                    <a:pt x="2005320" y="1122803"/>
                  </a:lnTo>
                  <a:lnTo>
                    <a:pt x="1996103" y="1132005"/>
                  </a:lnTo>
                  <a:lnTo>
                    <a:pt x="1987204" y="1141206"/>
                  </a:lnTo>
                  <a:lnTo>
                    <a:pt x="1978941" y="1151042"/>
                  </a:lnTo>
                  <a:lnTo>
                    <a:pt x="1971314" y="1161513"/>
                  </a:lnTo>
                  <a:lnTo>
                    <a:pt x="1964322" y="1171666"/>
                  </a:lnTo>
                  <a:lnTo>
                    <a:pt x="1957330" y="1182454"/>
                  </a:lnTo>
                  <a:lnTo>
                    <a:pt x="1951610" y="1193242"/>
                  </a:lnTo>
                  <a:lnTo>
                    <a:pt x="1945889" y="1204348"/>
                  </a:lnTo>
                  <a:lnTo>
                    <a:pt x="1941122" y="1216088"/>
                  </a:lnTo>
                  <a:lnTo>
                    <a:pt x="1936673" y="1227510"/>
                  </a:lnTo>
                  <a:lnTo>
                    <a:pt x="1932859" y="1239250"/>
                  </a:lnTo>
                  <a:lnTo>
                    <a:pt x="1929999" y="1251307"/>
                  </a:lnTo>
                  <a:lnTo>
                    <a:pt x="1927456" y="1263047"/>
                  </a:lnTo>
                  <a:lnTo>
                    <a:pt x="1925231" y="1275421"/>
                  </a:lnTo>
                  <a:lnTo>
                    <a:pt x="1923642" y="1287796"/>
                  </a:lnTo>
                  <a:lnTo>
                    <a:pt x="1923007" y="1299853"/>
                  </a:lnTo>
                  <a:lnTo>
                    <a:pt x="1922371" y="1312545"/>
                  </a:lnTo>
                  <a:lnTo>
                    <a:pt x="1923007" y="1324919"/>
                  </a:lnTo>
                  <a:lnTo>
                    <a:pt x="1923642" y="1336976"/>
                  </a:lnTo>
                  <a:lnTo>
                    <a:pt x="1925231" y="1349351"/>
                  </a:lnTo>
                  <a:lnTo>
                    <a:pt x="1927456" y="1361408"/>
                  </a:lnTo>
                  <a:lnTo>
                    <a:pt x="1929999" y="1373465"/>
                  </a:lnTo>
                  <a:lnTo>
                    <a:pt x="1933177" y="1385522"/>
                  </a:lnTo>
                  <a:lnTo>
                    <a:pt x="1936990" y="1397579"/>
                  </a:lnTo>
                  <a:lnTo>
                    <a:pt x="1941440" y="1409002"/>
                  </a:lnTo>
                  <a:lnTo>
                    <a:pt x="1946843" y="1420424"/>
                  </a:lnTo>
                  <a:lnTo>
                    <a:pt x="1952563" y="1432164"/>
                  </a:lnTo>
                  <a:lnTo>
                    <a:pt x="1958919" y="1443269"/>
                  </a:lnTo>
                  <a:lnTo>
                    <a:pt x="1965593" y="1454375"/>
                  </a:lnTo>
                  <a:lnTo>
                    <a:pt x="1973539" y="1465163"/>
                  </a:lnTo>
                  <a:lnTo>
                    <a:pt x="1981802" y="1475633"/>
                  </a:lnTo>
                  <a:lnTo>
                    <a:pt x="1990065" y="1485152"/>
                  </a:lnTo>
                  <a:lnTo>
                    <a:pt x="1999281" y="1494671"/>
                  </a:lnTo>
                  <a:lnTo>
                    <a:pt x="2008816" y="1503872"/>
                  </a:lnTo>
                  <a:lnTo>
                    <a:pt x="2018350" y="1511805"/>
                  </a:lnTo>
                  <a:lnTo>
                    <a:pt x="2028838" y="1519737"/>
                  </a:lnTo>
                  <a:lnTo>
                    <a:pt x="2039325" y="1526717"/>
                  </a:lnTo>
                  <a:lnTo>
                    <a:pt x="2049813" y="1533381"/>
                  </a:lnTo>
                  <a:lnTo>
                    <a:pt x="2060937" y="1539409"/>
                  </a:lnTo>
                  <a:lnTo>
                    <a:pt x="2072060" y="1544803"/>
                  </a:lnTo>
                  <a:lnTo>
                    <a:pt x="2083501" y="1549880"/>
                  </a:lnTo>
                  <a:lnTo>
                    <a:pt x="2094942" y="1554005"/>
                  </a:lnTo>
                  <a:lnTo>
                    <a:pt x="2107019" y="1557812"/>
                  </a:lnTo>
                  <a:lnTo>
                    <a:pt x="2118778" y="1560985"/>
                  </a:lnTo>
                  <a:lnTo>
                    <a:pt x="2130855" y="1563523"/>
                  </a:lnTo>
                  <a:lnTo>
                    <a:pt x="2142932" y="1565745"/>
                  </a:lnTo>
                  <a:lnTo>
                    <a:pt x="2155326" y="1567331"/>
                  </a:lnTo>
                  <a:lnTo>
                    <a:pt x="2167721" y="1567966"/>
                  </a:lnTo>
                  <a:lnTo>
                    <a:pt x="2179798" y="1568283"/>
                  </a:lnTo>
                  <a:lnTo>
                    <a:pt x="2192510" y="1567966"/>
                  </a:lnTo>
                  <a:lnTo>
                    <a:pt x="2204905" y="1567014"/>
                  </a:lnTo>
                  <a:lnTo>
                    <a:pt x="2216982" y="1565427"/>
                  </a:lnTo>
                  <a:lnTo>
                    <a:pt x="2229058" y="1563206"/>
                  </a:lnTo>
                  <a:lnTo>
                    <a:pt x="2241135" y="1560668"/>
                  </a:lnTo>
                  <a:lnTo>
                    <a:pt x="2253212" y="1557178"/>
                  </a:lnTo>
                  <a:lnTo>
                    <a:pt x="2264971" y="1553370"/>
                  </a:lnTo>
                  <a:lnTo>
                    <a:pt x="2277048" y="1548928"/>
                  </a:lnTo>
                  <a:lnTo>
                    <a:pt x="2288489" y="1543851"/>
                  </a:lnTo>
                  <a:lnTo>
                    <a:pt x="2299930" y="1538140"/>
                  </a:lnTo>
                  <a:lnTo>
                    <a:pt x="2311053" y="1532111"/>
                  </a:lnTo>
                  <a:lnTo>
                    <a:pt x="2321859" y="1524814"/>
                  </a:lnTo>
                  <a:lnTo>
                    <a:pt x="2332665" y="1517516"/>
                  </a:lnTo>
                  <a:lnTo>
                    <a:pt x="2343152" y="1509266"/>
                  </a:lnTo>
                  <a:lnTo>
                    <a:pt x="2353322" y="1500382"/>
                  </a:lnTo>
                  <a:lnTo>
                    <a:pt x="2362539" y="1491498"/>
                  </a:lnTo>
                  <a:lnTo>
                    <a:pt x="2371437" y="1482296"/>
                  </a:lnTo>
                  <a:lnTo>
                    <a:pt x="2379701" y="1472143"/>
                  </a:lnTo>
                  <a:lnTo>
                    <a:pt x="2387328" y="1462307"/>
                  </a:lnTo>
                  <a:lnTo>
                    <a:pt x="2394955" y="1451836"/>
                  </a:lnTo>
                  <a:lnTo>
                    <a:pt x="2400994" y="1441048"/>
                  </a:lnTo>
                  <a:lnTo>
                    <a:pt x="2407350" y="1430260"/>
                  </a:lnTo>
                  <a:lnTo>
                    <a:pt x="2412753" y="1419155"/>
                  </a:lnTo>
                  <a:lnTo>
                    <a:pt x="2417520" y="1407415"/>
                  </a:lnTo>
                  <a:lnTo>
                    <a:pt x="2421969" y="1395993"/>
                  </a:lnTo>
                  <a:lnTo>
                    <a:pt x="2425783" y="1384253"/>
                  </a:lnTo>
                  <a:lnTo>
                    <a:pt x="2428961" y="1372196"/>
                  </a:lnTo>
                  <a:lnTo>
                    <a:pt x="2431504" y="1360139"/>
                  </a:lnTo>
                  <a:lnTo>
                    <a:pt x="2433411" y="1348081"/>
                  </a:lnTo>
                  <a:lnTo>
                    <a:pt x="2435000" y="1336024"/>
                  </a:lnTo>
                  <a:lnTo>
                    <a:pt x="2435635" y="1323333"/>
                  </a:lnTo>
                  <a:lnTo>
                    <a:pt x="2435953" y="1310958"/>
                  </a:lnTo>
                  <a:lnTo>
                    <a:pt x="2435635" y="1298901"/>
                  </a:lnTo>
                  <a:lnTo>
                    <a:pt x="2435000" y="1286527"/>
                  </a:lnTo>
                  <a:lnTo>
                    <a:pt x="2433411" y="1274152"/>
                  </a:lnTo>
                  <a:lnTo>
                    <a:pt x="2431186" y="1262095"/>
                  </a:lnTo>
                  <a:lnTo>
                    <a:pt x="2428643" y="1250038"/>
                  </a:lnTo>
                  <a:lnTo>
                    <a:pt x="2425465" y="1237981"/>
                  </a:lnTo>
                  <a:lnTo>
                    <a:pt x="2421652" y="1225924"/>
                  </a:lnTo>
                  <a:lnTo>
                    <a:pt x="2416884" y="1214501"/>
                  </a:lnTo>
                  <a:lnTo>
                    <a:pt x="2411799" y="1203079"/>
                  </a:lnTo>
                  <a:lnTo>
                    <a:pt x="2406079" y="1191339"/>
                  </a:lnTo>
                  <a:lnTo>
                    <a:pt x="2399723" y="1180233"/>
                  </a:lnTo>
                  <a:lnTo>
                    <a:pt x="2393049" y="1169128"/>
                  </a:lnTo>
                  <a:lnTo>
                    <a:pt x="2385103" y="1158657"/>
                  </a:lnTo>
                  <a:lnTo>
                    <a:pt x="2376840" y="1148187"/>
                  </a:lnTo>
                  <a:lnTo>
                    <a:pt x="2368259" y="1138351"/>
                  </a:lnTo>
                  <a:lnTo>
                    <a:pt x="2359043" y="1128832"/>
                  </a:lnTo>
                  <a:lnTo>
                    <a:pt x="2349826" y="1120265"/>
                  </a:lnTo>
                  <a:lnTo>
                    <a:pt x="2340292" y="1111698"/>
                  </a:lnTo>
                  <a:lnTo>
                    <a:pt x="2329804" y="1103766"/>
                  </a:lnTo>
                  <a:lnTo>
                    <a:pt x="2319317" y="1096785"/>
                  </a:lnTo>
                  <a:lnTo>
                    <a:pt x="2308829" y="1090122"/>
                  </a:lnTo>
                  <a:lnTo>
                    <a:pt x="2297705" y="1084094"/>
                  </a:lnTo>
                  <a:lnTo>
                    <a:pt x="2286582" y="1078700"/>
                  </a:lnTo>
                  <a:lnTo>
                    <a:pt x="2275141" y="1073623"/>
                  </a:lnTo>
                  <a:lnTo>
                    <a:pt x="2263700" y="1069181"/>
                  </a:lnTo>
                  <a:lnTo>
                    <a:pt x="2251623" y="1065691"/>
                  </a:lnTo>
                  <a:lnTo>
                    <a:pt x="2239864" y="1062518"/>
                  </a:lnTo>
                  <a:lnTo>
                    <a:pt x="2227787" y="1059979"/>
                  </a:lnTo>
                  <a:lnTo>
                    <a:pt x="2215710" y="1057758"/>
                  </a:lnTo>
                  <a:lnTo>
                    <a:pt x="2203316" y="1056172"/>
                  </a:lnTo>
                  <a:lnTo>
                    <a:pt x="2190921" y="1055537"/>
                  </a:lnTo>
                  <a:lnTo>
                    <a:pt x="2178844" y="1055220"/>
                  </a:lnTo>
                  <a:close/>
                  <a:moveTo>
                    <a:pt x="2144839" y="823913"/>
                  </a:moveTo>
                  <a:lnTo>
                    <a:pt x="2301519" y="838826"/>
                  </a:lnTo>
                  <a:lnTo>
                    <a:pt x="2292938" y="930841"/>
                  </a:lnTo>
                  <a:lnTo>
                    <a:pt x="2302155" y="933379"/>
                  </a:lnTo>
                  <a:lnTo>
                    <a:pt x="2311053" y="936235"/>
                  </a:lnTo>
                  <a:lnTo>
                    <a:pt x="2319952" y="939725"/>
                  </a:lnTo>
                  <a:lnTo>
                    <a:pt x="2328851" y="943215"/>
                  </a:lnTo>
                  <a:lnTo>
                    <a:pt x="2338067" y="946706"/>
                  </a:lnTo>
                  <a:lnTo>
                    <a:pt x="2346330" y="950513"/>
                  </a:lnTo>
                  <a:lnTo>
                    <a:pt x="2354911" y="954638"/>
                  </a:lnTo>
                  <a:lnTo>
                    <a:pt x="2363492" y="959080"/>
                  </a:lnTo>
                  <a:lnTo>
                    <a:pt x="2372073" y="963522"/>
                  </a:lnTo>
                  <a:lnTo>
                    <a:pt x="2380654" y="968282"/>
                  </a:lnTo>
                  <a:lnTo>
                    <a:pt x="2388917" y="973358"/>
                  </a:lnTo>
                  <a:lnTo>
                    <a:pt x="2397180" y="978752"/>
                  </a:lnTo>
                  <a:lnTo>
                    <a:pt x="2405125" y="983829"/>
                  </a:lnTo>
                  <a:lnTo>
                    <a:pt x="2413071" y="989540"/>
                  </a:lnTo>
                  <a:lnTo>
                    <a:pt x="2420698" y="995569"/>
                  </a:lnTo>
                  <a:lnTo>
                    <a:pt x="2428643" y="1001280"/>
                  </a:lnTo>
                  <a:lnTo>
                    <a:pt x="2499197" y="943215"/>
                  </a:lnTo>
                  <a:lnTo>
                    <a:pt x="2599625" y="1063787"/>
                  </a:lnTo>
                  <a:lnTo>
                    <a:pt x="2529389" y="1122169"/>
                  </a:lnTo>
                  <a:lnTo>
                    <a:pt x="2533839" y="1130736"/>
                  </a:lnTo>
                  <a:lnTo>
                    <a:pt x="2538288" y="1139620"/>
                  </a:lnTo>
                  <a:lnTo>
                    <a:pt x="2542420" y="1148504"/>
                  </a:lnTo>
                  <a:lnTo>
                    <a:pt x="2546551" y="1157388"/>
                  </a:lnTo>
                  <a:lnTo>
                    <a:pt x="2550365" y="1166590"/>
                  </a:lnTo>
                  <a:lnTo>
                    <a:pt x="2553543" y="1175474"/>
                  </a:lnTo>
                  <a:lnTo>
                    <a:pt x="2557039" y="1184676"/>
                  </a:lnTo>
                  <a:lnTo>
                    <a:pt x="2559899" y="1193560"/>
                  </a:lnTo>
                  <a:lnTo>
                    <a:pt x="2562442" y="1203079"/>
                  </a:lnTo>
                  <a:lnTo>
                    <a:pt x="2564984" y="1212280"/>
                  </a:lnTo>
                  <a:lnTo>
                    <a:pt x="2567527" y="1221799"/>
                  </a:lnTo>
                  <a:lnTo>
                    <a:pt x="2569116" y="1231318"/>
                  </a:lnTo>
                  <a:lnTo>
                    <a:pt x="2571022" y="1240519"/>
                  </a:lnTo>
                  <a:lnTo>
                    <a:pt x="2572612" y="1249721"/>
                  </a:lnTo>
                  <a:lnTo>
                    <a:pt x="2574201" y="1259557"/>
                  </a:lnTo>
                  <a:lnTo>
                    <a:pt x="2575154" y="1269075"/>
                  </a:lnTo>
                  <a:lnTo>
                    <a:pt x="2665412" y="1277325"/>
                  </a:lnTo>
                  <a:lnTo>
                    <a:pt x="2650793" y="1433433"/>
                  </a:lnTo>
                  <a:lnTo>
                    <a:pt x="2561170" y="1425501"/>
                  </a:lnTo>
                  <a:lnTo>
                    <a:pt x="2558310" y="1434385"/>
                  </a:lnTo>
                  <a:lnTo>
                    <a:pt x="2555132" y="1443587"/>
                  </a:lnTo>
                  <a:lnTo>
                    <a:pt x="2552272" y="1452471"/>
                  </a:lnTo>
                  <a:lnTo>
                    <a:pt x="2548458" y="1461355"/>
                  </a:lnTo>
                  <a:lnTo>
                    <a:pt x="2544644" y="1470239"/>
                  </a:lnTo>
                  <a:lnTo>
                    <a:pt x="2540513" y="1479124"/>
                  </a:lnTo>
                  <a:lnTo>
                    <a:pt x="2536381" y="1488008"/>
                  </a:lnTo>
                  <a:lnTo>
                    <a:pt x="2531932" y="1496575"/>
                  </a:lnTo>
                  <a:lnTo>
                    <a:pt x="2527482" y="1505142"/>
                  </a:lnTo>
                  <a:lnTo>
                    <a:pt x="2522715" y="1513708"/>
                  </a:lnTo>
                  <a:lnTo>
                    <a:pt x="2517630" y="1521958"/>
                  </a:lnTo>
                  <a:lnTo>
                    <a:pt x="2512228" y="1530208"/>
                  </a:lnTo>
                  <a:lnTo>
                    <a:pt x="2506825" y="1538140"/>
                  </a:lnTo>
                  <a:lnTo>
                    <a:pt x="2501104" y="1546390"/>
                  </a:lnTo>
                  <a:lnTo>
                    <a:pt x="2495384" y="1554322"/>
                  </a:lnTo>
                  <a:lnTo>
                    <a:pt x="2489027" y="1561937"/>
                  </a:lnTo>
                  <a:lnTo>
                    <a:pt x="2546233" y="1631107"/>
                  </a:lnTo>
                  <a:lnTo>
                    <a:pt x="2425465" y="1731372"/>
                  </a:lnTo>
                  <a:lnTo>
                    <a:pt x="2367624" y="1662202"/>
                  </a:lnTo>
                  <a:lnTo>
                    <a:pt x="2359043" y="1666644"/>
                  </a:lnTo>
                  <a:lnTo>
                    <a:pt x="2350144" y="1671086"/>
                  </a:lnTo>
                  <a:lnTo>
                    <a:pt x="2341245" y="1675211"/>
                  </a:lnTo>
                  <a:lnTo>
                    <a:pt x="2332029" y="1679018"/>
                  </a:lnTo>
                  <a:lnTo>
                    <a:pt x="2323130" y="1682826"/>
                  </a:lnTo>
                  <a:lnTo>
                    <a:pt x="2313596" y="1685999"/>
                  </a:lnTo>
                  <a:lnTo>
                    <a:pt x="2304697" y="1689489"/>
                  </a:lnTo>
                  <a:lnTo>
                    <a:pt x="2295481" y="1692344"/>
                  </a:lnTo>
                  <a:lnTo>
                    <a:pt x="2286264" y="1694883"/>
                  </a:lnTo>
                  <a:lnTo>
                    <a:pt x="2277048" y="1697421"/>
                  </a:lnTo>
                  <a:lnTo>
                    <a:pt x="2267196" y="1699642"/>
                  </a:lnTo>
                  <a:lnTo>
                    <a:pt x="2257979" y="1701546"/>
                  </a:lnTo>
                  <a:lnTo>
                    <a:pt x="2248763" y="1703450"/>
                  </a:lnTo>
                  <a:lnTo>
                    <a:pt x="2238910" y="1705036"/>
                  </a:lnTo>
                  <a:lnTo>
                    <a:pt x="2229376" y="1706623"/>
                  </a:lnTo>
                  <a:lnTo>
                    <a:pt x="2220160" y="1707575"/>
                  </a:lnTo>
                  <a:lnTo>
                    <a:pt x="2211579" y="1797051"/>
                  </a:lnTo>
                  <a:lnTo>
                    <a:pt x="2054898" y="1782138"/>
                  </a:lnTo>
                  <a:lnTo>
                    <a:pt x="2063161" y="1692027"/>
                  </a:lnTo>
                  <a:lnTo>
                    <a:pt x="2054263" y="1689172"/>
                  </a:lnTo>
                  <a:lnTo>
                    <a:pt x="2045364" y="1685999"/>
                  </a:lnTo>
                  <a:lnTo>
                    <a:pt x="2035830" y="1682826"/>
                  </a:lnTo>
                  <a:lnTo>
                    <a:pt x="2027249" y="1679335"/>
                  </a:lnTo>
                  <a:lnTo>
                    <a:pt x="2018350" y="1675528"/>
                  </a:lnTo>
                  <a:lnTo>
                    <a:pt x="2009451" y="1671720"/>
                  </a:lnTo>
                  <a:lnTo>
                    <a:pt x="2000870" y="1667596"/>
                  </a:lnTo>
                  <a:lnTo>
                    <a:pt x="1992289" y="1663154"/>
                  </a:lnTo>
                  <a:lnTo>
                    <a:pt x="1984026" y="1658077"/>
                  </a:lnTo>
                  <a:lnTo>
                    <a:pt x="1975445" y="1653317"/>
                  </a:lnTo>
                  <a:lnTo>
                    <a:pt x="1967182" y="1648241"/>
                  </a:lnTo>
                  <a:lnTo>
                    <a:pt x="1958919" y="1642847"/>
                  </a:lnTo>
                  <a:lnTo>
                    <a:pt x="1950656" y="1637453"/>
                  </a:lnTo>
                  <a:lnTo>
                    <a:pt x="1943029" y="1631742"/>
                  </a:lnTo>
                  <a:lnTo>
                    <a:pt x="1935084" y="1626030"/>
                  </a:lnTo>
                  <a:lnTo>
                    <a:pt x="1927456" y="1620002"/>
                  </a:lnTo>
                  <a:lnTo>
                    <a:pt x="1857220" y="1678384"/>
                  </a:lnTo>
                  <a:lnTo>
                    <a:pt x="1756792" y="1556860"/>
                  </a:lnTo>
                  <a:lnTo>
                    <a:pt x="1827346" y="1498478"/>
                  </a:lnTo>
                  <a:lnTo>
                    <a:pt x="1822896" y="1489594"/>
                  </a:lnTo>
                  <a:lnTo>
                    <a:pt x="1818765" y="1481027"/>
                  </a:lnTo>
                  <a:lnTo>
                    <a:pt x="1814633" y="1472143"/>
                  </a:lnTo>
                  <a:lnTo>
                    <a:pt x="1810820" y="1463259"/>
                  </a:lnTo>
                  <a:lnTo>
                    <a:pt x="1807324" y="1454057"/>
                  </a:lnTo>
                  <a:lnTo>
                    <a:pt x="1803828" y="1445173"/>
                  </a:lnTo>
                  <a:lnTo>
                    <a:pt x="1800968" y="1436289"/>
                  </a:lnTo>
                  <a:lnTo>
                    <a:pt x="1797789" y="1426770"/>
                  </a:lnTo>
                  <a:lnTo>
                    <a:pt x="1795247" y="1417569"/>
                  </a:lnTo>
                  <a:lnTo>
                    <a:pt x="1792704" y="1408367"/>
                  </a:lnTo>
                  <a:lnTo>
                    <a:pt x="1790480" y="1399166"/>
                  </a:lnTo>
                  <a:lnTo>
                    <a:pt x="1788573" y="1389647"/>
                  </a:lnTo>
                  <a:lnTo>
                    <a:pt x="1786666" y="1380445"/>
                  </a:lnTo>
                  <a:lnTo>
                    <a:pt x="1785395" y="1371244"/>
                  </a:lnTo>
                  <a:lnTo>
                    <a:pt x="1783170" y="1352206"/>
                  </a:lnTo>
                  <a:lnTo>
                    <a:pt x="1690687" y="1343639"/>
                  </a:lnTo>
                  <a:lnTo>
                    <a:pt x="1705624" y="1186897"/>
                  </a:lnTo>
                  <a:lnTo>
                    <a:pt x="1798425" y="1195781"/>
                  </a:lnTo>
                  <a:lnTo>
                    <a:pt x="1801285" y="1186897"/>
                  </a:lnTo>
                  <a:lnTo>
                    <a:pt x="1804146" y="1178012"/>
                  </a:lnTo>
                  <a:lnTo>
                    <a:pt x="1807642" y="1169128"/>
                  </a:lnTo>
                  <a:lnTo>
                    <a:pt x="1810820" y="1160244"/>
                  </a:lnTo>
                  <a:lnTo>
                    <a:pt x="1814633" y="1151677"/>
                  </a:lnTo>
                  <a:lnTo>
                    <a:pt x="1818765" y="1142793"/>
                  </a:lnTo>
                  <a:lnTo>
                    <a:pt x="1822896" y="1134226"/>
                  </a:lnTo>
                  <a:lnTo>
                    <a:pt x="1827346" y="1125659"/>
                  </a:lnTo>
                  <a:lnTo>
                    <a:pt x="1831795" y="1117727"/>
                  </a:lnTo>
                  <a:lnTo>
                    <a:pt x="1836562" y="1109160"/>
                  </a:lnTo>
                  <a:lnTo>
                    <a:pt x="1841329" y="1100910"/>
                  </a:lnTo>
                  <a:lnTo>
                    <a:pt x="1846732" y="1092661"/>
                  </a:lnTo>
                  <a:lnTo>
                    <a:pt x="1852135" y="1085045"/>
                  </a:lnTo>
                  <a:lnTo>
                    <a:pt x="1857856" y="1077113"/>
                  </a:lnTo>
                  <a:lnTo>
                    <a:pt x="1863894" y="1069181"/>
                  </a:lnTo>
                  <a:lnTo>
                    <a:pt x="1869615" y="1061566"/>
                  </a:lnTo>
                  <a:lnTo>
                    <a:pt x="1810184" y="989858"/>
                  </a:lnTo>
                  <a:lnTo>
                    <a:pt x="1931588" y="889593"/>
                  </a:lnTo>
                  <a:lnTo>
                    <a:pt x="1990700" y="961301"/>
                  </a:lnTo>
                  <a:lnTo>
                    <a:pt x="1999599" y="956859"/>
                  </a:lnTo>
                  <a:lnTo>
                    <a:pt x="2008180" y="952734"/>
                  </a:lnTo>
                  <a:lnTo>
                    <a:pt x="2017079" y="948609"/>
                  </a:lnTo>
                  <a:lnTo>
                    <a:pt x="2025977" y="944485"/>
                  </a:lnTo>
                  <a:lnTo>
                    <a:pt x="2034876" y="941312"/>
                  </a:lnTo>
                  <a:lnTo>
                    <a:pt x="2043775" y="937504"/>
                  </a:lnTo>
                  <a:lnTo>
                    <a:pt x="2052673" y="934649"/>
                  </a:lnTo>
                  <a:lnTo>
                    <a:pt x="2061890" y="931476"/>
                  </a:lnTo>
                  <a:lnTo>
                    <a:pt x="2071424" y="928937"/>
                  </a:lnTo>
                  <a:lnTo>
                    <a:pt x="2080641" y="926399"/>
                  </a:lnTo>
                  <a:lnTo>
                    <a:pt x="2089539" y="924178"/>
                  </a:lnTo>
                  <a:lnTo>
                    <a:pt x="2099074" y="922274"/>
                  </a:lnTo>
                  <a:lnTo>
                    <a:pt x="2108608" y="920370"/>
                  </a:lnTo>
                  <a:lnTo>
                    <a:pt x="2117825" y="918784"/>
                  </a:lnTo>
                  <a:lnTo>
                    <a:pt x="2127041" y="917515"/>
                  </a:lnTo>
                  <a:lnTo>
                    <a:pt x="2136258" y="916246"/>
                  </a:lnTo>
                  <a:lnTo>
                    <a:pt x="2144839" y="823913"/>
                  </a:lnTo>
                  <a:close/>
                  <a:moveTo>
                    <a:pt x="1509345" y="590550"/>
                  </a:moveTo>
                  <a:lnTo>
                    <a:pt x="1518239" y="590550"/>
                  </a:lnTo>
                  <a:lnTo>
                    <a:pt x="1526817" y="591817"/>
                  </a:lnTo>
                  <a:lnTo>
                    <a:pt x="1535394" y="593400"/>
                  </a:lnTo>
                  <a:lnTo>
                    <a:pt x="1543971" y="596250"/>
                  </a:lnTo>
                  <a:lnTo>
                    <a:pt x="1551912" y="599417"/>
                  </a:lnTo>
                  <a:lnTo>
                    <a:pt x="1559854" y="603534"/>
                  </a:lnTo>
                  <a:lnTo>
                    <a:pt x="1566843" y="608601"/>
                  </a:lnTo>
                  <a:lnTo>
                    <a:pt x="1570655" y="611452"/>
                  </a:lnTo>
                  <a:lnTo>
                    <a:pt x="1574149" y="614302"/>
                  </a:lnTo>
                  <a:lnTo>
                    <a:pt x="1577326" y="617469"/>
                  </a:lnTo>
                  <a:lnTo>
                    <a:pt x="1580185" y="620953"/>
                  </a:lnTo>
                  <a:lnTo>
                    <a:pt x="1583362" y="624753"/>
                  </a:lnTo>
                  <a:lnTo>
                    <a:pt x="1586221" y="628237"/>
                  </a:lnTo>
                  <a:lnTo>
                    <a:pt x="1588762" y="632037"/>
                  </a:lnTo>
                  <a:lnTo>
                    <a:pt x="1591621" y="636154"/>
                  </a:lnTo>
                  <a:lnTo>
                    <a:pt x="1593845" y="640271"/>
                  </a:lnTo>
                  <a:lnTo>
                    <a:pt x="1595433" y="644388"/>
                  </a:lnTo>
                  <a:lnTo>
                    <a:pt x="1597339" y="648505"/>
                  </a:lnTo>
                  <a:lnTo>
                    <a:pt x="1598927" y="652305"/>
                  </a:lnTo>
                  <a:lnTo>
                    <a:pt x="1601151" y="660856"/>
                  </a:lnTo>
                  <a:lnTo>
                    <a:pt x="1603057" y="669724"/>
                  </a:lnTo>
                  <a:lnTo>
                    <a:pt x="1603375" y="678274"/>
                  </a:lnTo>
                  <a:lnTo>
                    <a:pt x="1603375" y="687142"/>
                  </a:lnTo>
                  <a:lnTo>
                    <a:pt x="1602104" y="696326"/>
                  </a:lnTo>
                  <a:lnTo>
                    <a:pt x="1600516" y="704560"/>
                  </a:lnTo>
                  <a:lnTo>
                    <a:pt x="1597657" y="712794"/>
                  </a:lnTo>
                  <a:lnTo>
                    <a:pt x="1594480" y="721028"/>
                  </a:lnTo>
                  <a:lnTo>
                    <a:pt x="1590350" y="728629"/>
                  </a:lnTo>
                  <a:lnTo>
                    <a:pt x="1585268" y="736229"/>
                  </a:lnTo>
                  <a:lnTo>
                    <a:pt x="1582409" y="739396"/>
                  </a:lnTo>
                  <a:lnTo>
                    <a:pt x="1579550" y="742880"/>
                  </a:lnTo>
                  <a:lnTo>
                    <a:pt x="1576373" y="746047"/>
                  </a:lnTo>
                  <a:lnTo>
                    <a:pt x="1572879" y="749531"/>
                  </a:lnTo>
                  <a:lnTo>
                    <a:pt x="1569384" y="752381"/>
                  </a:lnTo>
                  <a:lnTo>
                    <a:pt x="1565572" y="755231"/>
                  </a:lnTo>
                  <a:lnTo>
                    <a:pt x="1297460" y="948099"/>
                  </a:lnTo>
                  <a:lnTo>
                    <a:pt x="1293012" y="951266"/>
                  </a:lnTo>
                  <a:lnTo>
                    <a:pt x="1288247" y="953799"/>
                  </a:lnTo>
                  <a:lnTo>
                    <a:pt x="1283164" y="956333"/>
                  </a:lnTo>
                  <a:lnTo>
                    <a:pt x="1278399" y="958550"/>
                  </a:lnTo>
                  <a:lnTo>
                    <a:pt x="1273634" y="960450"/>
                  </a:lnTo>
                  <a:lnTo>
                    <a:pt x="1268869" y="962033"/>
                  </a:lnTo>
                  <a:lnTo>
                    <a:pt x="1263469" y="962983"/>
                  </a:lnTo>
                  <a:lnTo>
                    <a:pt x="1258386" y="964250"/>
                  </a:lnTo>
                  <a:lnTo>
                    <a:pt x="1253304" y="964884"/>
                  </a:lnTo>
                  <a:lnTo>
                    <a:pt x="1247903" y="965200"/>
                  </a:lnTo>
                  <a:lnTo>
                    <a:pt x="1242820" y="965200"/>
                  </a:lnTo>
                  <a:lnTo>
                    <a:pt x="1237102" y="964884"/>
                  </a:lnTo>
                  <a:lnTo>
                    <a:pt x="1232020" y="964567"/>
                  </a:lnTo>
                  <a:lnTo>
                    <a:pt x="1226937" y="963617"/>
                  </a:lnTo>
                  <a:lnTo>
                    <a:pt x="1221537" y="962667"/>
                  </a:lnTo>
                  <a:lnTo>
                    <a:pt x="1216454" y="961083"/>
                  </a:lnTo>
                  <a:lnTo>
                    <a:pt x="1006475" y="894894"/>
                  </a:lnTo>
                  <a:lnTo>
                    <a:pt x="1009652" y="885393"/>
                  </a:lnTo>
                  <a:lnTo>
                    <a:pt x="1013464" y="875259"/>
                  </a:lnTo>
                  <a:lnTo>
                    <a:pt x="1017911" y="862591"/>
                  </a:lnTo>
                  <a:lnTo>
                    <a:pt x="1022676" y="847706"/>
                  </a:lnTo>
                  <a:lnTo>
                    <a:pt x="1027123" y="832188"/>
                  </a:lnTo>
                  <a:lnTo>
                    <a:pt x="1029029" y="824271"/>
                  </a:lnTo>
                  <a:lnTo>
                    <a:pt x="1030935" y="816353"/>
                  </a:lnTo>
                  <a:lnTo>
                    <a:pt x="1031888" y="808753"/>
                  </a:lnTo>
                  <a:lnTo>
                    <a:pt x="1033159" y="801469"/>
                  </a:lnTo>
                  <a:lnTo>
                    <a:pt x="1033794" y="793868"/>
                  </a:lnTo>
                  <a:lnTo>
                    <a:pt x="1033794" y="786584"/>
                  </a:lnTo>
                  <a:lnTo>
                    <a:pt x="1033794" y="778666"/>
                  </a:lnTo>
                  <a:lnTo>
                    <a:pt x="1033477" y="770749"/>
                  </a:lnTo>
                  <a:lnTo>
                    <a:pt x="1032841" y="762832"/>
                  </a:lnTo>
                  <a:lnTo>
                    <a:pt x="1031888" y="755548"/>
                  </a:lnTo>
                  <a:lnTo>
                    <a:pt x="1029665" y="740980"/>
                  </a:lnTo>
                  <a:lnTo>
                    <a:pt x="1027441" y="727995"/>
                  </a:lnTo>
                  <a:lnTo>
                    <a:pt x="1025217" y="718178"/>
                  </a:lnTo>
                  <a:lnTo>
                    <a:pt x="1022994" y="708994"/>
                  </a:lnTo>
                  <a:lnTo>
                    <a:pt x="1227572" y="773599"/>
                  </a:lnTo>
                  <a:lnTo>
                    <a:pt x="1458835" y="607651"/>
                  </a:lnTo>
                  <a:lnTo>
                    <a:pt x="1462965" y="605118"/>
                  </a:lnTo>
                  <a:lnTo>
                    <a:pt x="1467095" y="602268"/>
                  </a:lnTo>
                  <a:lnTo>
                    <a:pt x="1470589" y="600051"/>
                  </a:lnTo>
                  <a:lnTo>
                    <a:pt x="1474719" y="598467"/>
                  </a:lnTo>
                  <a:lnTo>
                    <a:pt x="1479166" y="596567"/>
                  </a:lnTo>
                  <a:lnTo>
                    <a:pt x="1483296" y="594984"/>
                  </a:lnTo>
                  <a:lnTo>
                    <a:pt x="1491873" y="592767"/>
                  </a:lnTo>
                  <a:lnTo>
                    <a:pt x="1500768" y="591183"/>
                  </a:lnTo>
                  <a:lnTo>
                    <a:pt x="1509345" y="590550"/>
                  </a:lnTo>
                  <a:close/>
                  <a:moveTo>
                    <a:pt x="690596" y="539750"/>
                  </a:moveTo>
                  <a:lnTo>
                    <a:pt x="691548" y="539750"/>
                  </a:lnTo>
                  <a:lnTo>
                    <a:pt x="693769" y="540067"/>
                  </a:lnTo>
                  <a:lnTo>
                    <a:pt x="702016" y="540702"/>
                  </a:lnTo>
                  <a:lnTo>
                    <a:pt x="727394" y="541020"/>
                  </a:lnTo>
                  <a:lnTo>
                    <a:pt x="757531" y="541655"/>
                  </a:lnTo>
                  <a:lnTo>
                    <a:pt x="770854" y="541972"/>
                  </a:lnTo>
                  <a:lnTo>
                    <a:pt x="781640" y="543242"/>
                  </a:lnTo>
                  <a:lnTo>
                    <a:pt x="781957" y="543242"/>
                  </a:lnTo>
                  <a:lnTo>
                    <a:pt x="785763" y="546734"/>
                  </a:lnTo>
                  <a:lnTo>
                    <a:pt x="789887" y="552130"/>
                  </a:lnTo>
                  <a:lnTo>
                    <a:pt x="794646" y="558479"/>
                  </a:lnTo>
                  <a:lnTo>
                    <a:pt x="799404" y="566415"/>
                  </a:lnTo>
                  <a:lnTo>
                    <a:pt x="804797" y="576573"/>
                  </a:lnTo>
                  <a:lnTo>
                    <a:pt x="809872" y="588001"/>
                  </a:lnTo>
                  <a:lnTo>
                    <a:pt x="812093" y="594668"/>
                  </a:lnTo>
                  <a:lnTo>
                    <a:pt x="814631" y="602286"/>
                  </a:lnTo>
                  <a:lnTo>
                    <a:pt x="817169" y="609905"/>
                  </a:lnTo>
                  <a:lnTo>
                    <a:pt x="820024" y="618476"/>
                  </a:lnTo>
                  <a:lnTo>
                    <a:pt x="822244" y="627364"/>
                  </a:lnTo>
                  <a:lnTo>
                    <a:pt x="824465" y="637205"/>
                  </a:lnTo>
                  <a:lnTo>
                    <a:pt x="826685" y="647681"/>
                  </a:lnTo>
                  <a:lnTo>
                    <a:pt x="828906" y="658791"/>
                  </a:lnTo>
                  <a:lnTo>
                    <a:pt x="830809" y="670537"/>
                  </a:lnTo>
                  <a:lnTo>
                    <a:pt x="832395" y="683235"/>
                  </a:lnTo>
                  <a:lnTo>
                    <a:pt x="834299" y="696567"/>
                  </a:lnTo>
                  <a:lnTo>
                    <a:pt x="835885" y="710535"/>
                  </a:lnTo>
                  <a:lnTo>
                    <a:pt x="836836" y="725454"/>
                  </a:lnTo>
                  <a:lnTo>
                    <a:pt x="838105" y="741644"/>
                  </a:lnTo>
                  <a:lnTo>
                    <a:pt x="839057" y="757834"/>
                  </a:lnTo>
                  <a:lnTo>
                    <a:pt x="840009" y="775611"/>
                  </a:lnTo>
                  <a:lnTo>
                    <a:pt x="840326" y="794022"/>
                  </a:lnTo>
                  <a:lnTo>
                    <a:pt x="840643" y="813069"/>
                  </a:lnTo>
                  <a:lnTo>
                    <a:pt x="840326" y="833703"/>
                  </a:lnTo>
                  <a:lnTo>
                    <a:pt x="840326" y="854972"/>
                  </a:lnTo>
                  <a:lnTo>
                    <a:pt x="844767" y="839735"/>
                  </a:lnTo>
                  <a:lnTo>
                    <a:pt x="849208" y="824497"/>
                  </a:lnTo>
                  <a:lnTo>
                    <a:pt x="857456" y="794975"/>
                  </a:lnTo>
                  <a:lnTo>
                    <a:pt x="864435" y="767992"/>
                  </a:lnTo>
                  <a:lnTo>
                    <a:pt x="870145" y="742914"/>
                  </a:lnTo>
                  <a:lnTo>
                    <a:pt x="878710" y="705456"/>
                  </a:lnTo>
                  <a:lnTo>
                    <a:pt x="881248" y="694028"/>
                  </a:lnTo>
                  <a:lnTo>
                    <a:pt x="882517" y="688314"/>
                  </a:lnTo>
                  <a:lnTo>
                    <a:pt x="878076" y="679425"/>
                  </a:lnTo>
                  <a:lnTo>
                    <a:pt x="874586" y="670854"/>
                  </a:lnTo>
                  <a:lnTo>
                    <a:pt x="871097" y="663236"/>
                  </a:lnTo>
                  <a:lnTo>
                    <a:pt x="868559" y="655617"/>
                  </a:lnTo>
                  <a:lnTo>
                    <a:pt x="864752" y="644506"/>
                  </a:lnTo>
                  <a:lnTo>
                    <a:pt x="863801" y="640380"/>
                  </a:lnTo>
                  <a:lnTo>
                    <a:pt x="867290" y="637205"/>
                  </a:lnTo>
                  <a:lnTo>
                    <a:pt x="876489" y="629269"/>
                  </a:lnTo>
                  <a:lnTo>
                    <a:pt x="881882" y="624507"/>
                  </a:lnTo>
                  <a:lnTo>
                    <a:pt x="888227" y="619746"/>
                  </a:lnTo>
                  <a:lnTo>
                    <a:pt x="894571" y="615619"/>
                  </a:lnTo>
                  <a:lnTo>
                    <a:pt x="900598" y="611810"/>
                  </a:lnTo>
                  <a:lnTo>
                    <a:pt x="921535" y="619746"/>
                  </a:lnTo>
                  <a:lnTo>
                    <a:pt x="939300" y="659426"/>
                  </a:lnTo>
                  <a:lnTo>
                    <a:pt x="934224" y="671172"/>
                  </a:lnTo>
                  <a:lnTo>
                    <a:pt x="928514" y="683235"/>
                  </a:lnTo>
                  <a:lnTo>
                    <a:pt x="922487" y="695932"/>
                  </a:lnTo>
                  <a:lnTo>
                    <a:pt x="923439" y="707043"/>
                  </a:lnTo>
                  <a:lnTo>
                    <a:pt x="924073" y="720693"/>
                  </a:lnTo>
                  <a:lnTo>
                    <a:pt x="924708" y="736248"/>
                  </a:lnTo>
                  <a:lnTo>
                    <a:pt x="924073" y="753390"/>
                  </a:lnTo>
                  <a:lnTo>
                    <a:pt x="923439" y="790213"/>
                  </a:lnTo>
                  <a:lnTo>
                    <a:pt x="921852" y="827354"/>
                  </a:lnTo>
                  <a:lnTo>
                    <a:pt x="920266" y="862273"/>
                  </a:lnTo>
                  <a:lnTo>
                    <a:pt x="918680" y="891161"/>
                  </a:lnTo>
                  <a:lnTo>
                    <a:pt x="916777" y="918461"/>
                  </a:lnTo>
                  <a:lnTo>
                    <a:pt x="918680" y="913382"/>
                  </a:lnTo>
                  <a:lnTo>
                    <a:pt x="923756" y="899097"/>
                  </a:lnTo>
                  <a:lnTo>
                    <a:pt x="927245" y="888621"/>
                  </a:lnTo>
                  <a:lnTo>
                    <a:pt x="931369" y="876241"/>
                  </a:lnTo>
                  <a:lnTo>
                    <a:pt x="935493" y="862273"/>
                  </a:lnTo>
                  <a:lnTo>
                    <a:pt x="939934" y="846401"/>
                  </a:lnTo>
                  <a:lnTo>
                    <a:pt x="943741" y="828307"/>
                  </a:lnTo>
                  <a:lnTo>
                    <a:pt x="947865" y="809260"/>
                  </a:lnTo>
                  <a:lnTo>
                    <a:pt x="951672" y="788626"/>
                  </a:lnTo>
                  <a:lnTo>
                    <a:pt x="955161" y="766722"/>
                  </a:lnTo>
                  <a:lnTo>
                    <a:pt x="957699" y="743866"/>
                  </a:lnTo>
                  <a:lnTo>
                    <a:pt x="958650" y="731486"/>
                  </a:lnTo>
                  <a:lnTo>
                    <a:pt x="959919" y="719106"/>
                  </a:lnTo>
                  <a:lnTo>
                    <a:pt x="960554" y="707043"/>
                  </a:lnTo>
                  <a:lnTo>
                    <a:pt x="960871" y="694345"/>
                  </a:lnTo>
                  <a:lnTo>
                    <a:pt x="961188" y="681330"/>
                  </a:lnTo>
                  <a:lnTo>
                    <a:pt x="961188" y="668315"/>
                  </a:lnTo>
                  <a:lnTo>
                    <a:pt x="969119" y="649268"/>
                  </a:lnTo>
                  <a:lnTo>
                    <a:pt x="970705" y="651173"/>
                  </a:lnTo>
                  <a:lnTo>
                    <a:pt x="973877" y="656887"/>
                  </a:lnTo>
                  <a:lnTo>
                    <a:pt x="976098" y="661331"/>
                  </a:lnTo>
                  <a:lnTo>
                    <a:pt x="978636" y="666727"/>
                  </a:lnTo>
                  <a:lnTo>
                    <a:pt x="981808" y="673076"/>
                  </a:lnTo>
                  <a:lnTo>
                    <a:pt x="984663" y="681012"/>
                  </a:lnTo>
                  <a:lnTo>
                    <a:pt x="988152" y="690218"/>
                  </a:lnTo>
                  <a:lnTo>
                    <a:pt x="991007" y="700377"/>
                  </a:lnTo>
                  <a:lnTo>
                    <a:pt x="993862" y="712122"/>
                  </a:lnTo>
                  <a:lnTo>
                    <a:pt x="997035" y="724820"/>
                  </a:lnTo>
                  <a:lnTo>
                    <a:pt x="999572" y="739422"/>
                  </a:lnTo>
                  <a:lnTo>
                    <a:pt x="1002110" y="754977"/>
                  </a:lnTo>
                  <a:lnTo>
                    <a:pt x="1004013" y="772436"/>
                  </a:lnTo>
                  <a:lnTo>
                    <a:pt x="1005600" y="790848"/>
                  </a:lnTo>
                  <a:lnTo>
                    <a:pt x="1005282" y="796244"/>
                  </a:lnTo>
                  <a:lnTo>
                    <a:pt x="1004331" y="801958"/>
                  </a:lnTo>
                  <a:lnTo>
                    <a:pt x="1003062" y="809260"/>
                  </a:lnTo>
                  <a:lnTo>
                    <a:pt x="1000841" y="817196"/>
                  </a:lnTo>
                  <a:lnTo>
                    <a:pt x="997669" y="826085"/>
                  </a:lnTo>
                  <a:lnTo>
                    <a:pt x="994497" y="836243"/>
                  </a:lnTo>
                  <a:lnTo>
                    <a:pt x="985932" y="858781"/>
                  </a:lnTo>
                  <a:lnTo>
                    <a:pt x="964043" y="914969"/>
                  </a:lnTo>
                  <a:lnTo>
                    <a:pt x="951037" y="948301"/>
                  </a:lnTo>
                  <a:lnTo>
                    <a:pt x="937079" y="985442"/>
                  </a:lnTo>
                  <a:lnTo>
                    <a:pt x="922804" y="1025757"/>
                  </a:lnTo>
                  <a:lnTo>
                    <a:pt x="915825" y="1047026"/>
                  </a:lnTo>
                  <a:lnTo>
                    <a:pt x="908212" y="1068929"/>
                  </a:lnTo>
                  <a:lnTo>
                    <a:pt x="901233" y="1091785"/>
                  </a:lnTo>
                  <a:lnTo>
                    <a:pt x="894254" y="1115594"/>
                  </a:lnTo>
                  <a:lnTo>
                    <a:pt x="886958" y="1139719"/>
                  </a:lnTo>
                  <a:lnTo>
                    <a:pt x="880296" y="1165115"/>
                  </a:lnTo>
                  <a:lnTo>
                    <a:pt x="873634" y="1190510"/>
                  </a:lnTo>
                  <a:lnTo>
                    <a:pt x="867290" y="1217493"/>
                  </a:lnTo>
                  <a:lnTo>
                    <a:pt x="861580" y="1244476"/>
                  </a:lnTo>
                  <a:lnTo>
                    <a:pt x="855553" y="1272728"/>
                  </a:lnTo>
                  <a:lnTo>
                    <a:pt x="850477" y="1301298"/>
                  </a:lnTo>
                  <a:lnTo>
                    <a:pt x="845402" y="1330821"/>
                  </a:lnTo>
                  <a:lnTo>
                    <a:pt x="840960" y="1360343"/>
                  </a:lnTo>
                  <a:lnTo>
                    <a:pt x="836836" y="1391135"/>
                  </a:lnTo>
                  <a:lnTo>
                    <a:pt x="874586" y="1434307"/>
                  </a:lnTo>
                  <a:lnTo>
                    <a:pt x="949768" y="1522239"/>
                  </a:lnTo>
                  <a:lnTo>
                    <a:pt x="990373" y="1569856"/>
                  </a:lnTo>
                  <a:lnTo>
                    <a:pt x="1026219" y="1613028"/>
                  </a:lnTo>
                  <a:lnTo>
                    <a:pt x="1041129" y="1631122"/>
                  </a:lnTo>
                  <a:lnTo>
                    <a:pt x="1053500" y="1646042"/>
                  </a:lnTo>
                  <a:lnTo>
                    <a:pt x="1062065" y="1657470"/>
                  </a:lnTo>
                  <a:lnTo>
                    <a:pt x="1066824" y="1664137"/>
                  </a:lnTo>
                  <a:lnTo>
                    <a:pt x="1071582" y="1671755"/>
                  </a:lnTo>
                  <a:lnTo>
                    <a:pt x="1077292" y="1680326"/>
                  </a:lnTo>
                  <a:lnTo>
                    <a:pt x="1080147" y="1685088"/>
                  </a:lnTo>
                  <a:lnTo>
                    <a:pt x="1083002" y="1689850"/>
                  </a:lnTo>
                  <a:lnTo>
                    <a:pt x="1085540" y="1695564"/>
                  </a:lnTo>
                  <a:lnTo>
                    <a:pt x="1088395" y="1701913"/>
                  </a:lnTo>
                  <a:lnTo>
                    <a:pt x="1090616" y="1708579"/>
                  </a:lnTo>
                  <a:lnTo>
                    <a:pt x="1091884" y="1715880"/>
                  </a:lnTo>
                  <a:lnTo>
                    <a:pt x="1093471" y="1724134"/>
                  </a:lnTo>
                  <a:lnTo>
                    <a:pt x="1093788" y="1733022"/>
                  </a:lnTo>
                  <a:lnTo>
                    <a:pt x="1093788" y="1742545"/>
                  </a:lnTo>
                  <a:lnTo>
                    <a:pt x="1092836" y="1753021"/>
                  </a:lnTo>
                  <a:lnTo>
                    <a:pt x="1090933" y="1765084"/>
                  </a:lnTo>
                  <a:lnTo>
                    <a:pt x="1087761" y="1777147"/>
                  </a:lnTo>
                  <a:lnTo>
                    <a:pt x="1086809" y="1785083"/>
                  </a:lnTo>
                  <a:lnTo>
                    <a:pt x="1084271" y="1801272"/>
                  </a:lnTo>
                  <a:lnTo>
                    <a:pt x="1076340" y="1854920"/>
                  </a:lnTo>
                  <a:lnTo>
                    <a:pt x="1054452" y="2009516"/>
                  </a:lnTo>
                  <a:lnTo>
                    <a:pt x="1023681" y="2230139"/>
                  </a:lnTo>
                  <a:lnTo>
                    <a:pt x="1022730" y="2236488"/>
                  </a:lnTo>
                  <a:lnTo>
                    <a:pt x="1021461" y="2242520"/>
                  </a:lnTo>
                  <a:lnTo>
                    <a:pt x="1019875" y="2248551"/>
                  </a:lnTo>
                  <a:lnTo>
                    <a:pt x="1018289" y="2254582"/>
                  </a:lnTo>
                  <a:lnTo>
                    <a:pt x="1015751" y="2259979"/>
                  </a:lnTo>
                  <a:lnTo>
                    <a:pt x="1013530" y="2265693"/>
                  </a:lnTo>
                  <a:lnTo>
                    <a:pt x="1011310" y="2271407"/>
                  </a:lnTo>
                  <a:lnTo>
                    <a:pt x="1008455" y="2276486"/>
                  </a:lnTo>
                  <a:lnTo>
                    <a:pt x="1005917" y="2281248"/>
                  </a:lnTo>
                  <a:lnTo>
                    <a:pt x="1002427" y="2286009"/>
                  </a:lnTo>
                  <a:lnTo>
                    <a:pt x="999255" y="2291088"/>
                  </a:lnTo>
                  <a:lnTo>
                    <a:pt x="995766" y="2295533"/>
                  </a:lnTo>
                  <a:lnTo>
                    <a:pt x="992276" y="2299659"/>
                  </a:lnTo>
                  <a:lnTo>
                    <a:pt x="988470" y="2303469"/>
                  </a:lnTo>
                  <a:lnTo>
                    <a:pt x="984346" y="2307278"/>
                  </a:lnTo>
                  <a:lnTo>
                    <a:pt x="980222" y="2311087"/>
                  </a:lnTo>
                  <a:lnTo>
                    <a:pt x="975781" y="2314262"/>
                  </a:lnTo>
                  <a:lnTo>
                    <a:pt x="971339" y="2317436"/>
                  </a:lnTo>
                  <a:lnTo>
                    <a:pt x="966581" y="2320293"/>
                  </a:lnTo>
                  <a:lnTo>
                    <a:pt x="961823" y="2322833"/>
                  </a:lnTo>
                  <a:lnTo>
                    <a:pt x="956747" y="2325372"/>
                  </a:lnTo>
                  <a:lnTo>
                    <a:pt x="951989" y="2327277"/>
                  </a:lnTo>
                  <a:lnTo>
                    <a:pt x="946913" y="2329182"/>
                  </a:lnTo>
                  <a:lnTo>
                    <a:pt x="941203" y="2331086"/>
                  </a:lnTo>
                  <a:lnTo>
                    <a:pt x="936128" y="2332674"/>
                  </a:lnTo>
                  <a:lnTo>
                    <a:pt x="930418" y="2333309"/>
                  </a:lnTo>
                  <a:lnTo>
                    <a:pt x="925025" y="2334578"/>
                  </a:lnTo>
                  <a:lnTo>
                    <a:pt x="919315" y="2334896"/>
                  </a:lnTo>
                  <a:lnTo>
                    <a:pt x="913605" y="2335213"/>
                  </a:lnTo>
                  <a:lnTo>
                    <a:pt x="907577" y="2335213"/>
                  </a:lnTo>
                  <a:lnTo>
                    <a:pt x="901550" y="2334896"/>
                  </a:lnTo>
                  <a:lnTo>
                    <a:pt x="895523" y="2333943"/>
                  </a:lnTo>
                  <a:lnTo>
                    <a:pt x="889813" y="2333309"/>
                  </a:lnTo>
                  <a:lnTo>
                    <a:pt x="883786" y="2332356"/>
                  </a:lnTo>
                  <a:lnTo>
                    <a:pt x="878076" y="2330769"/>
                  </a:lnTo>
                  <a:lnTo>
                    <a:pt x="872683" y="2328864"/>
                  </a:lnTo>
                  <a:lnTo>
                    <a:pt x="867290" y="2326642"/>
                  </a:lnTo>
                  <a:lnTo>
                    <a:pt x="862214" y="2324420"/>
                  </a:lnTo>
                  <a:lnTo>
                    <a:pt x="857456" y="2321881"/>
                  </a:lnTo>
                  <a:lnTo>
                    <a:pt x="852698" y="2319341"/>
                  </a:lnTo>
                  <a:lnTo>
                    <a:pt x="848257" y="2316167"/>
                  </a:lnTo>
                  <a:lnTo>
                    <a:pt x="843815" y="2312992"/>
                  </a:lnTo>
                  <a:lnTo>
                    <a:pt x="839692" y="2309183"/>
                  </a:lnTo>
                  <a:lnTo>
                    <a:pt x="835568" y="2305373"/>
                  </a:lnTo>
                  <a:lnTo>
                    <a:pt x="831761" y="2301882"/>
                  </a:lnTo>
                  <a:lnTo>
                    <a:pt x="827954" y="2297755"/>
                  </a:lnTo>
                  <a:lnTo>
                    <a:pt x="824782" y="2293311"/>
                  </a:lnTo>
                  <a:lnTo>
                    <a:pt x="821293" y="2288866"/>
                  </a:lnTo>
                  <a:lnTo>
                    <a:pt x="818755" y="2283787"/>
                  </a:lnTo>
                  <a:lnTo>
                    <a:pt x="815900" y="2279026"/>
                  </a:lnTo>
                  <a:lnTo>
                    <a:pt x="813362" y="2274264"/>
                  </a:lnTo>
                  <a:lnTo>
                    <a:pt x="811141" y="2269185"/>
                  </a:lnTo>
                  <a:lnTo>
                    <a:pt x="809238" y="2263471"/>
                  </a:lnTo>
                  <a:lnTo>
                    <a:pt x="807335" y="2258392"/>
                  </a:lnTo>
                  <a:lnTo>
                    <a:pt x="805749" y="2252678"/>
                  </a:lnTo>
                  <a:lnTo>
                    <a:pt x="804162" y="2246646"/>
                  </a:lnTo>
                  <a:lnTo>
                    <a:pt x="803211" y="2241250"/>
                  </a:lnTo>
                  <a:lnTo>
                    <a:pt x="802576" y="2234901"/>
                  </a:lnTo>
                  <a:lnTo>
                    <a:pt x="801942" y="2228869"/>
                  </a:lnTo>
                  <a:lnTo>
                    <a:pt x="801625" y="2222838"/>
                  </a:lnTo>
                  <a:lnTo>
                    <a:pt x="801625" y="2216807"/>
                  </a:lnTo>
                  <a:lnTo>
                    <a:pt x="801942" y="2210458"/>
                  </a:lnTo>
                  <a:lnTo>
                    <a:pt x="802576" y="2204109"/>
                  </a:lnTo>
                  <a:lnTo>
                    <a:pt x="803211" y="2197443"/>
                  </a:lnTo>
                  <a:lnTo>
                    <a:pt x="833981" y="1990152"/>
                  </a:lnTo>
                  <a:lnTo>
                    <a:pt x="855235" y="1846032"/>
                  </a:lnTo>
                  <a:lnTo>
                    <a:pt x="861897" y="1797146"/>
                  </a:lnTo>
                  <a:lnTo>
                    <a:pt x="863801" y="1783178"/>
                  </a:lnTo>
                  <a:lnTo>
                    <a:pt x="864435" y="1777147"/>
                  </a:lnTo>
                  <a:lnTo>
                    <a:pt x="861897" y="1774290"/>
                  </a:lnTo>
                  <a:lnTo>
                    <a:pt x="855553" y="1767623"/>
                  </a:lnTo>
                  <a:lnTo>
                    <a:pt x="833030" y="1744133"/>
                  </a:lnTo>
                  <a:lnTo>
                    <a:pt x="763558" y="1673343"/>
                  </a:lnTo>
                  <a:lnTo>
                    <a:pt x="687424" y="1595886"/>
                  </a:lnTo>
                  <a:lnTo>
                    <a:pt x="657288" y="1564777"/>
                  </a:lnTo>
                  <a:lnTo>
                    <a:pt x="637620" y="1543825"/>
                  </a:lnTo>
                  <a:lnTo>
                    <a:pt x="624931" y="1537159"/>
                  </a:lnTo>
                  <a:lnTo>
                    <a:pt x="612876" y="1530175"/>
                  </a:lnTo>
                  <a:lnTo>
                    <a:pt x="600822" y="1523192"/>
                  </a:lnTo>
                  <a:lnTo>
                    <a:pt x="589719" y="1516208"/>
                  </a:lnTo>
                  <a:lnTo>
                    <a:pt x="578933" y="1508907"/>
                  </a:lnTo>
                  <a:lnTo>
                    <a:pt x="569100" y="1501605"/>
                  </a:lnTo>
                  <a:lnTo>
                    <a:pt x="559266" y="1494622"/>
                  </a:lnTo>
                  <a:lnTo>
                    <a:pt x="550383" y="1487003"/>
                  </a:lnTo>
                  <a:lnTo>
                    <a:pt x="541818" y="1480019"/>
                  </a:lnTo>
                  <a:lnTo>
                    <a:pt x="533570" y="1472718"/>
                  </a:lnTo>
                  <a:lnTo>
                    <a:pt x="525957" y="1465099"/>
                  </a:lnTo>
                  <a:lnTo>
                    <a:pt x="518978" y="1458116"/>
                  </a:lnTo>
                  <a:lnTo>
                    <a:pt x="511682" y="1451132"/>
                  </a:lnTo>
                  <a:lnTo>
                    <a:pt x="505655" y="1444148"/>
                  </a:lnTo>
                  <a:lnTo>
                    <a:pt x="499945" y="1436847"/>
                  </a:lnTo>
                  <a:lnTo>
                    <a:pt x="494235" y="1430181"/>
                  </a:lnTo>
                  <a:lnTo>
                    <a:pt x="489159" y="1423514"/>
                  </a:lnTo>
                  <a:lnTo>
                    <a:pt x="484718" y="1416848"/>
                  </a:lnTo>
                  <a:lnTo>
                    <a:pt x="480277" y="1410499"/>
                  </a:lnTo>
                  <a:lnTo>
                    <a:pt x="476470" y="1404150"/>
                  </a:lnTo>
                  <a:lnTo>
                    <a:pt x="473298" y="1397801"/>
                  </a:lnTo>
                  <a:lnTo>
                    <a:pt x="469808" y="1392405"/>
                  </a:lnTo>
                  <a:lnTo>
                    <a:pt x="464733" y="1381294"/>
                  </a:lnTo>
                  <a:lnTo>
                    <a:pt x="460926" y="1371453"/>
                  </a:lnTo>
                  <a:lnTo>
                    <a:pt x="458706" y="1362565"/>
                  </a:lnTo>
                  <a:lnTo>
                    <a:pt x="457754" y="1359073"/>
                  </a:lnTo>
                  <a:lnTo>
                    <a:pt x="457119" y="1355264"/>
                  </a:lnTo>
                  <a:lnTo>
                    <a:pt x="457119" y="1352089"/>
                  </a:lnTo>
                  <a:lnTo>
                    <a:pt x="457119" y="1349550"/>
                  </a:lnTo>
                  <a:lnTo>
                    <a:pt x="456802" y="1347010"/>
                  </a:lnTo>
                  <a:lnTo>
                    <a:pt x="456168" y="1344788"/>
                  </a:lnTo>
                  <a:lnTo>
                    <a:pt x="454264" y="1342566"/>
                  </a:lnTo>
                  <a:lnTo>
                    <a:pt x="452361" y="1340344"/>
                  </a:lnTo>
                  <a:lnTo>
                    <a:pt x="449823" y="1338439"/>
                  </a:lnTo>
                  <a:lnTo>
                    <a:pt x="446968" y="1336217"/>
                  </a:lnTo>
                  <a:lnTo>
                    <a:pt x="440624" y="1332408"/>
                  </a:lnTo>
                  <a:lnTo>
                    <a:pt x="434279" y="1328598"/>
                  </a:lnTo>
                  <a:lnTo>
                    <a:pt x="431107" y="1326376"/>
                  </a:lnTo>
                  <a:lnTo>
                    <a:pt x="428887" y="1324472"/>
                  </a:lnTo>
                  <a:lnTo>
                    <a:pt x="426666" y="1322250"/>
                  </a:lnTo>
                  <a:lnTo>
                    <a:pt x="425397" y="1319393"/>
                  </a:lnTo>
                  <a:lnTo>
                    <a:pt x="424128" y="1317170"/>
                  </a:lnTo>
                  <a:lnTo>
                    <a:pt x="424128" y="1314631"/>
                  </a:lnTo>
                  <a:lnTo>
                    <a:pt x="425714" y="1302568"/>
                  </a:lnTo>
                  <a:lnTo>
                    <a:pt x="427618" y="1289553"/>
                  </a:lnTo>
                  <a:lnTo>
                    <a:pt x="429521" y="1275268"/>
                  </a:lnTo>
                  <a:lnTo>
                    <a:pt x="432059" y="1260983"/>
                  </a:lnTo>
                  <a:lnTo>
                    <a:pt x="438086" y="1229873"/>
                  </a:lnTo>
                  <a:lnTo>
                    <a:pt x="445382" y="1196542"/>
                  </a:lnTo>
                  <a:lnTo>
                    <a:pt x="453313" y="1161623"/>
                  </a:lnTo>
                  <a:lnTo>
                    <a:pt x="462195" y="1125117"/>
                  </a:lnTo>
                  <a:lnTo>
                    <a:pt x="471712" y="1087658"/>
                  </a:lnTo>
                  <a:lnTo>
                    <a:pt x="481229" y="1049883"/>
                  </a:lnTo>
                  <a:lnTo>
                    <a:pt x="501531" y="974014"/>
                  </a:lnTo>
                  <a:lnTo>
                    <a:pt x="521199" y="901001"/>
                  </a:lnTo>
                  <a:lnTo>
                    <a:pt x="538963" y="833386"/>
                  </a:lnTo>
                  <a:lnTo>
                    <a:pt x="546577" y="803228"/>
                  </a:lnTo>
                  <a:lnTo>
                    <a:pt x="553238" y="775293"/>
                  </a:lnTo>
                  <a:lnTo>
                    <a:pt x="622710" y="754659"/>
                  </a:lnTo>
                  <a:lnTo>
                    <a:pt x="591305" y="753072"/>
                  </a:lnTo>
                  <a:lnTo>
                    <a:pt x="520881" y="750215"/>
                  </a:lnTo>
                  <a:lnTo>
                    <a:pt x="482497" y="748628"/>
                  </a:lnTo>
                  <a:lnTo>
                    <a:pt x="448554" y="747358"/>
                  </a:lnTo>
                  <a:lnTo>
                    <a:pt x="423494" y="747041"/>
                  </a:lnTo>
                  <a:lnTo>
                    <a:pt x="415563" y="747358"/>
                  </a:lnTo>
                  <a:lnTo>
                    <a:pt x="411439" y="747993"/>
                  </a:lnTo>
                  <a:lnTo>
                    <a:pt x="409853" y="748628"/>
                  </a:lnTo>
                  <a:lnTo>
                    <a:pt x="406364" y="750850"/>
                  </a:lnTo>
                  <a:lnTo>
                    <a:pt x="396847" y="757516"/>
                  </a:lnTo>
                  <a:lnTo>
                    <a:pt x="382889" y="767992"/>
                  </a:lnTo>
                  <a:lnTo>
                    <a:pt x="366393" y="781007"/>
                  </a:lnTo>
                  <a:lnTo>
                    <a:pt x="325472" y="812752"/>
                  </a:lnTo>
                  <a:lnTo>
                    <a:pt x="279791" y="849258"/>
                  </a:lnTo>
                  <a:lnTo>
                    <a:pt x="195093" y="917826"/>
                  </a:lnTo>
                  <a:lnTo>
                    <a:pt x="154805" y="951158"/>
                  </a:lnTo>
                  <a:lnTo>
                    <a:pt x="154488" y="951475"/>
                  </a:lnTo>
                  <a:lnTo>
                    <a:pt x="150681" y="954332"/>
                  </a:lnTo>
                  <a:lnTo>
                    <a:pt x="146875" y="957506"/>
                  </a:lnTo>
                  <a:lnTo>
                    <a:pt x="143068" y="960046"/>
                  </a:lnTo>
                  <a:lnTo>
                    <a:pt x="139261" y="962586"/>
                  </a:lnTo>
                  <a:lnTo>
                    <a:pt x="135454" y="964808"/>
                  </a:lnTo>
                  <a:lnTo>
                    <a:pt x="131013" y="966712"/>
                  </a:lnTo>
                  <a:lnTo>
                    <a:pt x="126889" y="968617"/>
                  </a:lnTo>
                  <a:lnTo>
                    <a:pt x="122766" y="969887"/>
                  </a:lnTo>
                  <a:lnTo>
                    <a:pt x="113883" y="972426"/>
                  </a:lnTo>
                  <a:lnTo>
                    <a:pt x="105318" y="974014"/>
                  </a:lnTo>
                  <a:lnTo>
                    <a:pt x="96436" y="975283"/>
                  </a:lnTo>
                  <a:lnTo>
                    <a:pt x="87554" y="974966"/>
                  </a:lnTo>
                  <a:lnTo>
                    <a:pt x="78671" y="974014"/>
                  </a:lnTo>
                  <a:lnTo>
                    <a:pt x="70106" y="972109"/>
                  </a:lnTo>
                  <a:lnTo>
                    <a:pt x="61541" y="969569"/>
                  </a:lnTo>
                  <a:lnTo>
                    <a:pt x="52976" y="966395"/>
                  </a:lnTo>
                  <a:lnTo>
                    <a:pt x="48852" y="964490"/>
                  </a:lnTo>
                  <a:lnTo>
                    <a:pt x="45363" y="962268"/>
                  </a:lnTo>
                  <a:lnTo>
                    <a:pt x="41239" y="959729"/>
                  </a:lnTo>
                  <a:lnTo>
                    <a:pt x="37432" y="956872"/>
                  </a:lnTo>
                  <a:lnTo>
                    <a:pt x="33626" y="954015"/>
                  </a:lnTo>
                  <a:lnTo>
                    <a:pt x="30453" y="951158"/>
                  </a:lnTo>
                  <a:lnTo>
                    <a:pt x="26647" y="947666"/>
                  </a:lnTo>
                  <a:lnTo>
                    <a:pt x="23792" y="944491"/>
                  </a:lnTo>
                  <a:lnTo>
                    <a:pt x="20302" y="940682"/>
                  </a:lnTo>
                  <a:lnTo>
                    <a:pt x="17764" y="936873"/>
                  </a:lnTo>
                  <a:lnTo>
                    <a:pt x="14909" y="933063"/>
                  </a:lnTo>
                  <a:lnTo>
                    <a:pt x="12689" y="929254"/>
                  </a:lnTo>
                  <a:lnTo>
                    <a:pt x="10468" y="925127"/>
                  </a:lnTo>
                  <a:lnTo>
                    <a:pt x="8248" y="921000"/>
                  </a:lnTo>
                  <a:lnTo>
                    <a:pt x="6662" y="916874"/>
                  </a:lnTo>
                  <a:lnTo>
                    <a:pt x="4758" y="912429"/>
                  </a:lnTo>
                  <a:lnTo>
                    <a:pt x="2538" y="903858"/>
                  </a:lnTo>
                  <a:lnTo>
                    <a:pt x="634" y="894970"/>
                  </a:lnTo>
                  <a:lnTo>
                    <a:pt x="0" y="886399"/>
                  </a:lnTo>
                  <a:lnTo>
                    <a:pt x="0" y="877511"/>
                  </a:lnTo>
                  <a:lnTo>
                    <a:pt x="952" y="868622"/>
                  </a:lnTo>
                  <a:lnTo>
                    <a:pt x="2538" y="859734"/>
                  </a:lnTo>
                  <a:lnTo>
                    <a:pt x="5075" y="851163"/>
                  </a:lnTo>
                  <a:lnTo>
                    <a:pt x="8882" y="842909"/>
                  </a:lnTo>
                  <a:lnTo>
                    <a:pt x="10785" y="838782"/>
                  </a:lnTo>
                  <a:lnTo>
                    <a:pt x="13006" y="834656"/>
                  </a:lnTo>
                  <a:lnTo>
                    <a:pt x="15544" y="831164"/>
                  </a:lnTo>
                  <a:lnTo>
                    <a:pt x="18082" y="827354"/>
                  </a:lnTo>
                  <a:lnTo>
                    <a:pt x="20937" y="823545"/>
                  </a:lnTo>
                  <a:lnTo>
                    <a:pt x="24109" y="820053"/>
                  </a:lnTo>
                  <a:lnTo>
                    <a:pt x="27281" y="816561"/>
                  </a:lnTo>
                  <a:lnTo>
                    <a:pt x="30771" y="813069"/>
                  </a:lnTo>
                  <a:lnTo>
                    <a:pt x="80575" y="775611"/>
                  </a:lnTo>
                  <a:lnTo>
                    <a:pt x="189700" y="694028"/>
                  </a:lnTo>
                  <a:lnTo>
                    <a:pt x="248386" y="650220"/>
                  </a:lnTo>
                  <a:lnTo>
                    <a:pt x="300094" y="612127"/>
                  </a:lnTo>
                  <a:lnTo>
                    <a:pt x="321348" y="596572"/>
                  </a:lnTo>
                  <a:lnTo>
                    <a:pt x="337843" y="585144"/>
                  </a:lnTo>
                  <a:lnTo>
                    <a:pt x="349263" y="577208"/>
                  </a:lnTo>
                  <a:lnTo>
                    <a:pt x="352436" y="574986"/>
                  </a:lnTo>
                  <a:lnTo>
                    <a:pt x="354022" y="574351"/>
                  </a:lnTo>
                  <a:lnTo>
                    <a:pt x="460926" y="562606"/>
                  </a:lnTo>
                  <a:lnTo>
                    <a:pt x="554190" y="552448"/>
                  </a:lnTo>
                  <a:lnTo>
                    <a:pt x="595112" y="548003"/>
                  </a:lnTo>
                  <a:lnTo>
                    <a:pt x="631275" y="544512"/>
                  </a:lnTo>
                  <a:lnTo>
                    <a:pt x="663315" y="541655"/>
                  </a:lnTo>
                  <a:lnTo>
                    <a:pt x="690596" y="539750"/>
                  </a:lnTo>
                  <a:close/>
                  <a:moveTo>
                    <a:pt x="912333" y="0"/>
                  </a:moveTo>
                  <a:lnTo>
                    <a:pt x="923772" y="0"/>
                  </a:lnTo>
                  <a:lnTo>
                    <a:pt x="935529" y="0"/>
                  </a:lnTo>
                  <a:lnTo>
                    <a:pt x="943791" y="636"/>
                  </a:lnTo>
                  <a:lnTo>
                    <a:pt x="952052" y="1908"/>
                  </a:lnTo>
                  <a:lnTo>
                    <a:pt x="960632" y="3817"/>
                  </a:lnTo>
                  <a:lnTo>
                    <a:pt x="969211" y="5407"/>
                  </a:lnTo>
                  <a:lnTo>
                    <a:pt x="977473" y="8270"/>
                  </a:lnTo>
                  <a:lnTo>
                    <a:pt x="986052" y="11451"/>
                  </a:lnTo>
                  <a:lnTo>
                    <a:pt x="993996" y="14949"/>
                  </a:lnTo>
                  <a:lnTo>
                    <a:pt x="1001940" y="19084"/>
                  </a:lnTo>
                  <a:lnTo>
                    <a:pt x="1010202" y="22901"/>
                  </a:lnTo>
                  <a:lnTo>
                    <a:pt x="1017828" y="27990"/>
                  </a:lnTo>
                  <a:lnTo>
                    <a:pt x="1025454" y="33080"/>
                  </a:lnTo>
                  <a:lnTo>
                    <a:pt x="1032762" y="39123"/>
                  </a:lnTo>
                  <a:lnTo>
                    <a:pt x="1039753" y="44848"/>
                  </a:lnTo>
                  <a:lnTo>
                    <a:pt x="1047061" y="51210"/>
                  </a:lnTo>
                  <a:lnTo>
                    <a:pt x="1053734" y="57889"/>
                  </a:lnTo>
                  <a:lnTo>
                    <a:pt x="1060407" y="65523"/>
                  </a:lnTo>
                  <a:lnTo>
                    <a:pt x="1066127" y="72839"/>
                  </a:lnTo>
                  <a:lnTo>
                    <a:pt x="1072164" y="80791"/>
                  </a:lnTo>
                  <a:lnTo>
                    <a:pt x="1077884" y="89061"/>
                  </a:lnTo>
                  <a:lnTo>
                    <a:pt x="1082968" y="97331"/>
                  </a:lnTo>
                  <a:lnTo>
                    <a:pt x="1087734" y="106555"/>
                  </a:lnTo>
                  <a:lnTo>
                    <a:pt x="1092183" y="115779"/>
                  </a:lnTo>
                  <a:lnTo>
                    <a:pt x="1096313" y="125003"/>
                  </a:lnTo>
                  <a:lnTo>
                    <a:pt x="1100127" y="134546"/>
                  </a:lnTo>
                  <a:lnTo>
                    <a:pt x="1103304" y="145042"/>
                  </a:lnTo>
                  <a:lnTo>
                    <a:pt x="1106164" y="155220"/>
                  </a:lnTo>
                  <a:lnTo>
                    <a:pt x="1108706" y="166035"/>
                  </a:lnTo>
                  <a:lnTo>
                    <a:pt x="1110612" y="176849"/>
                  </a:lnTo>
                  <a:lnTo>
                    <a:pt x="1111566" y="187982"/>
                  </a:lnTo>
                  <a:lnTo>
                    <a:pt x="1112519" y="199433"/>
                  </a:lnTo>
                  <a:lnTo>
                    <a:pt x="1112837" y="210883"/>
                  </a:lnTo>
                  <a:lnTo>
                    <a:pt x="1112519" y="222970"/>
                  </a:lnTo>
                  <a:lnTo>
                    <a:pt x="1110930" y="247144"/>
                  </a:lnTo>
                  <a:lnTo>
                    <a:pt x="1109024" y="271636"/>
                  </a:lnTo>
                  <a:lnTo>
                    <a:pt x="1106164" y="296764"/>
                  </a:lnTo>
                  <a:lnTo>
                    <a:pt x="1104575" y="308851"/>
                  </a:lnTo>
                  <a:lnTo>
                    <a:pt x="1102351" y="321574"/>
                  </a:lnTo>
                  <a:lnTo>
                    <a:pt x="1100444" y="333978"/>
                  </a:lnTo>
                  <a:lnTo>
                    <a:pt x="1097902" y="345747"/>
                  </a:lnTo>
                  <a:lnTo>
                    <a:pt x="1095360" y="358152"/>
                  </a:lnTo>
                  <a:lnTo>
                    <a:pt x="1092183" y="369921"/>
                  </a:lnTo>
                  <a:lnTo>
                    <a:pt x="1089323" y="381372"/>
                  </a:lnTo>
                  <a:lnTo>
                    <a:pt x="1085510" y="393140"/>
                  </a:lnTo>
                  <a:lnTo>
                    <a:pt x="1082014" y="404273"/>
                  </a:lnTo>
                  <a:lnTo>
                    <a:pt x="1077884" y="415406"/>
                  </a:lnTo>
                  <a:lnTo>
                    <a:pt x="1073753" y="425902"/>
                  </a:lnTo>
                  <a:lnTo>
                    <a:pt x="1068986" y="436080"/>
                  </a:lnTo>
                  <a:lnTo>
                    <a:pt x="1063585" y="445941"/>
                  </a:lnTo>
                  <a:lnTo>
                    <a:pt x="1058501" y="455483"/>
                  </a:lnTo>
                  <a:lnTo>
                    <a:pt x="1052463" y="464389"/>
                  </a:lnTo>
                  <a:lnTo>
                    <a:pt x="1046108" y="472977"/>
                  </a:lnTo>
                  <a:lnTo>
                    <a:pt x="1039753" y="481247"/>
                  </a:lnTo>
                  <a:lnTo>
                    <a:pt x="1032762" y="488563"/>
                  </a:lnTo>
                  <a:lnTo>
                    <a:pt x="1025454" y="495242"/>
                  </a:lnTo>
                  <a:lnTo>
                    <a:pt x="1017510" y="501922"/>
                  </a:lnTo>
                  <a:lnTo>
                    <a:pt x="1009248" y="507647"/>
                  </a:lnTo>
                  <a:lnTo>
                    <a:pt x="1000351" y="512736"/>
                  </a:lnTo>
                  <a:lnTo>
                    <a:pt x="991454" y="516871"/>
                  </a:lnTo>
                  <a:lnTo>
                    <a:pt x="981921" y="520688"/>
                  </a:lnTo>
                  <a:lnTo>
                    <a:pt x="971435" y="523551"/>
                  </a:lnTo>
                  <a:lnTo>
                    <a:pt x="960949" y="525778"/>
                  </a:lnTo>
                  <a:lnTo>
                    <a:pt x="953005" y="526732"/>
                  </a:lnTo>
                  <a:lnTo>
                    <a:pt x="944426" y="527050"/>
                  </a:lnTo>
                  <a:lnTo>
                    <a:pt x="935847" y="526414"/>
                  </a:lnTo>
                  <a:lnTo>
                    <a:pt x="926314" y="525141"/>
                  </a:lnTo>
                  <a:lnTo>
                    <a:pt x="917099" y="523233"/>
                  </a:lnTo>
                  <a:lnTo>
                    <a:pt x="907884" y="520688"/>
                  </a:lnTo>
                  <a:lnTo>
                    <a:pt x="898669" y="517190"/>
                  </a:lnTo>
                  <a:lnTo>
                    <a:pt x="888819" y="513373"/>
                  </a:lnTo>
                  <a:lnTo>
                    <a:pt x="879286" y="508283"/>
                  </a:lnTo>
                  <a:lnTo>
                    <a:pt x="869118" y="503194"/>
                  </a:lnTo>
                  <a:lnTo>
                    <a:pt x="859585" y="496833"/>
                  </a:lnTo>
                  <a:lnTo>
                    <a:pt x="849735" y="490153"/>
                  </a:lnTo>
                  <a:lnTo>
                    <a:pt x="840202" y="482837"/>
                  </a:lnTo>
                  <a:lnTo>
                    <a:pt x="830987" y="474886"/>
                  </a:lnTo>
                  <a:lnTo>
                    <a:pt x="821454" y="465979"/>
                  </a:lnTo>
                  <a:lnTo>
                    <a:pt x="812239" y="456755"/>
                  </a:lnTo>
                  <a:lnTo>
                    <a:pt x="803342" y="446577"/>
                  </a:lnTo>
                  <a:lnTo>
                    <a:pt x="794445" y="435762"/>
                  </a:lnTo>
                  <a:lnTo>
                    <a:pt x="786183" y="424630"/>
                  </a:lnTo>
                  <a:lnTo>
                    <a:pt x="778240" y="412225"/>
                  </a:lnTo>
                  <a:lnTo>
                    <a:pt x="770296" y="400138"/>
                  </a:lnTo>
                  <a:lnTo>
                    <a:pt x="762987" y="386779"/>
                  </a:lnTo>
                  <a:lnTo>
                    <a:pt x="756314" y="372784"/>
                  </a:lnTo>
                  <a:lnTo>
                    <a:pt x="749324" y="358470"/>
                  </a:lnTo>
                  <a:lnTo>
                    <a:pt x="743604" y="343203"/>
                  </a:lnTo>
                  <a:lnTo>
                    <a:pt x="738202" y="327617"/>
                  </a:lnTo>
                  <a:lnTo>
                    <a:pt x="733436" y="311077"/>
                  </a:lnTo>
                  <a:lnTo>
                    <a:pt x="728987" y="294219"/>
                  </a:lnTo>
                  <a:lnTo>
                    <a:pt x="725810" y="276725"/>
                  </a:lnTo>
                  <a:lnTo>
                    <a:pt x="722632" y="258595"/>
                  </a:lnTo>
                  <a:lnTo>
                    <a:pt x="720408" y="240146"/>
                  </a:lnTo>
                  <a:lnTo>
                    <a:pt x="719137" y="221062"/>
                  </a:lnTo>
                  <a:lnTo>
                    <a:pt x="719772" y="209293"/>
                  </a:lnTo>
                  <a:lnTo>
                    <a:pt x="721361" y="197206"/>
                  </a:lnTo>
                  <a:lnTo>
                    <a:pt x="722632" y="185756"/>
                  </a:lnTo>
                  <a:lnTo>
                    <a:pt x="724856" y="174623"/>
                  </a:lnTo>
                  <a:lnTo>
                    <a:pt x="727399" y="163490"/>
                  </a:lnTo>
                  <a:lnTo>
                    <a:pt x="730576" y="152676"/>
                  </a:lnTo>
                  <a:lnTo>
                    <a:pt x="734389" y="142179"/>
                  </a:lnTo>
                  <a:lnTo>
                    <a:pt x="737884" y="131683"/>
                  </a:lnTo>
                  <a:lnTo>
                    <a:pt x="742333" y="121823"/>
                  </a:lnTo>
                  <a:lnTo>
                    <a:pt x="746782" y="111962"/>
                  </a:lnTo>
                  <a:lnTo>
                    <a:pt x="752184" y="102420"/>
                  </a:lnTo>
                  <a:lnTo>
                    <a:pt x="757268" y="93514"/>
                  </a:lnTo>
                  <a:lnTo>
                    <a:pt x="763305" y="84290"/>
                  </a:lnTo>
                  <a:lnTo>
                    <a:pt x="769660" y="76338"/>
                  </a:lnTo>
                  <a:lnTo>
                    <a:pt x="776015" y="68068"/>
                  </a:lnTo>
                  <a:lnTo>
                    <a:pt x="783006" y="60116"/>
                  </a:lnTo>
                  <a:lnTo>
                    <a:pt x="790314" y="53118"/>
                  </a:lnTo>
                  <a:lnTo>
                    <a:pt x="797940" y="46121"/>
                  </a:lnTo>
                  <a:lnTo>
                    <a:pt x="805567" y="39759"/>
                  </a:lnTo>
                  <a:lnTo>
                    <a:pt x="813828" y="33398"/>
                  </a:lnTo>
                  <a:lnTo>
                    <a:pt x="822725" y="27990"/>
                  </a:lnTo>
                  <a:lnTo>
                    <a:pt x="831305" y="22901"/>
                  </a:lnTo>
                  <a:lnTo>
                    <a:pt x="840520" y="18130"/>
                  </a:lnTo>
                  <a:lnTo>
                    <a:pt x="849735" y="13995"/>
                  </a:lnTo>
                  <a:lnTo>
                    <a:pt x="859903" y="10496"/>
                  </a:lnTo>
                  <a:lnTo>
                    <a:pt x="870071" y="7316"/>
                  </a:lnTo>
                  <a:lnTo>
                    <a:pt x="879922" y="4771"/>
                  </a:lnTo>
                  <a:lnTo>
                    <a:pt x="890725" y="2544"/>
                  </a:lnTo>
                  <a:lnTo>
                    <a:pt x="901529" y="954"/>
                  </a:lnTo>
                  <a:lnTo>
                    <a:pt x="912333"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2400">
                <a:solidFill>
                  <a:srgbClr val="FFFFFF"/>
                </a:solidFill>
                <a:latin typeface="微软雅黑" panose="020B0503020204020204" pitchFamily="34" charset="-122"/>
                <a:ea typeface="微软雅黑" panose="020B0503020204020204" pitchFamily="34" charset="-122"/>
              </a:endParaRPr>
            </a:p>
          </p:txBody>
        </p:sp>
      </p:grpSp>
      <p:sp>
        <p:nvSpPr>
          <p:cNvPr id="7" name="标题 6"/>
          <p:cNvSpPr>
            <a:spLocks noGrp="1"/>
          </p:cNvSpPr>
          <p:nvPr>
            <p:ph type="title"/>
          </p:nvPr>
        </p:nvSpPr>
        <p:spPr/>
        <p:txBody>
          <a:bodyPr>
            <a:normAutofit fontScale="90000"/>
          </a:bodyPr>
          <a:lstStyle/>
          <a:p>
            <a:r>
              <a:rPr lang="zh-CN" altLang="en-US" dirty="0"/>
              <a:t>（三）政府信息管理情况</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fade">
                                      <p:cBhvr>
                                        <p:cTn id="15" dur="500"/>
                                        <p:tgtEl>
                                          <p:spTgt spid="6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fade">
                                      <p:cBhvr>
                                        <p:cTn id="23" dur="500"/>
                                        <p:tgtEl>
                                          <p:spTgt spid="6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5"/>
          <p:cNvSpPr/>
          <p:nvPr/>
        </p:nvSpPr>
        <p:spPr bwMode="auto">
          <a:xfrm>
            <a:off x="1630045" y="1800225"/>
            <a:ext cx="893191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indent="609600" fontAlgn="base">
              <a:lnSpc>
                <a:spcPct val="150000"/>
              </a:lnSpc>
              <a:spcBef>
                <a:spcPct val="0"/>
              </a:spcBef>
              <a:spcAft>
                <a:spcPct val="0"/>
              </a:spcAft>
              <a:extLst>
                <a:ext uri="{35155182-B16C-46BC-9424-99874614C6A1}">
                  <wpsdc:indentchars xmlns:wpsdc="http://www.wps.cn/officeDocument/2017/drawingmlCustomData" val="200" checksum="4158780845"/>
                </a:ext>
              </a:extLst>
            </a:pPr>
            <a:r>
              <a:rPr sz="2400" dirty="0">
                <a:solidFill>
                  <a:srgbClr val="C10109"/>
                </a:solidFill>
                <a:latin typeface="微软雅黑" panose="020B0503020204020204" pitchFamily="34" charset="-122"/>
                <a:ea typeface="微软雅黑" panose="020B0503020204020204" pitchFamily="34" charset="-122"/>
                <a:sym typeface="Gill Sans" charset="0"/>
              </a:rPr>
              <a:t>2021年，济宁市退役军人事务局着力优化政府信息公开平台建设，充分发挥网站政府信息公开功能的同时，进一步创新形式，通过微信公众号推送信息，进一步加强解读时效性和开放性。进一步强化政府信息公开工作机构和人员配置，由局政务公开工作领导小组负责全局政府信息公开工作总体规划，政务公开工作领导小组办公室设置两名专职人员负责政务公开工作日常事务，机关各科室均设置一名联络员，承办本科室政务公开工作。</a:t>
            </a:r>
            <a:endParaRPr sz="2400" dirty="0">
              <a:solidFill>
                <a:srgbClr val="C10109"/>
              </a:solidFill>
              <a:latin typeface="微软雅黑" panose="020B0503020204020204" pitchFamily="34" charset="-122"/>
              <a:ea typeface="微软雅黑" panose="020B0503020204020204" pitchFamily="34" charset="-122"/>
              <a:sym typeface="Gill Sans" charset="0"/>
            </a:endParaRPr>
          </a:p>
        </p:txBody>
      </p:sp>
      <p:sp>
        <p:nvSpPr>
          <p:cNvPr id="7" name="标题 6"/>
          <p:cNvSpPr>
            <a:spLocks noGrp="1"/>
          </p:cNvSpPr>
          <p:nvPr>
            <p:ph type="title"/>
          </p:nvPr>
        </p:nvSpPr>
        <p:spPr/>
        <p:txBody>
          <a:bodyPr>
            <a:normAutofit fontScale="90000"/>
          </a:bodyPr>
          <a:lstStyle/>
          <a:p>
            <a:r>
              <a:rPr lang="zh-CN" altLang="en-US" dirty="0"/>
              <a:t>（四）政府信息公开平台建设情况</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5"/>
          <p:cNvSpPr/>
          <p:nvPr/>
        </p:nvSpPr>
        <p:spPr bwMode="auto">
          <a:xfrm>
            <a:off x="1711325" y="1465580"/>
            <a:ext cx="8931910" cy="460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indent="609600" fontAlgn="base">
              <a:lnSpc>
                <a:spcPct val="150000"/>
              </a:lnSpc>
              <a:spcBef>
                <a:spcPct val="0"/>
              </a:spcBef>
              <a:spcAft>
                <a:spcPct val="0"/>
              </a:spcAft>
              <a:extLst>
                <a:ext uri="{35155182-B16C-46BC-9424-99874614C6A1}">
                  <wpsdc:indentchars xmlns:wpsdc="http://www.wps.cn/officeDocument/2017/drawingmlCustomData" val="200" checksum="4158780845"/>
                </a:ext>
              </a:extLst>
            </a:pPr>
            <a:r>
              <a:rPr sz="2400" dirty="0">
                <a:solidFill>
                  <a:srgbClr val="C10109"/>
                </a:solidFill>
                <a:latin typeface="微软雅黑" panose="020B0503020204020204" pitchFamily="34" charset="-122"/>
                <a:ea typeface="微软雅黑" panose="020B0503020204020204" pitchFamily="34" charset="-122"/>
                <a:sym typeface="Gill Sans" charset="0"/>
              </a:rPr>
              <a:t>2021年，局党组会三次专题听取政务公开情况汇报，要求各科室、局属各单位切实把加强政务公开工作摆在更加突出的位置，细化政务公开工作任务，确保政务公开信息定期梳理、内容准确、发布及时。依照《济宁市退役军人事务局政府信息公开登记表》，加强对责任科室依托网站平台及时发布政府信息情况的督查考核，严格按照规范公文办理和保密工作要求，要求拟制公文必须明确公开属性，在公文审核阶段一并报批。我局政务公开领导小组办公室强化日常监督和定期督查评估，并将政务公开工作纳入绩效考核。</a:t>
            </a:r>
            <a:endParaRPr sz="2400" dirty="0">
              <a:solidFill>
                <a:srgbClr val="C10109"/>
              </a:solidFill>
              <a:latin typeface="微软雅黑" panose="020B0503020204020204" pitchFamily="34" charset="-122"/>
              <a:ea typeface="微软雅黑" panose="020B0503020204020204" pitchFamily="34" charset="-122"/>
              <a:sym typeface="Gill Sans" charset="0"/>
            </a:endParaRPr>
          </a:p>
        </p:txBody>
      </p:sp>
      <p:sp>
        <p:nvSpPr>
          <p:cNvPr id="7" name="标题 6"/>
          <p:cNvSpPr>
            <a:spLocks noGrp="1"/>
          </p:cNvSpPr>
          <p:nvPr>
            <p:ph type="title"/>
          </p:nvPr>
        </p:nvSpPr>
        <p:spPr/>
        <p:txBody>
          <a:bodyPr>
            <a:normAutofit fontScale="90000"/>
          </a:bodyPr>
          <a:lstStyle/>
          <a:p>
            <a:r>
              <a:rPr lang="zh-CN" altLang="en-US" dirty="0"/>
              <a:t>（五）监督保障情况</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ags/tag1.xml><?xml version="1.0" encoding="utf-8"?>
<p:tagLst xmlns:p="http://schemas.openxmlformats.org/presentationml/2006/main">
  <p:tag name="PA" val="v3.0.1"/>
</p:tagLst>
</file>

<file path=ppt/tags/tag10.xml><?xml version="1.0" encoding="utf-8"?>
<p:tagLst xmlns:p="http://schemas.openxmlformats.org/presentationml/2006/main">
  <p:tag name="PA" val="v3.0.1"/>
</p:tagLst>
</file>

<file path=ppt/tags/tag11.xml><?xml version="1.0" encoding="utf-8"?>
<p:tagLst xmlns:p="http://schemas.openxmlformats.org/presentationml/2006/main">
  <p:tag name="PA" val="v3.0.1"/>
</p:tagLst>
</file>

<file path=ppt/tags/tag12.xml><?xml version="1.0" encoding="utf-8"?>
<p:tagLst xmlns:p="http://schemas.openxmlformats.org/presentationml/2006/main">
  <p:tag name="PA" val="v3.0.1"/>
</p:tagLst>
</file>

<file path=ppt/tags/tag13.xml><?xml version="1.0" encoding="utf-8"?>
<p:tagLst xmlns:p="http://schemas.openxmlformats.org/presentationml/2006/main">
  <p:tag name="PA" val="v3.0.1"/>
</p:tagLst>
</file>

<file path=ppt/tags/tag14.xml><?xml version="1.0" encoding="utf-8"?>
<p:tagLst xmlns:p="http://schemas.openxmlformats.org/presentationml/2006/main">
  <p:tag name="KSO_WM_UNIT_PLACING_PICTURE_USER_VIEWPORT" val="{&quot;height&quot;:4350,&quot;width&quot;:7230}"/>
</p:tagLst>
</file>

<file path=ppt/tags/tag15.xml><?xml version="1.0" encoding="utf-8"?>
<p:tagLst xmlns:p="http://schemas.openxmlformats.org/presentationml/2006/main">
  <p:tag name="KSO_WM_UNIT_TABLE_BEAUTIFY" val="smartTable{4b12f290-4037-44b0-a7a3-8f8092834e8e}"/>
  <p:tag name="TABLE_ENDDRAG_ORIGIN_RECT" val="770*382"/>
  <p:tag name="TABLE_ENDDRAG_RECT" val="22*74*770*382"/>
</p:tagLst>
</file>

<file path=ppt/tags/tag16.xml><?xml version="1.0" encoding="utf-8"?>
<p:tagLst xmlns:p="http://schemas.openxmlformats.org/presentationml/2006/main">
  <p:tag name="KSO_WM_UNIT_TABLE_BEAUTIFY" val="smartTable{6ae5eaf9-0527-4a9e-8ba8-ec5aecb19b50}"/>
  <p:tag name="TABLE_ENDDRAG_ORIGIN_RECT" val="777*428"/>
  <p:tag name="TABLE_ENDDRAG_RECT" val="101*69*777*428"/>
</p:tagLst>
</file>

<file path=ppt/tags/tag17.xml><?xml version="1.0" encoding="utf-8"?>
<p:tagLst xmlns:p="http://schemas.openxmlformats.org/presentationml/2006/main">
  <p:tag name="KSO_WM_UNIT_TABLE_BEAUTIFY" val="smartTable{2b97c7b3-5d29-4b44-bfd1-6349107432aa}"/>
  <p:tag name="TABLE_ENDDRAG_ORIGIN_RECT" val="667*255"/>
  <p:tag name="TABLE_ENDDRAG_RECT" val="32*66*667*255"/>
</p:tagLst>
</file>

<file path=ppt/tags/tag18.xml><?xml version="1.0" encoding="utf-8"?>
<p:tagLst xmlns:p="http://schemas.openxmlformats.org/presentationml/2006/main">
  <p:tag name="MH" val="20151126093208"/>
  <p:tag name="MH_LIBRARY" val="GRAPHIC"/>
  <p:tag name="MH_TYPE" val="Other"/>
  <p:tag name="MH_ORDER" val="3"/>
</p:tagLst>
</file>

<file path=ppt/tags/tag19.xml><?xml version="1.0" encoding="utf-8"?>
<p:tagLst xmlns:p="http://schemas.openxmlformats.org/presentationml/2006/main">
  <p:tag name="MH" val="20151126093208"/>
  <p:tag name="MH_LIBRARY" val="GRAPHIC"/>
  <p:tag name="MH_TYPE" val="Other"/>
  <p:tag name="MH_ORDER" val="3"/>
</p:tagLst>
</file>

<file path=ppt/tags/tag2.xml><?xml version="1.0" encoding="utf-8"?>
<p:tagLst xmlns:p="http://schemas.openxmlformats.org/presentationml/2006/main">
  <p:tag name="PA" val="v3.0.1"/>
</p:tagLst>
</file>

<file path=ppt/tags/tag20.xml><?xml version="1.0" encoding="utf-8"?>
<p:tagLst xmlns:p="http://schemas.openxmlformats.org/presentationml/2006/main">
  <p:tag name="MH" val="20151126093208"/>
  <p:tag name="MH_LIBRARY" val="GRAPHIC"/>
  <p:tag name="MH_TYPE" val="Other"/>
  <p:tag name="MH_ORDER" val="3"/>
</p:tagLst>
</file>

<file path=ppt/tags/tag21.xml><?xml version="1.0" encoding="utf-8"?>
<p:tagLst xmlns:p="http://schemas.openxmlformats.org/presentationml/2006/main">
  <p:tag name="MH" val="20151126093208"/>
  <p:tag name="MH_LIBRARY" val="GRAPHIC"/>
  <p:tag name="MH_TYPE" val="Other"/>
  <p:tag name="MH_ORDER" val="3"/>
</p:tagLst>
</file>

<file path=ppt/tags/tag22.xml><?xml version="1.0" encoding="utf-8"?>
<p:tagLst xmlns:p="http://schemas.openxmlformats.org/presentationml/2006/main">
  <p:tag name="MH" val="20151126093208"/>
  <p:tag name="MH_LIBRARY" val="GRAPHIC"/>
  <p:tag name="MH_TYPE" val="Other"/>
  <p:tag name="MH_ORDER" val="3"/>
</p:tagLst>
</file>

<file path=ppt/tags/tag23.xml><?xml version="1.0" encoding="utf-8"?>
<p:tagLst xmlns:p="http://schemas.openxmlformats.org/presentationml/2006/main">
  <p:tag name="MH" val="20151126093208"/>
  <p:tag name="MH_LIBRARY" val="GRAPHIC"/>
  <p:tag name="MH_TYPE" val="Other"/>
  <p:tag name="MH_ORDER" val="3"/>
</p:tagLst>
</file>

<file path=ppt/tags/tag24.xml><?xml version="1.0" encoding="utf-8"?>
<p:tagLst xmlns:p="http://schemas.openxmlformats.org/presentationml/2006/main">
  <p:tag name="ISPRING_PRESENTATION_TITLE" val="PowerPoint 演示文稿"/>
</p:tagLst>
</file>

<file path=ppt/tags/tag3.xml><?xml version="1.0" encoding="utf-8"?>
<p:tagLst xmlns:p="http://schemas.openxmlformats.org/presentationml/2006/main">
  <p:tag name="PA" val="v3.0.1"/>
</p:tagLst>
</file>

<file path=ppt/tags/tag4.xml><?xml version="1.0" encoding="utf-8"?>
<p:tagLst xmlns:p="http://schemas.openxmlformats.org/presentationml/2006/main">
  <p:tag name="PA" val="v3.0.1"/>
</p:tagLst>
</file>

<file path=ppt/tags/tag5.xml><?xml version="1.0" encoding="utf-8"?>
<p:tagLst xmlns:p="http://schemas.openxmlformats.org/presentationml/2006/main">
  <p:tag name="PA" val="v3.0.1"/>
</p:tagLst>
</file>

<file path=ppt/tags/tag6.xml><?xml version="1.0" encoding="utf-8"?>
<p:tagLst xmlns:p="http://schemas.openxmlformats.org/presentationml/2006/main">
  <p:tag name="PA" val="v3.0.1"/>
</p:tagLst>
</file>

<file path=ppt/tags/tag7.xml><?xml version="1.0" encoding="utf-8"?>
<p:tagLst xmlns:p="http://schemas.openxmlformats.org/presentationml/2006/main">
  <p:tag name="PA" val="v3.0.1"/>
</p:tagLst>
</file>

<file path=ppt/tags/tag8.xml><?xml version="1.0" encoding="utf-8"?>
<p:tagLst xmlns:p="http://schemas.openxmlformats.org/presentationml/2006/main">
  <p:tag name="PA" val="v3.0.1"/>
</p:tagLst>
</file>

<file path=ppt/tags/tag9.xml><?xml version="1.0" encoding="utf-8"?>
<p:tagLst xmlns:p="http://schemas.openxmlformats.org/presentationml/2006/main">
  <p:tag name="PA" val="v3.0.1"/>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C00000"/>
      </a:dk2>
      <a:lt2>
        <a:srgbClr val="E3DED1"/>
      </a:lt2>
      <a:accent1>
        <a:srgbClr val="C00000"/>
      </a:accent1>
      <a:accent2>
        <a:srgbClr val="C00000"/>
      </a:accent2>
      <a:accent3>
        <a:srgbClr val="C00000"/>
      </a:accent3>
      <a:accent4>
        <a:srgbClr val="C00000"/>
      </a:accent4>
      <a:accent5>
        <a:srgbClr val="C00000"/>
      </a:accent5>
      <a:accent6>
        <a:srgbClr val="C00000"/>
      </a:accent6>
      <a:hlink>
        <a:srgbClr val="6B9F25"/>
      </a:hlink>
      <a:folHlink>
        <a:srgbClr val="BA6906"/>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6732</Words>
  <Application>WPS 演示</Application>
  <PresentationFormat>自定义</PresentationFormat>
  <Paragraphs>1047</Paragraphs>
  <Slides>21</Slides>
  <Notes>38</Notes>
  <HiddenSlides>0</HiddenSlides>
  <MMClips>1</MMClips>
  <ScaleCrop>false</ScaleCrop>
  <HeadingPairs>
    <vt:vector size="6" baseType="variant">
      <vt:variant>
        <vt:lpstr>已用的字体</vt:lpstr>
      </vt:variant>
      <vt:variant>
        <vt:i4>31</vt:i4>
      </vt:variant>
      <vt:variant>
        <vt:lpstr>主题</vt:lpstr>
      </vt:variant>
      <vt:variant>
        <vt:i4>1</vt:i4>
      </vt:variant>
      <vt:variant>
        <vt:lpstr>幻灯片标题</vt:lpstr>
      </vt:variant>
      <vt:variant>
        <vt:i4>21</vt:i4>
      </vt:variant>
    </vt:vector>
  </HeadingPairs>
  <TitlesOfParts>
    <vt:vector size="53" baseType="lpstr">
      <vt:lpstr>Arial</vt:lpstr>
      <vt:lpstr>宋体</vt:lpstr>
      <vt:lpstr>Wingdings</vt:lpstr>
      <vt:lpstr>微软雅黑</vt:lpstr>
      <vt:lpstr>Impact</vt:lpstr>
      <vt:lpstr>微软雅黑 Light</vt:lpstr>
      <vt:lpstr>Modern No. 20</vt:lpstr>
      <vt:lpstr>Segoe Print</vt:lpstr>
      <vt:lpstr>Gill Sans</vt:lpstr>
      <vt:lpstr>Lato Light</vt:lpstr>
      <vt:lpstr>Calibri</vt:lpstr>
      <vt:lpstr>Times New Roman</vt:lpstr>
      <vt:lpstr>方正兰亭中黑_GBK</vt:lpstr>
      <vt:lpstr>黑体</vt:lpstr>
      <vt:lpstr>FontAwesome</vt:lpstr>
      <vt:lpstr>仿宋_GB2312</vt:lpstr>
      <vt:lpstr>仿宋</vt:lpstr>
      <vt:lpstr>Arial Unicode MS</vt:lpstr>
      <vt:lpstr>Arial Black</vt:lpstr>
      <vt:lpstr>Aharoni</vt:lpstr>
      <vt:lpstr>Yu Gothic UI Semibold</vt:lpstr>
      <vt:lpstr>ITC Avant Garde Std Bk</vt:lpstr>
      <vt:lpstr>Yu Gothic UI</vt:lpstr>
      <vt:lpstr>方正正纤黑简体</vt:lpstr>
      <vt:lpstr>Bebas Neue</vt:lpstr>
      <vt:lpstr>方正兰亭黑_GBK</vt:lpstr>
      <vt:lpstr>Arial Narrow</vt:lpstr>
      <vt:lpstr>Arial</vt:lpstr>
      <vt:lpstr>Calibri</vt:lpstr>
      <vt:lpstr>苹方 粗体</vt:lpstr>
      <vt:lpstr>仿宋_GB2312</vt:lpstr>
      <vt:lpstr>Office 主题</vt:lpstr>
      <vt:lpstr>PowerPoint 演示文稿</vt:lpstr>
      <vt:lpstr>PowerPoint 演示文稿</vt:lpstr>
      <vt:lpstr>PowerPoint 演示文稿</vt:lpstr>
      <vt:lpstr>单击此处添加标题</vt:lpstr>
      <vt:lpstr>单击此处添加标题</vt:lpstr>
      <vt:lpstr>单击此处添加标题</vt:lpstr>
      <vt:lpstr>单击此处添加标题</vt:lpstr>
      <vt:lpstr>（三）政府信息管理情况</vt:lpstr>
      <vt:lpstr>（四）政府信息公开平台建设情况</vt:lpstr>
      <vt:lpstr>单击此处添加标题</vt:lpstr>
      <vt:lpstr>单击此处添加标题</vt:lpstr>
      <vt:lpstr>收到和处理政府信息公开申请情况</vt:lpstr>
      <vt:lpstr>单击此处添加标题</vt:lpstr>
      <vt:lpstr>单击此处添加标题</vt:lpstr>
      <vt:lpstr>单击此处添加标题</vt:lpstr>
      <vt:lpstr>其他需要报告的事项</vt:lpstr>
      <vt:lpstr>其他需要报告的事项</vt:lpstr>
      <vt:lpstr>单击此处添加标题</vt:lpstr>
      <vt:lpstr>单击此处添加标题</vt:lpstr>
      <vt:lpstr>其他需要报告的事项</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MICHAEL</dc:creator>
  <cp:lastModifiedBy>不知道起什么名字</cp:lastModifiedBy>
  <cp:revision>67</cp:revision>
  <dcterms:created xsi:type="dcterms:W3CDTF">2015-05-05T08:02:00Z</dcterms:created>
  <dcterms:modified xsi:type="dcterms:W3CDTF">2022-01-28T11:50:58Z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1E00926FF8D8498896C13654070802BB</vt:lpwstr>
  </property>
</Properties>
</file>