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3" r:id="rId8"/>
    <p:sldId id="303" r:id="rId9"/>
    <p:sldId id="324" r:id="rId10"/>
    <p:sldId id="298" r:id="rId11"/>
    <p:sldId id="279" r:id="rId12"/>
    <p:sldId id="327" r:id="rId13"/>
    <p:sldId id="270" r:id="rId14"/>
    <p:sldId id="328" r:id="rId15"/>
    <p:sldId id="300" r:id="rId16"/>
    <p:sldId id="333" r:id="rId17"/>
    <p:sldId id="329" r:id="rId18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思源黑体 CN Normal" charset="0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思源黑体 CN Normal" charset="0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思源黑体 CN Normal" charset="0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思源黑体 CN Normal" charset="0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思源黑体 CN Normal" charset="0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思源黑体 CN Normal" charset="0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思源黑体 CN Normal" charset="0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思源黑体 CN Normal" charset="0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 panose="020B0604020202020204" pitchFamily="34" charset="0"/>
        <a:ea typeface="思源黑体 CN Normal" charset="0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515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44" y="108"/>
      </p:cViewPr>
      <p:guideLst>
        <p:guide orient="horz" pos="2159"/>
        <p:guide pos="28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130789A1-19DC-4225-B036-7D14BA34091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41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41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93675CD9-0AF4-49F5-801B-38858D46EAA9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355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765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2765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969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174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379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584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3584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789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993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198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403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403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608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p>
            <a:pPr lvl="0"/>
            <a:endParaRPr lang="zh-CN" altLang="en-US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p>
            <a:pPr lvl="0" algn="r"/>
            <a:fld id="{9A0DB2DC-4C9A-4742-B13C-FB6460FD3503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audio" Target="../media/audio1.wav"/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audio" Target="../media/audio1.wav"/><Relationship Id="rId3" Type="http://schemas.openxmlformats.org/officeDocument/2006/relationships/image" Target="../media/image3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6" Type="http://schemas.openxmlformats.org/officeDocument/2006/relationships/audio" Target="../media/audio1.wav"/><Relationship Id="rId15" Type="http://schemas.openxmlformats.org/officeDocument/2006/relationships/tags" Target="../tags/tag1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325" y="4221163"/>
            <a:ext cx="1123950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标题 6"/>
          <p:cNvSpPr>
            <a:spLocks noGrp="1"/>
          </p:cNvSpPr>
          <p:nvPr>
            <p:ph type="ctrTitle"/>
          </p:nvPr>
        </p:nvSpPr>
        <p:spPr>
          <a:xfrm>
            <a:off x="626431" y="2054279"/>
            <a:ext cx="10937866" cy="1446549"/>
          </a:xfrm>
          <a:noFill/>
          <a:ln>
            <a:noFill/>
          </a:ln>
        </p:spPr>
        <p:txBody>
          <a:bodyPr rtlCol="0">
            <a:noAutofit/>
            <a:scene3d>
              <a:camera prst="orthographicFront"/>
              <a:lightRig rig="threePt" dir="t">
                <a:rot lat="0" lon="0" rev="600000"/>
              </a:lightRig>
            </a:scene3d>
            <a:sp3d extrusionH="76200" contourW="12700" prstMaterial="plastic">
              <a:bevelB w="69850" h="44450"/>
              <a:extrusionClr>
                <a:srgbClr val="EACA4E"/>
              </a:extrusionClr>
              <a:contourClr>
                <a:schemeClr val="accent6">
                  <a:lumMod val="75000"/>
                </a:schemeClr>
              </a:contourClr>
            </a:sp3d>
          </a:bodyPr>
          <a:lstStyle>
            <a:lvl1pPr algn="ctr">
              <a:defRPr lang="zh-CN" altLang="en-US" sz="6600" b="1" i="0" spc="-300" dirty="0">
                <a:ln w="25400">
                  <a:noFill/>
                </a:ln>
                <a:gradFill>
                  <a:gsLst>
                    <a:gs pos="0">
                      <a:schemeClr val="accent5"/>
                    </a:gs>
                    <a:gs pos="74000">
                      <a:schemeClr val="accent5">
                        <a:lumMod val="60000"/>
                        <a:lumOff val="40000"/>
                      </a:schemeClr>
                    </a:gs>
                    <a:gs pos="83000">
                      <a:schemeClr val="accent5">
                        <a:lumMod val="75000"/>
                      </a:schemeClr>
                    </a:gs>
                    <a:gs pos="100000">
                      <a:schemeClr val="accent5"/>
                    </a:gs>
                  </a:gsLst>
                  <a:lin ang="5400000" scaled="1"/>
                </a:gradFill>
                <a:effectLst>
                  <a:outerShdw blurRad="762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8" name="副标题 7"/>
          <p:cNvSpPr>
            <a:spLocks noGrp="1"/>
          </p:cNvSpPr>
          <p:nvPr>
            <p:ph type="subTitle" idx="1"/>
          </p:nvPr>
        </p:nvSpPr>
        <p:spPr>
          <a:xfrm>
            <a:off x="627380" y="3503295"/>
            <a:ext cx="10937875" cy="455295"/>
          </a:xfrm>
        </p:spPr>
        <p:txBody>
          <a:bodyPr rtlCol="0">
            <a:normAutofit/>
          </a:bodyPr>
          <a:lstStyle>
            <a:lvl1pPr marL="0" indent="0" algn="ctr">
              <a:buNone/>
              <a:defRPr lang="zh-CN" altLang="en-US" dirty="0">
                <a:solidFill>
                  <a:schemeClr val="accent5"/>
                </a:solidFill>
              </a:defRPr>
            </a:lvl1pPr>
          </a:lstStyle>
          <a:p>
            <a:pPr lvl="0"/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>
    <p:fade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0715" y="1462405"/>
            <a:ext cx="10515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9" name="标题 10"/>
          <p:cNvSpPr>
            <a:spLocks noGrp="1"/>
          </p:cNvSpPr>
          <p:nvPr>
            <p:ph type="title"/>
          </p:nvPr>
        </p:nvSpPr>
        <p:spPr>
          <a:xfrm>
            <a:off x="640927" y="509906"/>
            <a:ext cx="7382933" cy="584836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fade/>
    <p:sndAc>
      <p:stSnd>
        <p:snd r:embed="rId2" name="chimes.wav"/>
      </p:stSnd>
    </p:sndAc>
  </p:transition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B5917-E824-4DBF-B344-9EB16D71D92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fade/>
    <p:sndAc>
      <p:stSnd>
        <p:snd r:embed="rId4" name="chimes.wav"/>
      </p:stSnd>
    </p:sndAc>
  </p:transition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572102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44260" y="1572102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8" name="标题 10"/>
          <p:cNvSpPr>
            <a:spLocks noGrp="1"/>
          </p:cNvSpPr>
          <p:nvPr>
            <p:ph type="title"/>
          </p:nvPr>
        </p:nvSpPr>
        <p:spPr>
          <a:xfrm>
            <a:off x="640927" y="509906"/>
            <a:ext cx="7382933" cy="584836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>
    <p:fade/>
    <p:sndAc>
      <p:stSnd>
        <p:snd r:embed="rId2" name="chimes.wav"/>
      </p:stSnd>
    </p:sndAc>
  </p:transition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片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2711450" y="1700213"/>
            <a:ext cx="8856663" cy="3889375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>
            <a:outerShdw blurRad="279400" dist="266700" dir="7800000" algn="ctr" rotWithShape="0">
              <a:schemeClr val="accent1">
                <a:lumMod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4"/>
          </p:nvPr>
        </p:nvSpPr>
        <p:spPr>
          <a:xfrm>
            <a:off x="8610600" y="959377"/>
            <a:ext cx="3395663" cy="2201863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3"/>
          </p:nvPr>
        </p:nvSpPr>
        <p:spPr>
          <a:xfrm>
            <a:off x="435690" y="3140916"/>
            <a:ext cx="3395270" cy="2210640"/>
          </a:xfrm>
        </p:spPr>
        <p:txBody>
          <a:bodyPr/>
          <a:lstStyle/>
          <a:p>
            <a:pPr lvl="0"/>
            <a:endParaRPr lang="zh-CN" altLang="en-US" noProof="1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5"/>
          </p:nvPr>
        </p:nvSpPr>
        <p:spPr>
          <a:xfrm>
            <a:off x="3986213" y="2030931"/>
            <a:ext cx="4340225" cy="3465094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pPr lvl="0"/>
            <a:endParaRPr lang="zh-CN" altLang="en-US" noProof="1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6"/>
          </p:nvPr>
        </p:nvSpPr>
        <p:spPr>
          <a:xfrm>
            <a:off x="8610600" y="3594961"/>
            <a:ext cx="2852738" cy="1843814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14" name="标题 10"/>
          <p:cNvSpPr>
            <a:spLocks noGrp="1"/>
          </p:cNvSpPr>
          <p:nvPr>
            <p:ph type="title"/>
          </p:nvPr>
        </p:nvSpPr>
        <p:spPr>
          <a:xfrm>
            <a:off x="640927" y="509906"/>
            <a:ext cx="7382933" cy="584836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8" name="日期占位符 1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F14B0-B912-4BAC-883B-3A354CA0A6C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fade/>
    <p:sndAc>
      <p:stSnd>
        <p:snd r:embed="rId3" name="chimes.wav"/>
      </p:stSnd>
    </p:sndAc>
  </p:transition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>
          <a:xfrm>
            <a:off x="640927" y="509906"/>
            <a:ext cx="7382933" cy="584836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 spd="slow">
    <p:fade/>
    <p:sndAc>
      <p:stSnd>
        <p:snd r:embed="rId2" name="chimes.wav"/>
      </p:stSnd>
    </p:sndAc>
  </p:transition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纵轴中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7"/>
          <p:cNvGrpSpPr/>
          <p:nvPr/>
        </p:nvGrpSpPr>
        <p:grpSpPr bwMode="auto">
          <a:xfrm>
            <a:off x="5851525" y="3175"/>
            <a:ext cx="96838" cy="6854825"/>
            <a:chOff x="4514304" y="1627801"/>
            <a:chExt cx="93134" cy="5181983"/>
          </a:xfrm>
        </p:grpSpPr>
        <p:cxnSp>
          <p:nvCxnSpPr>
            <p:cNvPr id="11" name="直接连接符 10"/>
            <p:cNvCxnSpPr/>
            <p:nvPr>
              <p:custDataLst>
                <p:tags r:id="rId2"/>
              </p:custDataLst>
            </p:nvPr>
          </p:nvCxnSpPr>
          <p:spPr>
            <a:xfrm>
              <a:off x="4514304" y="1627801"/>
              <a:ext cx="0" cy="51819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3"/>
              </p:custDataLst>
            </p:nvPr>
          </p:nvCxnSpPr>
          <p:spPr>
            <a:xfrm flipH="1">
              <a:off x="4607438" y="1627801"/>
              <a:ext cx="0" cy="51819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4"/>
          <p:cNvGrpSpPr/>
          <p:nvPr/>
        </p:nvGrpSpPr>
        <p:grpSpPr bwMode="auto">
          <a:xfrm>
            <a:off x="5840413" y="2571750"/>
            <a:ext cx="868362" cy="331788"/>
            <a:chOff x="9216" y="6091"/>
            <a:chExt cx="1364" cy="521"/>
          </a:xfrm>
        </p:grpSpPr>
        <p:sp>
          <p:nvSpPr>
            <p:cNvPr id="14" name="任意多边形 13"/>
            <p:cNvSpPr/>
            <p:nvPr>
              <p:custDataLst>
                <p:tags r:id="rId4"/>
              </p:custDataLst>
            </p:nvPr>
          </p:nvSpPr>
          <p:spPr>
            <a:xfrm rot="16200000">
              <a:off x="9322" y="6007"/>
              <a:ext cx="446" cy="673"/>
            </a:xfrm>
            <a:custGeom>
              <a:avLst/>
              <a:gdLst>
                <a:gd name="connsiteX0" fmla="*/ 0 w 423836"/>
                <a:gd name="connsiteY0" fmla="*/ 0 h 436034"/>
                <a:gd name="connsiteX1" fmla="*/ 423836 w 423836"/>
                <a:gd name="connsiteY1" fmla="*/ 0 h 436034"/>
                <a:gd name="connsiteX2" fmla="*/ 411707 w 423836"/>
                <a:gd name="connsiteY2" fmla="*/ 17342 h 436034"/>
                <a:gd name="connsiteX3" fmla="*/ 211918 w 423836"/>
                <a:gd name="connsiteY3" fmla="*/ 436034 h 436034"/>
                <a:gd name="connsiteX4" fmla="*/ 12129 w 423836"/>
                <a:gd name="connsiteY4" fmla="*/ 17342 h 43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836" h="436034">
                  <a:moveTo>
                    <a:pt x="0" y="0"/>
                  </a:moveTo>
                  <a:lnTo>
                    <a:pt x="423836" y="0"/>
                  </a:lnTo>
                  <a:lnTo>
                    <a:pt x="411707" y="17342"/>
                  </a:lnTo>
                  <a:cubicBezTo>
                    <a:pt x="332943" y="144741"/>
                    <a:pt x="266347" y="284306"/>
                    <a:pt x="211918" y="436034"/>
                  </a:cubicBezTo>
                  <a:cubicBezTo>
                    <a:pt x="157490" y="284306"/>
                    <a:pt x="90893" y="144741"/>
                    <a:pt x="12129" y="1734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2800" noProof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15" name="组合 16"/>
            <p:cNvGrpSpPr/>
            <p:nvPr/>
          </p:nvGrpSpPr>
          <p:grpSpPr bwMode="auto">
            <a:xfrm>
              <a:off x="10059" y="6091"/>
              <a:ext cx="521" cy="521"/>
              <a:chOff x="6931534" y="3496733"/>
              <a:chExt cx="287867" cy="287867"/>
            </a:xfrm>
          </p:grpSpPr>
          <p:sp>
            <p:nvSpPr>
              <p:cNvPr id="16" name="同心圆 15"/>
              <p:cNvSpPr/>
              <p:nvPr>
                <p:custDataLst>
                  <p:tags r:id="rId5"/>
                </p:custDataLst>
              </p:nvPr>
            </p:nvSpPr>
            <p:spPr>
              <a:xfrm>
                <a:off x="6931445" y="3496733"/>
                <a:ext cx="287956" cy="287867"/>
              </a:xfrm>
              <a:prstGeom prst="donut">
                <a:avLst>
                  <a:gd name="adj" fmla="val 1311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sz="1400" noProof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椭圆 16"/>
              <p:cNvSpPr/>
              <p:nvPr>
                <p:custDataLst>
                  <p:tags r:id="rId6"/>
                </p:custDataLst>
              </p:nvPr>
            </p:nvSpPr>
            <p:spPr>
              <a:xfrm>
                <a:off x="6998956" y="3564224"/>
                <a:ext cx="152934" cy="15288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25000" lnSpcReduction="20000"/>
              </a:bodyPr>
              <a:lstStyle/>
              <a:p>
                <a:pPr algn="ctr" eaLnBrk="1" fontAlgn="auto" hangingPunct="1">
                  <a:defRPr/>
                </a:pPr>
                <a:endParaRPr lang="zh-CN" altLang="en-US" sz="800" noProof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组合 21"/>
          <p:cNvGrpSpPr/>
          <p:nvPr/>
        </p:nvGrpSpPr>
        <p:grpSpPr bwMode="auto">
          <a:xfrm>
            <a:off x="5076825" y="960438"/>
            <a:ext cx="892175" cy="330200"/>
            <a:chOff x="7961" y="3557"/>
            <a:chExt cx="1406" cy="521"/>
          </a:xfrm>
        </p:grpSpPr>
        <p:sp>
          <p:nvSpPr>
            <p:cNvPr id="19" name="任意多边形 18"/>
            <p:cNvSpPr/>
            <p:nvPr>
              <p:custDataLst>
                <p:tags r:id="rId7"/>
              </p:custDataLst>
            </p:nvPr>
          </p:nvSpPr>
          <p:spPr>
            <a:xfrm rot="5400000" flipH="1">
              <a:off x="8800" y="3471"/>
              <a:ext cx="443" cy="675"/>
            </a:xfrm>
            <a:custGeom>
              <a:avLst/>
              <a:gdLst>
                <a:gd name="connsiteX0" fmla="*/ 0 w 423836"/>
                <a:gd name="connsiteY0" fmla="*/ 0 h 436034"/>
                <a:gd name="connsiteX1" fmla="*/ 423836 w 423836"/>
                <a:gd name="connsiteY1" fmla="*/ 0 h 436034"/>
                <a:gd name="connsiteX2" fmla="*/ 411707 w 423836"/>
                <a:gd name="connsiteY2" fmla="*/ 17342 h 436034"/>
                <a:gd name="connsiteX3" fmla="*/ 211918 w 423836"/>
                <a:gd name="connsiteY3" fmla="*/ 436034 h 436034"/>
                <a:gd name="connsiteX4" fmla="*/ 12129 w 423836"/>
                <a:gd name="connsiteY4" fmla="*/ 17342 h 43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836" h="436034">
                  <a:moveTo>
                    <a:pt x="0" y="0"/>
                  </a:moveTo>
                  <a:lnTo>
                    <a:pt x="423836" y="0"/>
                  </a:lnTo>
                  <a:lnTo>
                    <a:pt x="411707" y="17342"/>
                  </a:lnTo>
                  <a:cubicBezTo>
                    <a:pt x="332943" y="144741"/>
                    <a:pt x="266347" y="284306"/>
                    <a:pt x="211918" y="436034"/>
                  </a:cubicBezTo>
                  <a:cubicBezTo>
                    <a:pt x="157490" y="284306"/>
                    <a:pt x="90893" y="144741"/>
                    <a:pt x="12129" y="1734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2800" noProof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20" name="组合 23"/>
            <p:cNvGrpSpPr/>
            <p:nvPr/>
          </p:nvGrpSpPr>
          <p:grpSpPr bwMode="auto">
            <a:xfrm>
              <a:off x="7961" y="3557"/>
              <a:ext cx="521" cy="521"/>
              <a:chOff x="6931534" y="3496733"/>
              <a:chExt cx="287867" cy="287867"/>
            </a:xfrm>
          </p:grpSpPr>
          <p:sp>
            <p:nvSpPr>
              <p:cNvPr id="21" name="同心圆 20"/>
              <p:cNvSpPr/>
              <p:nvPr>
                <p:custDataLst>
                  <p:tags r:id="rId8"/>
                </p:custDataLst>
              </p:nvPr>
            </p:nvSpPr>
            <p:spPr>
              <a:xfrm>
                <a:off x="6931534" y="3496733"/>
                <a:ext cx="287519" cy="287867"/>
              </a:xfrm>
              <a:prstGeom prst="donut">
                <a:avLst>
                  <a:gd name="adj" fmla="val 1311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sz="1400" noProof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椭圆 21"/>
              <p:cNvSpPr/>
              <p:nvPr>
                <p:custDataLst>
                  <p:tags r:id="rId9"/>
                </p:custDataLst>
              </p:nvPr>
            </p:nvSpPr>
            <p:spPr>
              <a:xfrm>
                <a:off x="6999267" y="3564547"/>
                <a:ext cx="152053" cy="1522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25000" lnSpcReduction="20000"/>
              </a:bodyPr>
              <a:lstStyle/>
              <a:p>
                <a:pPr algn="ctr" eaLnBrk="1" fontAlgn="auto" hangingPunct="1">
                  <a:defRPr/>
                </a:pPr>
                <a:endParaRPr lang="zh-CN" altLang="en-US" sz="800" noProof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组合 28"/>
          <p:cNvGrpSpPr/>
          <p:nvPr/>
        </p:nvGrpSpPr>
        <p:grpSpPr bwMode="auto">
          <a:xfrm>
            <a:off x="5083175" y="4240213"/>
            <a:ext cx="874713" cy="331787"/>
            <a:chOff x="7978" y="8703"/>
            <a:chExt cx="1406" cy="521"/>
          </a:xfrm>
        </p:grpSpPr>
        <p:sp>
          <p:nvSpPr>
            <p:cNvPr id="24" name="任意多边形 23"/>
            <p:cNvSpPr/>
            <p:nvPr>
              <p:custDataLst>
                <p:tags r:id="rId10"/>
              </p:custDataLst>
            </p:nvPr>
          </p:nvSpPr>
          <p:spPr>
            <a:xfrm rot="5400000" flipH="1">
              <a:off x="8824" y="8624"/>
              <a:ext cx="444" cy="676"/>
            </a:xfrm>
            <a:custGeom>
              <a:avLst/>
              <a:gdLst>
                <a:gd name="connsiteX0" fmla="*/ 0 w 423836"/>
                <a:gd name="connsiteY0" fmla="*/ 0 h 436034"/>
                <a:gd name="connsiteX1" fmla="*/ 423836 w 423836"/>
                <a:gd name="connsiteY1" fmla="*/ 0 h 436034"/>
                <a:gd name="connsiteX2" fmla="*/ 411707 w 423836"/>
                <a:gd name="connsiteY2" fmla="*/ 17342 h 436034"/>
                <a:gd name="connsiteX3" fmla="*/ 211918 w 423836"/>
                <a:gd name="connsiteY3" fmla="*/ 436034 h 436034"/>
                <a:gd name="connsiteX4" fmla="*/ 12129 w 423836"/>
                <a:gd name="connsiteY4" fmla="*/ 17342 h 43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836" h="436034">
                  <a:moveTo>
                    <a:pt x="0" y="0"/>
                  </a:moveTo>
                  <a:lnTo>
                    <a:pt x="423836" y="0"/>
                  </a:lnTo>
                  <a:lnTo>
                    <a:pt x="411707" y="17342"/>
                  </a:lnTo>
                  <a:cubicBezTo>
                    <a:pt x="332943" y="144741"/>
                    <a:pt x="266347" y="284306"/>
                    <a:pt x="211918" y="436034"/>
                  </a:cubicBezTo>
                  <a:cubicBezTo>
                    <a:pt x="157490" y="284306"/>
                    <a:pt x="90893" y="144741"/>
                    <a:pt x="12129" y="1734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2800" noProof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25" name="组合 30"/>
            <p:cNvGrpSpPr/>
            <p:nvPr/>
          </p:nvGrpSpPr>
          <p:grpSpPr bwMode="auto">
            <a:xfrm>
              <a:off x="7978" y="8703"/>
              <a:ext cx="521" cy="521"/>
              <a:chOff x="6931534" y="3496733"/>
              <a:chExt cx="287867" cy="287867"/>
            </a:xfrm>
          </p:grpSpPr>
          <p:sp>
            <p:nvSpPr>
              <p:cNvPr id="26" name="同心圆 25"/>
              <p:cNvSpPr/>
              <p:nvPr>
                <p:custDataLst>
                  <p:tags r:id="rId11"/>
                </p:custDataLst>
              </p:nvPr>
            </p:nvSpPr>
            <p:spPr>
              <a:xfrm>
                <a:off x="6931534" y="3496733"/>
                <a:ext cx="287619" cy="287867"/>
              </a:xfrm>
              <a:prstGeom prst="donut">
                <a:avLst>
                  <a:gd name="adj" fmla="val 1311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sz="1400" noProof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椭圆 26"/>
              <p:cNvSpPr/>
              <p:nvPr>
                <p:custDataLst>
                  <p:tags r:id="rId12"/>
                </p:custDataLst>
              </p:nvPr>
            </p:nvSpPr>
            <p:spPr>
              <a:xfrm>
                <a:off x="6999209" y="3564223"/>
                <a:ext cx="152269" cy="15288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25000" lnSpcReduction="20000"/>
              </a:bodyPr>
              <a:lstStyle/>
              <a:p>
                <a:pPr algn="ctr" eaLnBrk="1" fontAlgn="auto" hangingPunct="1">
                  <a:defRPr/>
                </a:pPr>
                <a:endParaRPr lang="zh-CN" altLang="en-US" sz="800" noProof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组合 49"/>
          <p:cNvGrpSpPr/>
          <p:nvPr/>
        </p:nvGrpSpPr>
        <p:grpSpPr bwMode="auto">
          <a:xfrm>
            <a:off x="5851525" y="5854700"/>
            <a:ext cx="866775" cy="330200"/>
            <a:chOff x="9216" y="9219"/>
            <a:chExt cx="1364" cy="521"/>
          </a:xfrm>
        </p:grpSpPr>
        <p:sp>
          <p:nvSpPr>
            <p:cNvPr id="29" name="任意多边形 28"/>
            <p:cNvSpPr/>
            <p:nvPr>
              <p:custDataLst>
                <p:tags r:id="rId13"/>
              </p:custDataLst>
            </p:nvPr>
          </p:nvSpPr>
          <p:spPr>
            <a:xfrm rot="16200000">
              <a:off x="9329" y="9143"/>
              <a:ext cx="446" cy="672"/>
            </a:xfrm>
            <a:custGeom>
              <a:avLst/>
              <a:gdLst>
                <a:gd name="connsiteX0" fmla="*/ 0 w 423836"/>
                <a:gd name="connsiteY0" fmla="*/ 0 h 436034"/>
                <a:gd name="connsiteX1" fmla="*/ 423836 w 423836"/>
                <a:gd name="connsiteY1" fmla="*/ 0 h 436034"/>
                <a:gd name="connsiteX2" fmla="*/ 411707 w 423836"/>
                <a:gd name="connsiteY2" fmla="*/ 17342 h 436034"/>
                <a:gd name="connsiteX3" fmla="*/ 211918 w 423836"/>
                <a:gd name="connsiteY3" fmla="*/ 436034 h 436034"/>
                <a:gd name="connsiteX4" fmla="*/ 12129 w 423836"/>
                <a:gd name="connsiteY4" fmla="*/ 17342 h 43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836" h="436034">
                  <a:moveTo>
                    <a:pt x="0" y="0"/>
                  </a:moveTo>
                  <a:lnTo>
                    <a:pt x="423836" y="0"/>
                  </a:lnTo>
                  <a:lnTo>
                    <a:pt x="411707" y="17342"/>
                  </a:lnTo>
                  <a:cubicBezTo>
                    <a:pt x="332943" y="144741"/>
                    <a:pt x="266347" y="284306"/>
                    <a:pt x="211918" y="436034"/>
                  </a:cubicBezTo>
                  <a:cubicBezTo>
                    <a:pt x="157490" y="284306"/>
                    <a:pt x="90893" y="144741"/>
                    <a:pt x="12129" y="1734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defRPr/>
              </a:pPr>
              <a:endParaRPr lang="zh-CN" altLang="en-US" noProof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51"/>
            <p:cNvGrpSpPr/>
            <p:nvPr/>
          </p:nvGrpSpPr>
          <p:grpSpPr bwMode="auto">
            <a:xfrm>
              <a:off x="10059" y="9219"/>
              <a:ext cx="521" cy="521"/>
              <a:chOff x="6931534" y="3496733"/>
              <a:chExt cx="287867" cy="287867"/>
            </a:xfrm>
          </p:grpSpPr>
          <p:sp>
            <p:nvSpPr>
              <p:cNvPr id="31" name="同心圆 30"/>
              <p:cNvSpPr/>
              <p:nvPr>
                <p:custDataLst>
                  <p:tags r:id="rId14"/>
                </p:custDataLst>
              </p:nvPr>
            </p:nvSpPr>
            <p:spPr>
              <a:xfrm>
                <a:off x="6930918" y="3496733"/>
                <a:ext cx="288483" cy="287867"/>
              </a:xfrm>
              <a:prstGeom prst="donut">
                <a:avLst>
                  <a:gd name="adj" fmla="val 1311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60000" lnSpcReduction="20000"/>
              </a:bodyPr>
              <a:lstStyle/>
              <a:p>
                <a:pPr algn="ctr" eaLnBrk="1" fontAlgn="auto" hangingPunct="1">
                  <a:defRPr/>
                </a:pPr>
                <a:endParaRPr lang="zh-CN" altLang="en-US" noProof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椭圆 31"/>
              <p:cNvSpPr/>
              <p:nvPr>
                <p:custDataLst>
                  <p:tags r:id="rId15"/>
                </p:custDataLst>
              </p:nvPr>
            </p:nvSpPr>
            <p:spPr>
              <a:xfrm>
                <a:off x="6998552" y="3564548"/>
                <a:ext cx="153214" cy="15223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25000" lnSpcReduction="20000"/>
              </a:bodyPr>
              <a:lstStyle/>
              <a:p>
                <a:pPr algn="ctr" eaLnBrk="1" fontAlgn="auto" hangingPunct="1">
                  <a:defRPr/>
                </a:pPr>
                <a:endParaRPr lang="zh-CN" altLang="en-US" noProof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8" name="文本占位符 57"/>
          <p:cNvSpPr>
            <a:spLocks noGrp="1"/>
          </p:cNvSpPr>
          <p:nvPr>
            <p:ph type="body" sz="quarter" idx="13"/>
          </p:nvPr>
        </p:nvSpPr>
        <p:spPr>
          <a:xfrm>
            <a:off x="1009650" y="228600"/>
            <a:ext cx="3919706" cy="323850"/>
          </a:xfrm>
        </p:spPr>
        <p:txBody>
          <a:bodyPr>
            <a:noAutofit/>
          </a:bodyPr>
          <a:lstStyle>
            <a:lvl1pPr marL="0" indent="0" algn="r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/>
          </a:p>
        </p:txBody>
      </p:sp>
      <p:sp>
        <p:nvSpPr>
          <p:cNvPr id="60" name="文本占位符 59"/>
          <p:cNvSpPr>
            <a:spLocks noGrp="1"/>
          </p:cNvSpPr>
          <p:nvPr>
            <p:ph type="body" sz="quarter" idx="14"/>
          </p:nvPr>
        </p:nvSpPr>
        <p:spPr>
          <a:xfrm>
            <a:off x="1009650" y="677545"/>
            <a:ext cx="3919706" cy="1114425"/>
          </a:xfrm>
        </p:spPr>
        <p:txBody>
          <a:bodyPr>
            <a:normAutofit/>
          </a:bodyPr>
          <a:lstStyle>
            <a:lvl1pPr marL="0" indent="0" algn="r">
              <a:buNone/>
              <a:defRPr sz="1400"/>
            </a:lvl1pPr>
          </a:lstStyle>
          <a:p>
            <a:pPr lvl="0"/>
            <a:endParaRPr lang="zh-CN" altLang="en-US" noProof="1"/>
          </a:p>
        </p:txBody>
      </p:sp>
      <p:sp>
        <p:nvSpPr>
          <p:cNvPr id="61" name="文本占位符 57"/>
          <p:cNvSpPr>
            <a:spLocks noGrp="1"/>
          </p:cNvSpPr>
          <p:nvPr>
            <p:ph type="body" sz="quarter" idx="15"/>
          </p:nvPr>
        </p:nvSpPr>
        <p:spPr>
          <a:xfrm>
            <a:off x="1009650" y="3507105"/>
            <a:ext cx="3919706" cy="323850"/>
          </a:xfrm>
        </p:spPr>
        <p:txBody>
          <a:bodyPr>
            <a:noAutofit/>
          </a:bodyPr>
          <a:lstStyle>
            <a:lvl1pPr marL="0" indent="0" algn="r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/>
          </a:p>
        </p:txBody>
      </p:sp>
      <p:sp>
        <p:nvSpPr>
          <p:cNvPr id="62" name="文本占位符 59"/>
          <p:cNvSpPr>
            <a:spLocks noGrp="1"/>
          </p:cNvSpPr>
          <p:nvPr>
            <p:ph type="body" sz="quarter" idx="16"/>
          </p:nvPr>
        </p:nvSpPr>
        <p:spPr>
          <a:xfrm>
            <a:off x="1009650" y="3956050"/>
            <a:ext cx="3919706" cy="1114425"/>
          </a:xfrm>
        </p:spPr>
        <p:txBody>
          <a:bodyPr>
            <a:normAutofit/>
          </a:bodyPr>
          <a:lstStyle>
            <a:lvl1pPr marL="0" indent="0" algn="r">
              <a:buNone/>
              <a:defRPr sz="1400"/>
            </a:lvl1pPr>
          </a:lstStyle>
          <a:p>
            <a:pPr lvl="0"/>
            <a:endParaRPr lang="zh-CN" altLang="en-US" noProof="1"/>
          </a:p>
        </p:txBody>
      </p:sp>
      <p:sp>
        <p:nvSpPr>
          <p:cNvPr id="63" name="文本占位符 57"/>
          <p:cNvSpPr>
            <a:spLocks noGrp="1"/>
          </p:cNvSpPr>
          <p:nvPr>
            <p:ph type="body" sz="quarter" idx="17"/>
          </p:nvPr>
        </p:nvSpPr>
        <p:spPr>
          <a:xfrm>
            <a:off x="6926580" y="1804670"/>
            <a:ext cx="3919706" cy="323850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/>
          </a:p>
        </p:txBody>
      </p:sp>
      <p:sp>
        <p:nvSpPr>
          <p:cNvPr id="64" name="文本占位符 59"/>
          <p:cNvSpPr>
            <a:spLocks noGrp="1"/>
          </p:cNvSpPr>
          <p:nvPr>
            <p:ph type="body" sz="quarter" idx="18"/>
          </p:nvPr>
        </p:nvSpPr>
        <p:spPr>
          <a:xfrm>
            <a:off x="6926580" y="2259330"/>
            <a:ext cx="3919706" cy="1114425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endParaRPr lang="zh-CN" altLang="en-US" noProof="1"/>
          </a:p>
        </p:txBody>
      </p:sp>
      <p:sp>
        <p:nvSpPr>
          <p:cNvPr id="65" name="文本占位符 57"/>
          <p:cNvSpPr>
            <a:spLocks noGrp="1"/>
          </p:cNvSpPr>
          <p:nvPr>
            <p:ph type="body" sz="quarter" idx="19"/>
          </p:nvPr>
        </p:nvSpPr>
        <p:spPr>
          <a:xfrm>
            <a:off x="6926580" y="5070475"/>
            <a:ext cx="3919706" cy="323850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/>
          </a:p>
        </p:txBody>
      </p:sp>
      <p:sp>
        <p:nvSpPr>
          <p:cNvPr id="66" name="文本占位符 59"/>
          <p:cNvSpPr>
            <a:spLocks noGrp="1"/>
          </p:cNvSpPr>
          <p:nvPr>
            <p:ph type="body" sz="quarter" idx="20"/>
          </p:nvPr>
        </p:nvSpPr>
        <p:spPr>
          <a:xfrm>
            <a:off x="6926580" y="5525135"/>
            <a:ext cx="3919706" cy="1114425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endParaRPr lang="zh-CN" altLang="en-US" noProof="1"/>
          </a:p>
        </p:txBody>
      </p:sp>
      <p:sp>
        <p:nvSpPr>
          <p:cNvPr id="33" name="日期占位符 1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4" name="页脚占位符 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5" name="灯片编号占位符 3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CC7F9-3EC6-43FC-9294-69A11BE4205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fade/>
    <p:sndAc>
      <p:stSnd>
        <p:snd r:embed="rId16" name="chimes.wav"/>
      </p:stSnd>
    </p:sndAc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63" y="4341813"/>
            <a:ext cx="4497387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611313"/>
            <a:ext cx="2816225" cy="521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513388"/>
            <a:ext cx="13444538" cy="134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4449763"/>
            <a:ext cx="4787900" cy="111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E32F3-BACB-451C-A241-D8ED0A2672F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>
    <p:fade/>
    <p:sndAc>
      <p:stSnd>
        <p:snd r:embed="rId7" name="chimes.wav"/>
      </p:stSnd>
    </p:sndAc>
  </p:transition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7068" y="1984543"/>
            <a:ext cx="10937865" cy="1311128"/>
          </a:xfrm>
          <a:noFill/>
          <a:ln>
            <a:noFill/>
          </a:ln>
        </p:spPr>
        <p:txBody>
          <a:bodyPr rtlCol="0">
            <a:noAutofit/>
            <a:scene3d>
              <a:camera prst="orthographicFront"/>
              <a:lightRig rig="threePt" dir="t">
                <a:rot lat="0" lon="0" rev="600000"/>
              </a:lightRig>
            </a:scene3d>
            <a:sp3d extrusionH="76200" contourW="12700" prstMaterial="plastic">
              <a:bevelB w="69850" h="44450"/>
              <a:extrusionClr>
                <a:srgbClr val="EACA4E"/>
              </a:extrusionClr>
              <a:contourClr>
                <a:schemeClr val="accent6">
                  <a:lumMod val="75000"/>
                </a:schemeClr>
              </a:contourClr>
            </a:sp3d>
          </a:bodyPr>
          <a:lstStyle>
            <a:lvl1pPr algn="ctr">
              <a:defRPr lang="zh-CN" altLang="en-US" sz="8800" b="1" i="0" spc="-300" dirty="0">
                <a:ln w="25400">
                  <a:noFill/>
                </a:ln>
                <a:gradFill>
                  <a:gsLst>
                    <a:gs pos="0">
                      <a:schemeClr val="accent5"/>
                    </a:gs>
                    <a:gs pos="74000">
                      <a:schemeClr val="accent5">
                        <a:lumMod val="60000"/>
                        <a:lumOff val="40000"/>
                      </a:schemeClr>
                    </a:gs>
                    <a:gs pos="83000">
                      <a:schemeClr val="accent5">
                        <a:lumMod val="75000"/>
                      </a:schemeClr>
                    </a:gs>
                    <a:gs pos="100000">
                      <a:schemeClr val="accent5"/>
                    </a:gs>
                  </a:gsLst>
                  <a:lin ang="5400000" scaled="1"/>
                </a:gradFill>
                <a:effectLst>
                  <a:outerShdw blurRad="762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  <a:cs typeface="+mn-cs"/>
              </a:defRPr>
            </a:lvl1pPr>
          </a:lstStyle>
          <a:p>
            <a:pPr lvl="0"/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fade/>
    <p:sndAc>
      <p:stSnd>
        <p:snd r:embed="rId3" name="chimes.wav"/>
      </p:stSnd>
    </p:sndAc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fade/>
    <p:sndAc>
      <p:stSnd>
        <p:snd r:embed="rId2" name="chimes.wav"/>
      </p:stSnd>
    </p:sndAc>
  </p:transition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fade/>
    <p:sndAc>
      <p:stSnd>
        <p:snd r:embed="rId2" name="chimes.wav"/>
      </p:stSnd>
    </p:sndAc>
  </p:transition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fade/>
    <p:sndAc>
      <p:stSnd>
        <p:snd r:embed="rId2" name="chimes.wav"/>
      </p:stSnd>
    </p:sndAc>
  </p:transition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audio" Target="../media/audio1.wav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13"/>
            </p:custDataLst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  <p:custDataLst>
              <p:tags r:id="rId14"/>
            </p:custDataLst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eaLnBrk="1" fontAlgn="auto" hangingPunct="1">
              <a:buFontTx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fontAlgn="auto" hangingPunct="1">
              <a:buFontTx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eaLnBrk="1" fontAlgn="auto" hangingPunct="1">
              <a:buFontTx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fade/>
    <p:sndAc>
      <p:stSnd>
        <p:snd r:embed="rId16" name="chimes.wav"/>
      </p:stSnd>
    </p:sndAc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黑体" panose="02010609060101010101" charset="-122"/>
          <a:ea typeface="黑体" panose="02010609060101010101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黑体" panose="02010609060101010101" charset="-122"/>
          <a:ea typeface="黑体" panose="02010609060101010101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黑体" panose="02010609060101010101" charset="-122"/>
          <a:ea typeface="黑体" panose="02010609060101010101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黑体" panose="02010609060101010101" charset="-122"/>
          <a:ea typeface="黑体" panose="02010609060101010101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黑体" panose="02010609060101010101" charset="-122"/>
          <a:ea typeface="黑体" panose="02010609060101010101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anose="02010609060101010101" charset="-122"/>
          <a:ea typeface="黑体" panose="02010609060101010101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anose="02010609060101010101" charset="-122"/>
          <a:ea typeface="黑体" panose="02010609060101010101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anose="02010609060101010101" charset="-122"/>
          <a:ea typeface="黑体" panose="02010609060101010101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黑体" panose="02010609060101010101" charset="-122"/>
          <a:ea typeface="黑体" panose="02010609060101010101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黑体" panose="02010609060101010101" charset="-122"/>
          <a:ea typeface="黑体" panose="02010609060101010101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charset="-122"/>
          <a:ea typeface="黑体" panose="02010609060101010101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charset="-122"/>
          <a:ea typeface="黑体" panose="02010609060101010101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charset="-122"/>
          <a:ea typeface="黑体" panose="02010609060101010101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charset="-122"/>
          <a:ea typeface="黑体" panose="0201060906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0.xml"/><Relationship Id="rId2" Type="http://schemas.openxmlformats.org/officeDocument/2006/relationships/audio" Target="../media/audio1.wav"/><Relationship Id="rId1" Type="http://schemas.openxmlformats.org/officeDocument/2006/relationships/tags" Target="../tags/tag20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0.xml"/><Relationship Id="rId4" Type="http://schemas.openxmlformats.org/officeDocument/2006/relationships/audio" Target="../media/audio1.wav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0.xml"/><Relationship Id="rId2" Type="http://schemas.openxmlformats.org/officeDocument/2006/relationships/audio" Target="../media/audio1.wav"/><Relationship Id="rId1" Type="http://schemas.openxmlformats.org/officeDocument/2006/relationships/tags" Target="../tags/tag23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0.xml"/><Relationship Id="rId4" Type="http://schemas.openxmlformats.org/officeDocument/2006/relationships/audio" Target="../media/audio1.wav"/><Relationship Id="rId3" Type="http://schemas.openxmlformats.org/officeDocument/2006/relationships/tags" Target="../tags/tag24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0.xml"/><Relationship Id="rId3" Type="http://schemas.openxmlformats.org/officeDocument/2006/relationships/audio" Target="../media/audio1.wav"/><Relationship Id="rId2" Type="http://schemas.openxmlformats.org/officeDocument/2006/relationships/tags" Target="../tags/tag25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0.xml"/><Relationship Id="rId2" Type="http://schemas.openxmlformats.org/officeDocument/2006/relationships/audio" Target="../media/audio1.wav"/><Relationship Id="rId1" Type="http://schemas.openxmlformats.org/officeDocument/2006/relationships/tags" Target="../tags/tag2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0.xml"/><Relationship Id="rId2" Type="http://schemas.openxmlformats.org/officeDocument/2006/relationships/audio" Target="../media/audio1.wav"/><Relationship Id="rId1" Type="http://schemas.openxmlformats.org/officeDocument/2006/relationships/tags" Target="../tags/tag27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0.xml"/><Relationship Id="rId4" Type="http://schemas.openxmlformats.org/officeDocument/2006/relationships/audio" Target="../media/audio1.wav"/><Relationship Id="rId3" Type="http://schemas.openxmlformats.org/officeDocument/2006/relationships/tags" Target="../tags/tag28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0.xml"/><Relationship Id="rId3" Type="http://schemas.openxmlformats.org/officeDocument/2006/relationships/audio" Target="../media/audio1.wav"/><Relationship Id="rId2" Type="http://schemas.openxmlformats.org/officeDocument/2006/relationships/tags" Target="../tags/tag29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0.xml"/><Relationship Id="rId4" Type="http://schemas.openxmlformats.org/officeDocument/2006/relationships/audio" Target="../media/audio1.wav"/><Relationship Id="rId3" Type="http://schemas.openxmlformats.org/officeDocument/2006/relationships/tags" Target="../tags/tag30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0.xml"/><Relationship Id="rId3" Type="http://schemas.openxmlformats.org/officeDocument/2006/relationships/audio" Target="../media/audio1.wav"/><Relationship Id="rId2" Type="http://schemas.openxmlformats.org/officeDocument/2006/relationships/tags" Target="../tags/tag31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0.xml"/><Relationship Id="rId4" Type="http://schemas.openxmlformats.org/officeDocument/2006/relationships/audio" Target="../media/audio1.wav"/><Relationship Id="rId3" Type="http://schemas.openxmlformats.org/officeDocument/2006/relationships/tags" Target="../tags/tag3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0.xml"/><Relationship Id="rId4" Type="http://schemas.openxmlformats.org/officeDocument/2006/relationships/audio" Target="../media/audio1.wav"/><Relationship Id="rId3" Type="http://schemas.openxmlformats.org/officeDocument/2006/relationships/tags" Target="../tags/tag33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0.xml"/><Relationship Id="rId4" Type="http://schemas.openxmlformats.org/officeDocument/2006/relationships/audio" Target="../media/audio1.wav"/><Relationship Id="rId3" Type="http://schemas.openxmlformats.org/officeDocument/2006/relationships/tags" Target="../tags/tag34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0.xml"/><Relationship Id="rId3" Type="http://schemas.openxmlformats.org/officeDocument/2006/relationships/audio" Target="../media/audio1.wav"/><Relationship Id="rId2" Type="http://schemas.openxmlformats.org/officeDocument/2006/relationships/tags" Target="../tags/tag35.xml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739775" y="1858963"/>
            <a:ext cx="11307763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strike="noStrike" kern="0" noProof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 Heavy" pitchFamily="34" charset="-122"/>
                <a:ea typeface="思源黑体 CN Heavy" pitchFamily="34" charset="-122"/>
                <a:cs typeface="+mn-cs"/>
              </a:rPr>
              <a:t>济宁市民航事业发展中心</a:t>
            </a:r>
            <a:endParaRPr lang="zh-CN" altLang="en-US" sz="7500" b="1" strike="noStrike" kern="0" noProof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6600" b="1" strike="noStrike" kern="0" noProof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 Heavy" pitchFamily="34" charset="-122"/>
                <a:ea typeface="思源黑体 CN Heavy" pitchFamily="34" charset="-122"/>
                <a:cs typeface="+mn-cs"/>
              </a:rPr>
              <a:t>202</a:t>
            </a:r>
            <a:r>
              <a:rPr lang="en-US" altLang="zh-CN" sz="6600" b="1" strike="noStrike" kern="0" noProof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 Heavy" pitchFamily="34" charset="-122"/>
                <a:ea typeface="思源黑体 CN Heavy" pitchFamily="34" charset="-122"/>
                <a:cs typeface="+mn-cs"/>
              </a:rPr>
              <a:t>5</a:t>
            </a:r>
            <a:r>
              <a:rPr lang="zh-CN" altLang="en-US" sz="6600" b="1" strike="noStrike" kern="0" noProof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 Heavy" pitchFamily="34" charset="-122"/>
                <a:ea typeface="思源黑体 CN Heavy" pitchFamily="34" charset="-122"/>
                <a:cs typeface="+mn-cs"/>
              </a:rPr>
              <a:t>年政府信息公开工作</a:t>
            </a:r>
            <a:endParaRPr lang="zh-CN" altLang="en-US" sz="6600" b="1" strike="noStrike" kern="0" noProof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6600" b="1" strike="noStrike" kern="0" noProof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 Heavy" pitchFamily="34" charset="-122"/>
                <a:ea typeface="思源黑体 CN Heavy" pitchFamily="34" charset="-122"/>
                <a:cs typeface="+mn-cs"/>
              </a:rPr>
              <a:t>年度报告</a:t>
            </a:r>
            <a:endParaRPr lang="zh-CN" altLang="en-US" sz="6600" b="1" strike="noStrike" kern="0" noProof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 Heavy" pitchFamily="34" charset="-122"/>
              <a:ea typeface="思源黑体 CN Heavy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图片 5"/>
          <p:cNvPicPr>
            <a:picLocks noChangeAspect="1"/>
          </p:cNvPicPr>
          <p:nvPr/>
        </p:nvPicPr>
        <p:blipFill>
          <a:blip r:embed="rId1"/>
          <a:srcRect t="38062" b="36157"/>
          <a:stretch>
            <a:fillRect/>
          </a:stretch>
        </p:blipFill>
        <p:spPr>
          <a:xfrm>
            <a:off x="2730500" y="173038"/>
            <a:ext cx="6858000" cy="1768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4833938" y="649288"/>
            <a:ext cx="2647950" cy="647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/>
            <a:r>
              <a:rPr lang="zh-CN" altLang="en-US" sz="3600" b="1" dirty="0">
                <a:solidFill>
                  <a:srgbClr val="F2F2F2"/>
                </a:solidFill>
                <a:latin typeface="思源黑体 CN Heavy" pitchFamily="34" charset="-122"/>
                <a:ea typeface="思源黑体 CN Heavy" pitchFamily="34" charset="-122"/>
              </a:rPr>
              <a:t>前 言</a:t>
            </a:r>
            <a:endParaRPr lang="en-US" altLang="zh-CN" sz="3600" b="1" dirty="0">
              <a:solidFill>
                <a:srgbClr val="F2F2F2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1250" y="1514475"/>
            <a:ext cx="9969500" cy="38290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1275715" y="2098040"/>
            <a:ext cx="9640570" cy="2784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ts val="3000"/>
              </a:lnSpc>
            </a:pPr>
            <a:r>
              <a:rPr lang="en-US" altLang="zh-CN" sz="1600" b="1" dirty="0">
                <a:solidFill>
                  <a:srgbClr val="262626"/>
                </a:solidFill>
                <a:latin typeface="思源黑体 CN ExtraLight" pitchFamily="34" charset="-122"/>
                <a:ea typeface="思源黑体 CN ExtraLight" pitchFamily="34" charset="-122"/>
              </a:rPr>
              <a:t>    本报告由济宁市民航事业发展中心按照《中华人民共和国政府信息公开条例》（以下简称《条例》）和《中华人民共和国政府信息公开工作年度报告格式》（国办公开办函〔2021〕30号）要求编制。</a:t>
            </a:r>
            <a:endParaRPr lang="en-US" altLang="zh-CN" sz="1600" b="1" dirty="0">
              <a:solidFill>
                <a:srgbClr val="262626"/>
              </a:solidFill>
              <a:latin typeface="思源黑体 CN ExtraLight" pitchFamily="34" charset="-122"/>
              <a:ea typeface="思源黑体 CN ExtraLight" pitchFamily="34" charset="-122"/>
            </a:endParaRPr>
          </a:p>
          <a:p>
            <a:pPr>
              <a:lnSpc>
                <a:spcPts val="3000"/>
              </a:lnSpc>
            </a:pPr>
            <a:r>
              <a:rPr lang="en-US" altLang="zh-CN" sz="1600" b="1" dirty="0">
                <a:solidFill>
                  <a:srgbClr val="262626"/>
                </a:solidFill>
                <a:latin typeface="思源黑体 CN ExtraLight" pitchFamily="34" charset="-122"/>
                <a:ea typeface="思源黑体 CN ExtraLight" pitchFamily="34" charset="-122"/>
              </a:rPr>
              <a:t>   本报告内容包括总体情况、主动公开政府信息情况、收到和处理政府信息公开申请情况、政府信息公开行政复议和行政诉讼情况、存在的主要问题及改进情况、其他需要报告的事项等六部分内容。</a:t>
            </a:r>
            <a:endParaRPr lang="en-US" altLang="zh-CN" sz="1600" b="1" dirty="0">
              <a:solidFill>
                <a:srgbClr val="262626"/>
              </a:solidFill>
              <a:latin typeface="思源黑体 CN ExtraLight" pitchFamily="34" charset="-122"/>
              <a:ea typeface="思源黑体 CN ExtraLight" pitchFamily="34" charset="-122"/>
            </a:endParaRPr>
          </a:p>
          <a:p>
            <a:pPr>
              <a:lnSpc>
                <a:spcPts val="3000"/>
              </a:lnSpc>
            </a:pPr>
            <a:r>
              <a:rPr lang="en-US" altLang="zh-CN" sz="1600" b="1" dirty="0">
                <a:solidFill>
                  <a:srgbClr val="262626"/>
                </a:solidFill>
                <a:latin typeface="思源黑体 CN ExtraLight" pitchFamily="34" charset="-122"/>
                <a:ea typeface="思源黑体 CN ExtraLight" pitchFamily="34" charset="-122"/>
              </a:rPr>
              <a:t>   本报告所列数据的统计期限自2025年1月1日起至2025年12月31日止。本报告电子版可在“中国·济宁”政府门户（http://www.jining.gov.cn）网站查阅或下载。如对本报告有疑问，请与济宁市民航事业发展中心联系（地址：济宁市圣贤路第23届省运会指挥中心E216综合科，联系电话：0537-2371163）。 </a:t>
            </a:r>
            <a:endParaRPr lang="en-US" altLang="zh-CN" sz="1600" b="1" dirty="0">
              <a:solidFill>
                <a:srgbClr val="262626"/>
              </a:solidFill>
              <a:latin typeface="思源黑体 CN ExtraLight" pitchFamily="34" charset="-122"/>
              <a:ea typeface="思源黑体 CN ExtraLight" pitchFamily="34" charset="-122"/>
            </a:endParaRPr>
          </a:p>
        </p:txBody>
      </p:sp>
    </p:spTree>
    <p:custDataLst>
      <p:tags r:id="rId3"/>
    </p:custDataLst>
  </p:cSld>
  <p:clrMapOvr>
    <a:masterClrMapping/>
  </p:clrMapOvr>
  <p:transition spd="slow">
    <p:fade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949825" y="1365250"/>
            <a:ext cx="1957388" cy="5857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/>
            <a:r>
              <a:rPr lang="zh-CN" altLang="en-US" sz="3200" b="1" dirty="0">
                <a:latin typeface="Source Han Sans Regular" pitchFamily="34" charset="-122"/>
                <a:ea typeface="Source Han Sans Regular" pitchFamily="34" charset="-122"/>
              </a:rPr>
              <a:t>目 录</a:t>
            </a:r>
            <a:endParaRPr lang="en-US" altLang="zh-CN" sz="3200" b="1" dirty="0">
              <a:latin typeface="Source Han Sans Regular" pitchFamily="34" charset="-122"/>
              <a:ea typeface="Source Han Sans Regular" pitchFamily="34" charset="-122"/>
            </a:endParaRPr>
          </a:p>
        </p:txBody>
      </p:sp>
      <p:sp>
        <p:nvSpPr>
          <p:cNvPr id="5" name="矩形 6"/>
          <p:cNvSpPr/>
          <p:nvPr/>
        </p:nvSpPr>
        <p:spPr>
          <a:xfrm>
            <a:off x="2978150" y="2122488"/>
            <a:ext cx="68754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 dirty="0">
                <a:latin typeface="思源黑体 CN Medium" pitchFamily="34" charset="-122"/>
                <a:ea typeface="思源黑体 CN Medium" pitchFamily="34" charset="-122"/>
                <a:sym typeface="Arial" panose="020B0604020202020204" pitchFamily="34" charset="0"/>
              </a:rPr>
              <a:t>一、总体情况</a:t>
            </a:r>
            <a:endParaRPr lang="zh-CN" altLang="en-US" sz="2400" dirty="0">
              <a:latin typeface="思源黑体 CN Medium" pitchFamily="34" charset="-122"/>
              <a:ea typeface="思源黑体 CN Medium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6"/>
          <p:cNvSpPr/>
          <p:nvPr/>
        </p:nvSpPr>
        <p:spPr>
          <a:xfrm>
            <a:off x="2978150" y="2684463"/>
            <a:ext cx="68754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 dirty="0">
                <a:latin typeface="思源黑体 CN Medium" pitchFamily="34" charset="-122"/>
                <a:ea typeface="思源黑体 CN Medium" pitchFamily="34" charset="-122"/>
                <a:sym typeface="Arial" panose="020B0604020202020204" pitchFamily="34" charset="0"/>
              </a:rPr>
              <a:t>二、主动公开政府信息情况</a:t>
            </a:r>
            <a:endParaRPr lang="zh-CN" altLang="en-US" sz="2400" dirty="0">
              <a:latin typeface="思源黑体 CN Medium" pitchFamily="34" charset="-122"/>
              <a:ea typeface="思源黑体 CN Medium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6"/>
          <p:cNvSpPr/>
          <p:nvPr/>
        </p:nvSpPr>
        <p:spPr>
          <a:xfrm>
            <a:off x="2978150" y="3270250"/>
            <a:ext cx="68754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 dirty="0">
                <a:latin typeface="思源黑体 CN Medium" pitchFamily="34" charset="-122"/>
                <a:ea typeface="思源黑体 CN Medium" pitchFamily="34" charset="-122"/>
                <a:sym typeface="Arial" panose="020B0604020202020204" pitchFamily="34" charset="0"/>
              </a:rPr>
              <a:t>三、收到和处理政府信息公开申请情况</a:t>
            </a:r>
            <a:endParaRPr lang="zh-CN" altLang="en-US" sz="2400" dirty="0">
              <a:latin typeface="思源黑体 CN Medium" pitchFamily="34" charset="-122"/>
              <a:ea typeface="思源黑体 CN Medium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6"/>
          <p:cNvSpPr/>
          <p:nvPr/>
        </p:nvSpPr>
        <p:spPr>
          <a:xfrm>
            <a:off x="2978150" y="3871913"/>
            <a:ext cx="68754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 dirty="0">
                <a:latin typeface="思源黑体 CN Medium" pitchFamily="34" charset="-122"/>
                <a:ea typeface="思源黑体 CN Medium" pitchFamily="34" charset="-122"/>
                <a:sym typeface="Arial" panose="020B0604020202020204" pitchFamily="34" charset="0"/>
              </a:rPr>
              <a:t>四、</a:t>
            </a:r>
            <a:r>
              <a:rPr lang="zh-CN" altLang="zh-CN" sz="2400" dirty="0">
                <a:latin typeface="思源黑体 CN Medium" pitchFamily="34" charset="-122"/>
                <a:ea typeface="思源黑体 CN Medium" pitchFamily="34" charset="-122"/>
                <a:sym typeface="Arial" panose="020B0604020202020204" pitchFamily="34" charset="0"/>
              </a:rPr>
              <a:t>政府信息公开行政复议、行政诉讼情况</a:t>
            </a:r>
            <a:endParaRPr lang="zh-CN" altLang="zh-CN" sz="2400" dirty="0">
              <a:latin typeface="思源黑体 CN Medium" pitchFamily="34" charset="-122"/>
              <a:ea typeface="思源黑体 CN Medium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6"/>
          <p:cNvSpPr/>
          <p:nvPr/>
        </p:nvSpPr>
        <p:spPr>
          <a:xfrm>
            <a:off x="2978150" y="4471988"/>
            <a:ext cx="68754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 dirty="0">
                <a:latin typeface="思源黑体 CN Medium" pitchFamily="34" charset="-122"/>
                <a:ea typeface="思源黑体 CN Medium" pitchFamily="34" charset="-122"/>
                <a:sym typeface="Arial" panose="020B0604020202020204" pitchFamily="34" charset="0"/>
              </a:rPr>
              <a:t>五、存在的主要问题及改进情况</a:t>
            </a:r>
            <a:endParaRPr lang="zh-CN" altLang="en-US" sz="2400" dirty="0">
              <a:latin typeface="思源黑体 CN Medium" pitchFamily="34" charset="-122"/>
              <a:ea typeface="思源黑体 CN Medium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6"/>
          <p:cNvSpPr/>
          <p:nvPr/>
        </p:nvSpPr>
        <p:spPr>
          <a:xfrm>
            <a:off x="2978150" y="5099050"/>
            <a:ext cx="68754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400" dirty="0">
                <a:latin typeface="思源黑体 CN Medium" pitchFamily="34" charset="-122"/>
                <a:ea typeface="思源黑体 CN Medium" pitchFamily="34" charset="-122"/>
                <a:sym typeface="Arial" panose="020B0604020202020204" pitchFamily="34" charset="0"/>
              </a:rPr>
              <a:t>六、其他需要报告的事项</a:t>
            </a:r>
            <a:endParaRPr lang="zh-CN" altLang="en-US" sz="2400" dirty="0">
              <a:latin typeface="思源黑体 CN Medium" pitchFamily="34" charset="-122"/>
              <a:ea typeface="思源黑体 CN Medium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  <p:bldP spid="13" grpId="0"/>
      <p:bldP spid="17" grpId="0"/>
      <p:bldP spid="21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9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13000"/>
            <a:ext cx="12192000" cy="444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4867275" y="1203325"/>
            <a:ext cx="2736850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ource Han Sans Regular" pitchFamily="34" charset="-122"/>
                <a:ea typeface="Source Han Sans Regular" pitchFamily="34" charset="-122"/>
              </a:rPr>
              <a:t>第一部分</a:t>
            </a:r>
            <a:endParaRPr lang="zh-CN" altLang="en-US" sz="4800" b="1" dirty="0">
              <a:solidFill>
                <a:srgbClr val="FF0000"/>
              </a:solidFill>
              <a:latin typeface="Source Han Sans Regular" pitchFamily="34" charset="-122"/>
              <a:ea typeface="Source Han Sans Regular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1025" y="3189288"/>
            <a:ext cx="11309350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400" b="1" dirty="0">
                <a:solidFill>
                  <a:srgbClr val="262626"/>
                </a:solidFill>
                <a:latin typeface="思源黑体 CN Heavy" pitchFamily="34" charset="-122"/>
                <a:ea typeface="思源黑体 CN Heavy" pitchFamily="34" charset="-122"/>
              </a:rPr>
              <a:t>总体情况</a:t>
            </a:r>
            <a:endParaRPr lang="zh-CN" altLang="en-US" sz="4400" b="1" dirty="0">
              <a:solidFill>
                <a:srgbClr val="262626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pic>
        <p:nvPicPr>
          <p:cNvPr id="24582" name="图片 8"/>
          <p:cNvPicPr>
            <a:picLocks noChangeAspect="1"/>
          </p:cNvPicPr>
          <p:nvPr/>
        </p:nvPicPr>
        <p:blipFill>
          <a:blip r:embed="rId2"/>
          <a:srcRect t="40416" b="40627"/>
          <a:stretch>
            <a:fillRect/>
          </a:stretch>
        </p:blipFill>
        <p:spPr>
          <a:xfrm>
            <a:off x="3148013" y="2033588"/>
            <a:ext cx="6096000" cy="11557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 spd="slow">
    <p:fade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1133475" y="1976438"/>
            <a:ext cx="43862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zh-CN" sz="2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（一）主动公开情况</a:t>
            </a:r>
            <a:endParaRPr lang="en-US" altLang="zh-CN" sz="2400" dirty="0">
              <a:solidFill>
                <a:srgbClr val="262626"/>
              </a:solidFill>
              <a:latin typeface="思源黑体 CN Medium" pitchFamily="34" charset="-122"/>
              <a:ea typeface="思源黑体 CN Medium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19225" y="2620963"/>
            <a:ext cx="9353550" cy="2584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</a:t>
            </a:r>
            <a:r>
              <a:rPr lang="zh-CN" altLang="zh-CN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2025年，市民航事业发展中心坚守“以公开为常态、不公开为例外”原则，聚焦民航领域重点工作，完善公开机制、拓宽渠道、提升质量，以政务公开助推民航事业高质量发展。全年在市政府信息公开平台主动公开信息41条，涵盖机构职能及人事调整2条、领导信息更新1条、工作会议及成效解读4条、预决算及“三公”经费3条、行政权力清单及流程9条、安全生产监管等重点领域10条、其他法定公开信息13条，内容覆盖管理全流程、服务各环节，提升了行政透明度。</a:t>
            </a:r>
            <a:endParaRPr lang="zh-CN" altLang="zh-CN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574800" y="2441575"/>
            <a:ext cx="386238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879678" y="1162855"/>
            <a:ext cx="7867187" cy="583565"/>
          </a:xfrm>
          <a:prstGeom prst="rect">
            <a:avLst/>
          </a:prstGeom>
        </p:spPr>
        <p:txBody>
          <a:bodyPr wrap="square">
            <a:spAutoFit/>
          </a:bodyPr>
          <a:p>
            <a:pPr algn="l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strike="noStrike" kern="0" noProof="1" dirty="0">
                <a:ln w="3175">
                  <a:noFill/>
                </a:ln>
                <a:gradFill>
                  <a:gsLst>
                    <a:gs pos="0">
                      <a:srgbClr val="FF0000"/>
                    </a:gs>
                    <a:gs pos="99000">
                      <a:srgbClr val="C00000"/>
                    </a:gs>
                  </a:gsLst>
                  <a:lin ang="5400000" scaled="1"/>
                </a:gradFill>
                <a:latin typeface="思源黑体 CN Heavy" pitchFamily="34" charset="-122"/>
                <a:ea typeface="思源黑体 CN Heavy" pitchFamily="34" charset="-122"/>
                <a:cs typeface="+mn-cs"/>
              </a:rPr>
              <a:t>  </a:t>
            </a:r>
            <a:r>
              <a:rPr lang="zh-CN" altLang="en-US" sz="3200" b="1" strike="noStrike" kern="0" noProof="1" dirty="0">
                <a:ln w="3175">
                  <a:noFill/>
                </a:ln>
                <a:gradFill>
                  <a:gsLst>
                    <a:gs pos="0">
                      <a:srgbClr val="FF0000"/>
                    </a:gs>
                    <a:gs pos="99000">
                      <a:srgbClr val="C00000"/>
                    </a:gs>
                  </a:gsLst>
                  <a:lin ang="5400000" scaled="1"/>
                </a:gradFill>
                <a:latin typeface="思源黑体 CN Heavy" pitchFamily="34" charset="-122"/>
                <a:ea typeface="思源黑体 CN Heavy" pitchFamily="34" charset="-122"/>
                <a:cs typeface="+mn-cs"/>
              </a:rPr>
              <a:t>总体情况</a:t>
            </a:r>
            <a:endParaRPr lang="en-US" altLang="zh-CN" sz="3200" b="1" strike="noStrike" kern="0" noProof="1" dirty="0">
              <a:ln w="3175">
                <a:noFill/>
              </a:ln>
              <a:gradFill>
                <a:gsLst>
                  <a:gs pos="0">
                    <a:srgbClr val="FF0000"/>
                  </a:gs>
                  <a:gs pos="99000">
                    <a:srgbClr val="C00000"/>
                  </a:gs>
                </a:gsLst>
                <a:lin ang="5400000" scaled="1"/>
              </a:gradFill>
              <a:latin typeface="思源黑体 CN Heavy" pitchFamily="34" charset="-122"/>
              <a:ea typeface="思源黑体 CN Heavy" pitchFamily="34" charset="-122"/>
            </a:endParaRPr>
          </a:p>
        </p:txBody>
      </p:sp>
      <p:pic>
        <p:nvPicPr>
          <p:cNvPr id="2" name="图片 -2147482624" descr="演示文稿(1)_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20055" y="4947285"/>
            <a:ext cx="2731770" cy="153924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 spd="slow">
    <p:fad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1040968" y="1305095"/>
            <a:ext cx="7867187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strike="noStrike" kern="0" noProof="1" dirty="0">
                <a:ln w="3175">
                  <a:noFill/>
                </a:ln>
                <a:gradFill>
                  <a:gsLst>
                    <a:gs pos="0">
                      <a:srgbClr val="FF0000"/>
                    </a:gs>
                    <a:gs pos="99000">
                      <a:srgbClr val="C00000"/>
                    </a:gs>
                  </a:gsLst>
                  <a:lin ang="5400000" scaled="1"/>
                </a:gradFill>
                <a:latin typeface="思源黑体 CN Heavy" pitchFamily="34" charset="-122"/>
                <a:ea typeface="思源黑体 CN Heavy" pitchFamily="34" charset="-122"/>
                <a:cs typeface="+mn-cs"/>
              </a:rPr>
              <a:t>  </a:t>
            </a:r>
            <a:r>
              <a:rPr lang="zh-CN" altLang="en-US" sz="3200" b="1" strike="noStrike" kern="0" noProof="1" dirty="0">
                <a:ln w="3175">
                  <a:noFill/>
                </a:ln>
                <a:gradFill>
                  <a:gsLst>
                    <a:gs pos="0">
                      <a:srgbClr val="FF0000"/>
                    </a:gs>
                    <a:gs pos="99000">
                      <a:srgbClr val="C00000"/>
                    </a:gs>
                  </a:gsLst>
                  <a:lin ang="5400000" scaled="1"/>
                </a:gradFill>
                <a:latin typeface="思源黑体 CN Heavy" pitchFamily="34" charset="-122"/>
                <a:ea typeface="思源黑体 CN Heavy" pitchFamily="34" charset="-122"/>
                <a:cs typeface="+mn-cs"/>
              </a:rPr>
              <a:t>总体情况</a:t>
            </a:r>
            <a:endParaRPr lang="en-US" altLang="zh-CN" sz="3200" b="1" strike="noStrike" kern="0" noProof="1" dirty="0">
              <a:ln w="3175">
                <a:noFill/>
              </a:ln>
              <a:gradFill>
                <a:gsLst>
                  <a:gs pos="0">
                    <a:srgbClr val="FF0000"/>
                  </a:gs>
                  <a:gs pos="99000">
                    <a:srgbClr val="C00000"/>
                  </a:gs>
                </a:gsLst>
                <a:lin ang="5400000" scaled="1"/>
              </a:gra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33475" y="1887538"/>
            <a:ext cx="43862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zh-CN" sz="2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  <a:sym typeface="思源黑体 CN Normal" charset="0"/>
              </a:rPr>
              <a:t>（二）依申请公开情况</a:t>
            </a:r>
            <a:endParaRPr lang="zh-CN" altLang="zh-CN" sz="2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  <a:sym typeface="思源黑体 CN Normal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19225" y="2424113"/>
            <a:ext cx="9353550" cy="506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</a:t>
            </a:r>
            <a:r>
              <a:rPr lang="zh-CN" altLang="zh-CN" sz="1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202</a:t>
            </a:r>
            <a:r>
              <a:rPr lang="en-US" altLang="zh-CN" sz="1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5</a:t>
            </a:r>
            <a:r>
              <a:rPr lang="zh-CN" altLang="zh-CN" sz="1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年，市民航事业发展中心受理依申请公开0件，因政府信息依申请公开引起行政复议0件，行政诉讼0件。</a:t>
            </a:r>
            <a:endParaRPr lang="zh-CN" altLang="zh-CN" sz="1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522413" y="2349500"/>
            <a:ext cx="386238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657350" y="3652520"/>
            <a:ext cx="43862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sz="2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  <a:sym typeface="思源黑体 CN Normal" charset="0"/>
              </a:rPr>
              <a:t>（三）</a:t>
            </a:r>
            <a:r>
              <a:rPr lang="zh-CN" altLang="en-US" sz="2400" dirty="0">
                <a:solidFill>
                  <a:srgbClr val="262626"/>
                </a:solidFill>
                <a:latin typeface="思源黑体 CN Medium" pitchFamily="34" charset="-122"/>
                <a:ea typeface="思源黑体 CN Medium" pitchFamily="34" charset="-122"/>
              </a:rPr>
              <a:t>政府信息管理情况</a:t>
            </a:r>
            <a:endParaRPr lang="zh-CN" altLang="en-US" sz="2400" dirty="0">
              <a:solidFill>
                <a:srgbClr val="262626"/>
              </a:solidFill>
              <a:latin typeface="思源黑体 CN Medium" pitchFamily="34" charset="-122"/>
              <a:ea typeface="思源黑体 CN Medium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657350" y="4419600"/>
            <a:ext cx="386238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1285240" y="4560570"/>
            <a:ext cx="9159240" cy="15576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持续健全制度体系，修订《济宁民航信息公开指南（2025年版）》等规章，明确公开范围、标准、流程及责任分工。将政务公开要求嵌入公文办理、会议承办等日常工作，落实“应公开尽公开、应公开早公开”。严格执行保密审查“三级审核”制度，全方位审查拟公开信息，确保无涉密、准确无误。</a:t>
            </a:r>
            <a:endParaRPr lang="zh-CN" altLang="zh-CN" sz="1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1161737" y="1295570"/>
            <a:ext cx="7867187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strike="noStrike" kern="0" noProof="1" dirty="0">
                <a:ln w="3175">
                  <a:noFill/>
                </a:ln>
                <a:gradFill>
                  <a:gsLst>
                    <a:gs pos="0">
                      <a:srgbClr val="FF0000"/>
                    </a:gs>
                    <a:gs pos="99000">
                      <a:srgbClr val="C00000"/>
                    </a:gs>
                  </a:gsLst>
                  <a:lin ang="5400000" scaled="1"/>
                </a:gradFill>
                <a:latin typeface="思源黑体 CN Heavy" pitchFamily="34" charset="-122"/>
                <a:ea typeface="思源黑体 CN Heavy" pitchFamily="34" charset="-122"/>
                <a:cs typeface="+mn-cs"/>
                <a:sym typeface="+mn-ea"/>
              </a:rPr>
              <a:t>总体情况</a:t>
            </a:r>
            <a:endParaRPr lang="en-US" altLang="zh-CN" sz="3200" b="1" strike="noStrike" kern="0" noProof="1" dirty="0">
              <a:ln w="3175">
                <a:noFill/>
              </a:ln>
              <a:gradFill>
                <a:gsLst>
                  <a:gs pos="0">
                    <a:srgbClr val="FF0000"/>
                  </a:gs>
                  <a:gs pos="99000">
                    <a:srgbClr val="C00000"/>
                  </a:gs>
                </a:gsLst>
                <a:lin ang="5400000" scaled="1"/>
              </a:gra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62050" y="1776413"/>
            <a:ext cx="43862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  <a:sym typeface="思源黑体 CN Normal" charset="0"/>
              </a:rPr>
              <a:t>  </a:t>
            </a:r>
            <a:r>
              <a:rPr lang="zh-CN" altLang="zh-CN" sz="2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  <a:sym typeface="思源黑体 CN Normal" charset="0"/>
              </a:rPr>
              <a:t>（四）</a:t>
            </a:r>
            <a:r>
              <a:rPr lang="zh-CN" altLang="en-US" sz="2400" dirty="0">
                <a:solidFill>
                  <a:srgbClr val="262626"/>
                </a:solidFill>
                <a:latin typeface="思源黑体 CN Medium" pitchFamily="34" charset="-122"/>
                <a:ea typeface="思源黑体 CN Medium" pitchFamily="34" charset="-122"/>
              </a:rPr>
              <a:t>平台建设情况</a:t>
            </a:r>
            <a:endParaRPr lang="zh-CN" altLang="en-US" sz="2400" dirty="0">
              <a:solidFill>
                <a:srgbClr val="262626"/>
              </a:solidFill>
              <a:latin typeface="思源黑体 CN Medium" pitchFamily="34" charset="-122"/>
              <a:ea typeface="思源黑体 CN Medium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3325" y="2271713"/>
            <a:ext cx="9928225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 以“便捷、高效、实用”为目标，持续优化“中国·济宁”政府门户市民航中心专栏建设，完善信息分类导航和搜索功能。依托“济宁大安机场”官方微信公众号、视频号等渠道，开设“服务指南”等专栏，发布通俗易懂的政策解读和便民服务信息。拓展线下公开阵地，升级“清荷”服务站政务公开功能，设置政策咨询台，配备宣传手册，安排专人提供现场咨询服务；结合“民航服务进社区”等活动，开展政务公开宣传5场次，面对面解答群众疑问600余人次。      </a:t>
            </a:r>
            <a:endParaRPr lang="zh-CN" altLang="zh-CN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423988" y="2339975"/>
            <a:ext cx="38608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233488" y="3624263"/>
            <a:ext cx="4386262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2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  <a:sym typeface="思源黑体 CN Normal" charset="0"/>
              </a:rPr>
              <a:t>  </a:t>
            </a:r>
            <a:r>
              <a:rPr lang="zh-CN" altLang="zh-CN" sz="2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  <a:sym typeface="思源黑体 CN Normal" charset="0"/>
              </a:rPr>
              <a:t>（五）监督保障情况 </a:t>
            </a:r>
            <a:endParaRPr lang="zh-CN" altLang="zh-CN" sz="2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  <a:sym typeface="思源黑体 CN Normal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304925" y="4084638"/>
            <a:ext cx="38608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8" name="文本框 7"/>
          <p:cNvSpPr txBox="1"/>
          <p:nvPr/>
        </p:nvSpPr>
        <p:spPr>
          <a:xfrm>
            <a:off x="1203325" y="4211638"/>
            <a:ext cx="978535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indent="406400"/>
            <a:r>
              <a:rPr lang="zh-CN" altLang="zh-CN" sz="18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强化组织领导，调整充实政务公开工作领导小组，形成“主要领导亲自抓、分管领导具体抓、各科室协同配合”的工作格局。年初制定《2025年政务公开工作实施方案》，明确年度目标、重点任务及责任分工，将政务公开纳入科室绩效考核，层层压实责任。定期召开推进会、培训会，组织干部职工学习《条例》及相关政策，提升业务能力。</a:t>
            </a:r>
            <a:endParaRPr lang="zh-CN" altLang="zh-CN" sz="18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771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13000"/>
            <a:ext cx="12192000" cy="444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4867275" y="1203325"/>
            <a:ext cx="2736850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ource Han Sans Regular" pitchFamily="34" charset="-122"/>
                <a:ea typeface="Source Han Sans Regular" pitchFamily="34" charset="-122"/>
              </a:rPr>
              <a:t>第二部分</a:t>
            </a:r>
            <a:endParaRPr lang="zh-CN" altLang="en-US" sz="4800" b="1" dirty="0">
              <a:solidFill>
                <a:srgbClr val="FF0000"/>
              </a:solidFill>
              <a:latin typeface="Source Han Sans Regular" pitchFamily="34" charset="-122"/>
              <a:ea typeface="Source Han Sans Regular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1025" y="3189288"/>
            <a:ext cx="11309350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400" b="1" dirty="0">
                <a:solidFill>
                  <a:srgbClr val="262626"/>
                </a:solidFill>
                <a:latin typeface="思源黑体 CN Heavy" pitchFamily="34" charset="-122"/>
                <a:ea typeface="思源黑体 CN Heavy" pitchFamily="34" charset="-122"/>
              </a:rPr>
              <a:t>主动公开政府信息情况</a:t>
            </a:r>
            <a:endParaRPr lang="zh-CN" altLang="en-US" sz="4400" b="1" dirty="0">
              <a:solidFill>
                <a:srgbClr val="262626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pic>
        <p:nvPicPr>
          <p:cNvPr id="32774" name="图片 8"/>
          <p:cNvPicPr>
            <a:picLocks noChangeAspect="1"/>
          </p:cNvPicPr>
          <p:nvPr/>
        </p:nvPicPr>
        <p:blipFill>
          <a:blip r:embed="rId2"/>
          <a:srcRect t="40416" b="40627"/>
          <a:stretch>
            <a:fillRect/>
          </a:stretch>
        </p:blipFill>
        <p:spPr>
          <a:xfrm>
            <a:off x="3148013" y="2033588"/>
            <a:ext cx="6096000" cy="11557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 spd="slow">
    <p:fade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818" name="图片 6"/>
          <p:cNvPicPr>
            <a:picLocks noChangeAspect="1"/>
          </p:cNvPicPr>
          <p:nvPr/>
        </p:nvPicPr>
        <p:blipFill>
          <a:blip r:embed="rId1"/>
          <a:srcRect r="39276"/>
          <a:stretch>
            <a:fillRect/>
          </a:stretch>
        </p:blipFill>
        <p:spPr>
          <a:xfrm>
            <a:off x="0" y="360363"/>
            <a:ext cx="10223500" cy="61388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1147763" y="1223963"/>
            <a:ext cx="743585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思源黑体 CN Heavy" pitchFamily="34" charset="-122"/>
                <a:ea typeface="思源黑体 CN Heavy" pitchFamily="34" charset="-122"/>
              </a:rPr>
              <a:t>主动公开政府信息情况</a:t>
            </a:r>
            <a:endParaRPr lang="zh-CN" altLang="en-US" sz="3200" b="1" dirty="0">
              <a:solidFill>
                <a:srgbClr val="FF0000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4959350" y="1917700"/>
          <a:ext cx="5570538" cy="3022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6225"/>
                <a:gridCol w="1354138"/>
                <a:gridCol w="1408112"/>
                <a:gridCol w="1262063"/>
              </a:tblGrid>
              <a:tr h="21590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第二十条第（一）项</a:t>
                      </a:r>
                      <a:endParaRPr lang="en-US" altLang="en-US" sz="12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信息内容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本年制发件数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本年废止件数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现行有效件数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5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规章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5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行政规范性文件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590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第二十条第（五）项</a:t>
                      </a:r>
                      <a:endParaRPr lang="en-US" altLang="en-US" sz="12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信息内容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本年处理决定数量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行政许可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第二十条第（六）项</a:t>
                      </a:r>
                      <a:endParaRPr lang="en-US" altLang="en-US" sz="12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信息内容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本年处理决定数量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行政处罚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行政强制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 gridSpan="4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第二十条第（八）项</a:t>
                      </a:r>
                      <a:endParaRPr lang="en-US" altLang="en-US" sz="12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信息内容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本年收费金额（单位：万元）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行政事业性收费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</a:t>
                      </a:r>
                      <a:endParaRPr lang="en-US" altLang="en-US" sz="12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p:transition spd="slow">
    <p:fad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6867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13000"/>
            <a:ext cx="12192000" cy="444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4867275" y="1203325"/>
            <a:ext cx="2736850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ource Han Sans Regular" pitchFamily="34" charset="-122"/>
                <a:ea typeface="Source Han Sans Regular" pitchFamily="34" charset="-122"/>
              </a:rPr>
              <a:t>第三部分</a:t>
            </a:r>
            <a:endParaRPr lang="zh-CN" altLang="en-US" sz="4800" b="1" dirty="0">
              <a:solidFill>
                <a:srgbClr val="FF0000"/>
              </a:solidFill>
              <a:latin typeface="Source Han Sans Regular" pitchFamily="34" charset="-122"/>
              <a:ea typeface="Source Han Sans Regular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1025" y="3189288"/>
            <a:ext cx="11309350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400" b="1" dirty="0">
                <a:solidFill>
                  <a:srgbClr val="262626"/>
                </a:solidFill>
                <a:latin typeface="思源黑体 CN Heavy" pitchFamily="34" charset="-122"/>
                <a:ea typeface="思源黑体 CN Heavy" pitchFamily="34" charset="-122"/>
              </a:rPr>
              <a:t>收到和处理政府信息公开申请情况</a:t>
            </a:r>
            <a:endParaRPr lang="zh-CN" altLang="en-US" sz="4400" b="1" dirty="0">
              <a:solidFill>
                <a:srgbClr val="262626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pic>
        <p:nvPicPr>
          <p:cNvPr id="36870" name="图片 8"/>
          <p:cNvPicPr>
            <a:picLocks noChangeAspect="1"/>
          </p:cNvPicPr>
          <p:nvPr/>
        </p:nvPicPr>
        <p:blipFill>
          <a:blip r:embed="rId2"/>
          <a:srcRect t="40416" b="40627"/>
          <a:stretch>
            <a:fillRect/>
          </a:stretch>
        </p:blipFill>
        <p:spPr>
          <a:xfrm>
            <a:off x="3148013" y="2033588"/>
            <a:ext cx="6096000" cy="11557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 spd="slow">
    <p:fade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8914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70012" y="920750"/>
            <a:ext cx="5795962" cy="5795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2728913" y="3138488"/>
            <a:ext cx="7891462" cy="4143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endParaRPr lang="en-US" altLang="zh-CN" sz="1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4256088" y="1193800"/>
          <a:ext cx="3777615" cy="49196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8930"/>
                <a:gridCol w="403860"/>
                <a:gridCol w="1233805"/>
                <a:gridCol w="338455"/>
                <a:gridCol w="255905"/>
                <a:gridCol w="253365"/>
                <a:gridCol w="255905"/>
                <a:gridCol w="244475"/>
                <a:gridCol w="240030"/>
                <a:gridCol w="222885"/>
              </a:tblGrid>
              <a:tr h="0">
                <a:tc rowSpan="3"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（本列数据的勾稽关系为：第一项加第二项之和，等于第三项加第四项之和）</a:t>
                      </a:r>
                      <a:endParaRPr lang="en-US" altLang="en-US" sz="7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申请人情况</a:t>
                      </a:r>
                      <a:endParaRPr lang="en-US" altLang="en-US" sz="7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 gridSpan="3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</a:tcPr>
                </a:tc>
                <a:tc vMerge="1" hMerge="1">
                  <a:tcPr/>
                </a:tc>
                <a:tc vMerge="1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自然人</a:t>
                      </a:r>
                      <a:endParaRPr lang="en-US" altLang="en-US" sz="7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法人或其他组织</a:t>
                      </a:r>
                      <a:endParaRPr lang="en-US" altLang="en-US" sz="7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总计</a:t>
                      </a:r>
                      <a:endParaRPr lang="en-US" altLang="en-US" sz="7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10">
                <a:tc vMerge="1" gridSpan="3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商业企业</a:t>
                      </a:r>
                      <a:endParaRPr lang="en-US" altLang="en-US" sz="7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科研机构</a:t>
                      </a:r>
                      <a:endParaRPr lang="en-US" altLang="en-US" sz="7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社会公益组织</a:t>
                      </a:r>
                      <a:endParaRPr lang="en-US" altLang="en-US" sz="7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法律服务机构</a:t>
                      </a:r>
                      <a:endParaRPr lang="en-US" altLang="en-US" sz="7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其他</a:t>
                      </a:r>
                      <a:endParaRPr lang="en-US" altLang="en-US" sz="7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一、本年新收政府信息公开申请数量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2560"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二、上年结转政府信息公开申请数量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rowSpan="13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三、本年度办理结果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（一）予以公开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35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（二）部分公开（区分处理的，只计这一情形，不计其他情形）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8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（三）不予公开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1.属于国家秘密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2.其他法律行政法规禁止公开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3.危及“三安全一稳定”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4.保护第三方合法权益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5.属于三类内部事务信息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6.属于四类过程性信息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7.属于行政执法案卷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8.属于行政查询事项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（四）无法提供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1.本机关不掌握相关政府信息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2.没有现成信息需要另行制作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41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3.补正后申请内容仍不明确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rowSpan="9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（五）不予处理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1.信访举报投诉类申请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2.重复申请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3.要求提供公开出版物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4.无正当理由大量反复申请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755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5.要求行政机关确认或重新出具已获取信息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1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（六）其他处理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1.申请人无正当理由逾期不补正、行政机关不再处理其政府信息公开申请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1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2.申请人逾期未按收费通知要求缴纳费用、行政机关不再处理其政府信息公开申请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3.其他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（七）总计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3">
                  <a:txBody>
                    <a:bodyPr/>
                    <a:p>
                      <a:pPr indent="0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四、结转下年度继续办理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 0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latin typeface="方正仿宋简体" panose="02000000000000000000" charset="-122"/>
                          <a:ea typeface="方正仿宋简体" panose="02000000000000000000" charset="-122"/>
                          <a:cs typeface="方正仿宋简体" panose="02000000000000000000" charset="-122"/>
                        </a:rPr>
                        <a:t>0 </a:t>
                      </a:r>
                      <a:endParaRPr lang="en-US" altLang="en-US" sz="700" b="1">
                        <a:latin typeface="方正仿宋简体" panose="02000000000000000000" charset="-122"/>
                        <a:ea typeface="方正仿宋简体" panose="02000000000000000000" charset="-122"/>
                        <a:cs typeface="方正仿宋简体" panose="02000000000000000000" charset="-122"/>
                      </a:endParaRPr>
                    </a:p>
                  </a:txBody>
                  <a:tcPr marL="36194" marR="36194" marT="0" marB="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p:transition spd="slow">
    <p:fad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63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13000"/>
            <a:ext cx="12192000" cy="444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4867275" y="1203325"/>
            <a:ext cx="2736850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ource Han Sans Regular" pitchFamily="34" charset="-122"/>
                <a:ea typeface="Source Han Sans Regular" pitchFamily="34" charset="-122"/>
              </a:rPr>
              <a:t>第四部分</a:t>
            </a:r>
            <a:endParaRPr lang="zh-CN" altLang="en-US" sz="4800" b="1" dirty="0">
              <a:solidFill>
                <a:srgbClr val="FF0000"/>
              </a:solidFill>
              <a:latin typeface="Source Han Sans Regular" pitchFamily="34" charset="-122"/>
              <a:ea typeface="Source Han Sans Regular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1025" y="3189288"/>
            <a:ext cx="11309350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400" b="1" dirty="0">
                <a:solidFill>
                  <a:srgbClr val="262626"/>
                </a:solidFill>
                <a:latin typeface="思源黑体 CN Heavy" pitchFamily="34" charset="-122"/>
                <a:ea typeface="思源黑体 CN Heavy" pitchFamily="34" charset="-122"/>
              </a:rPr>
              <a:t>政府信息公开行政复议、行政诉讼情况</a:t>
            </a:r>
            <a:endParaRPr lang="zh-CN" altLang="en-US" sz="4400" b="1" dirty="0">
              <a:solidFill>
                <a:srgbClr val="262626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pic>
        <p:nvPicPr>
          <p:cNvPr id="40966" name="图片 8"/>
          <p:cNvPicPr>
            <a:picLocks noChangeAspect="1"/>
          </p:cNvPicPr>
          <p:nvPr/>
        </p:nvPicPr>
        <p:blipFill>
          <a:blip r:embed="rId2"/>
          <a:srcRect t="40416" b="40627"/>
          <a:stretch>
            <a:fillRect/>
          </a:stretch>
        </p:blipFill>
        <p:spPr>
          <a:xfrm>
            <a:off x="3148013" y="2033588"/>
            <a:ext cx="6096000" cy="11557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" name="表格 1"/>
          <p:cNvGraphicFramePr/>
          <p:nvPr/>
        </p:nvGraphicFramePr>
        <p:xfrm>
          <a:off x="3051175" y="4362450"/>
          <a:ext cx="5591175" cy="1333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0525"/>
                <a:gridCol w="393700"/>
                <a:gridCol w="381000"/>
                <a:gridCol w="374650"/>
                <a:gridCol w="292100"/>
                <a:gridCol w="412750"/>
                <a:gridCol w="411163"/>
                <a:gridCol w="412750"/>
                <a:gridCol w="403225"/>
                <a:gridCol w="269875"/>
                <a:gridCol w="412750"/>
                <a:gridCol w="412750"/>
                <a:gridCol w="412750"/>
                <a:gridCol w="352425"/>
                <a:gridCol w="258762"/>
              </a:tblGrid>
              <a:tr h="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行政复议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行政诉讼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结果维持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结果纠正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其他结果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尚未审结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总计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未经复议直接起诉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复议后起诉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结果维持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结果纠正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其他结果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尚未审结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总计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结果维持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结果纠正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其他结果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尚未审结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总计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atin typeface="方正黑体简体" panose="02000000000000000000" charset="-122"/>
                          <a:ea typeface="方正黑体简体" panose="02000000000000000000" charset="-122"/>
                          <a:cs typeface="方正黑体简体" panose="02000000000000000000" charset="-122"/>
                        </a:rPr>
                        <a:t>0</a:t>
                      </a:r>
                      <a:endParaRPr lang="en-US" altLang="en-US" sz="1000" b="1">
                        <a:latin typeface="方正黑体简体" panose="02000000000000000000" charset="-122"/>
                        <a:ea typeface="方正黑体简体" panose="02000000000000000000" charset="-122"/>
                        <a:cs typeface="方正黑体简体" panose="02000000000000000000" charset="-122"/>
                      </a:endParaRPr>
                    </a:p>
                  </a:txBody>
                  <a:tcPr marL="68580" marR="68580" marT="0" marB="0" vert="horz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ransition spd="slow">
    <p:fade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3011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13000"/>
            <a:ext cx="12192000" cy="444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4867275" y="1203325"/>
            <a:ext cx="2736850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ource Han Sans Regular" pitchFamily="34" charset="-122"/>
                <a:ea typeface="Source Han Sans Regular" pitchFamily="34" charset="-122"/>
              </a:rPr>
              <a:t>第五部分</a:t>
            </a:r>
            <a:endParaRPr lang="zh-CN" altLang="en-US" sz="4800" b="1" dirty="0">
              <a:solidFill>
                <a:srgbClr val="FF0000"/>
              </a:solidFill>
              <a:latin typeface="Source Han Sans Regular" pitchFamily="34" charset="-122"/>
              <a:ea typeface="Source Han Sans Regular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1025" y="3189288"/>
            <a:ext cx="11309350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400" b="1" dirty="0">
                <a:solidFill>
                  <a:srgbClr val="262626"/>
                </a:solidFill>
                <a:latin typeface="思源黑体 CN Heavy" pitchFamily="34" charset="-122"/>
                <a:ea typeface="思源黑体 CN Heavy" pitchFamily="34" charset="-122"/>
              </a:rPr>
              <a:t>存在的主要问题及改进情况</a:t>
            </a:r>
            <a:endParaRPr lang="zh-CN" altLang="en-US" sz="4400" b="1" dirty="0">
              <a:solidFill>
                <a:srgbClr val="262626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pic>
        <p:nvPicPr>
          <p:cNvPr id="43014" name="图片 8"/>
          <p:cNvPicPr>
            <a:picLocks noChangeAspect="1"/>
          </p:cNvPicPr>
          <p:nvPr/>
        </p:nvPicPr>
        <p:blipFill>
          <a:blip r:embed="rId2"/>
          <a:srcRect t="40416" b="40627"/>
          <a:stretch>
            <a:fillRect/>
          </a:stretch>
        </p:blipFill>
        <p:spPr>
          <a:xfrm>
            <a:off x="3148013" y="2033588"/>
            <a:ext cx="6096000" cy="1155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868363" y="4052888"/>
            <a:ext cx="11022012" cy="2030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 </a:t>
            </a:r>
            <a:r>
              <a:rPr lang="zh-CN" altLang="zh-CN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针对2024年存在的问题，2025年我中心建立科室月度信息梳理报送机制，专人汇总工作成效与亮点，落实“三级审核”制度保障信息准确规范；全年开展2次《政府信息公开条例》专题培训、4次内部交流，将公开工作纳入科室考核，推动整改落地见效。</a:t>
            </a:r>
            <a:endParaRPr lang="zh-CN" altLang="zh-CN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  <a:p>
            <a:r>
              <a:rPr lang="zh-CN" altLang="zh-CN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 2025年存在的主要问题为公开内容深度不足，部分重点领域信息公开不够细化，如民航基础设施建设进展、航班延误处置流程等专业领域信息解读不够深入，难以满足公众深层次需求。下一步将深化公开内容建设，聚焦公众关切，进一步梳理民航领域重点公开事项清单，重点细化基础设施建设、安全生产监管、服务质量提升等领域的公开内容，同步提升政策解读的针对性和通俗性，让公众看得懂、用得上。</a:t>
            </a:r>
            <a:endParaRPr lang="zh-CN" altLang="zh-CN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</p:txBody>
      </p:sp>
    </p:spTree>
    <p:custDataLst>
      <p:tags r:id="rId3"/>
    </p:custDataLst>
  </p:cSld>
  <p:clrMapOvr>
    <a:masterClrMapping/>
  </p:clrMapOvr>
  <p:transition spd="slow">
    <p:fade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3011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03475"/>
            <a:ext cx="12192000" cy="444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/>
        </p:nvSpPr>
        <p:spPr>
          <a:xfrm>
            <a:off x="4867275" y="538480"/>
            <a:ext cx="27368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ource Han Sans Regular" pitchFamily="34" charset="-122"/>
                <a:ea typeface="Source Han Sans Regular" pitchFamily="34" charset="-122"/>
              </a:rPr>
              <a:t>第六部分</a:t>
            </a:r>
            <a:endParaRPr lang="zh-CN" altLang="en-US" sz="4800" b="1" dirty="0">
              <a:solidFill>
                <a:srgbClr val="FF0000"/>
              </a:solidFill>
              <a:latin typeface="Source Han Sans Regular" pitchFamily="34" charset="-122"/>
              <a:ea typeface="Source Han Sans Regular" pitchFamily="34" charset="-122"/>
            </a:endParaRPr>
          </a:p>
        </p:txBody>
      </p:sp>
      <p:pic>
        <p:nvPicPr>
          <p:cNvPr id="43014" name="图片 8"/>
          <p:cNvPicPr>
            <a:picLocks noChangeAspect="1"/>
          </p:cNvPicPr>
          <p:nvPr/>
        </p:nvPicPr>
        <p:blipFill>
          <a:blip r:embed="rId2"/>
          <a:srcRect t="40416" b="40627"/>
          <a:stretch>
            <a:fillRect/>
          </a:stretch>
        </p:blipFill>
        <p:spPr>
          <a:xfrm>
            <a:off x="3187383" y="1188403"/>
            <a:ext cx="6096000" cy="1155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585153" y="2403158"/>
            <a:ext cx="11022012" cy="3384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l">
              <a:buClrTx/>
              <a:buSzTx/>
              <a:buNone/>
            </a:pPr>
            <a:r>
              <a:rPr lang="en-US" altLang="zh-CN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</a:t>
            </a:r>
            <a:r>
              <a:rPr lang="zh-CN" altLang="zh-CN" sz="1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（一）依据《政府信息公开信息处理费管理办法》收取信息处理费的情况。</a:t>
            </a:r>
            <a:endParaRPr lang="zh-CN" altLang="zh-CN" sz="1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  <a:p>
            <a:pPr algn="l">
              <a:buClrTx/>
              <a:buSzTx/>
              <a:buNone/>
            </a:pPr>
            <a:r>
              <a:rPr lang="zh-CN" altLang="zh-CN" sz="1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  2025年济宁市民航事业发展中心无收取信息处理费的情况。</a:t>
            </a:r>
            <a:endParaRPr lang="zh-CN" altLang="zh-CN" sz="1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  <a:p>
            <a:pPr algn="l">
              <a:buClrTx/>
              <a:buSzTx/>
              <a:buNone/>
            </a:pPr>
            <a:r>
              <a:rPr lang="zh-CN" altLang="zh-CN" sz="1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（二）落实上级年度政务公开工作要点情况。</a:t>
            </a:r>
            <a:endParaRPr lang="zh-CN" altLang="zh-CN" sz="1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  <a:p>
            <a:pPr algn="l">
              <a:buClrTx/>
              <a:buSzTx/>
              <a:buNone/>
            </a:pPr>
            <a:r>
              <a:rPr lang="zh-CN" altLang="zh-CN" sz="1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  2025年，市民航事业发展中心严格对标上级政务公开工作要点，健全制度体系，修订《信息公开指南》《主动公开基本目录》，将政务公开融入日常公文办理、会议承办，落实“常规工作按季公开、固定工作长期公开、临时及应急工作即时公开”原则，实现民航事务全流程公开。聚焦航班保障、安全生产、服务升级等重点领域，拓宽公开范围、丰富内容供给，及时发布工作成效与亮点。依托政府门户、微信公众号等线上平台及新闻发布会等线下活动，构建联动公开矩阵，通过专题培训提升工作人员能力，将政务公开纳入科室考核，压实责任，切实保障群众知情权、参与权和监督权，推动工作提质增效。</a:t>
            </a:r>
            <a:endParaRPr lang="zh-CN" altLang="zh-CN" sz="1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  <a:p>
            <a:r>
              <a:rPr lang="zh-CN" altLang="zh-CN" sz="1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（三）人大代表建议和政协提案办理结果公开情况。</a:t>
            </a:r>
            <a:endParaRPr lang="zh-CN" altLang="zh-CN" sz="1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  <a:p>
            <a:r>
              <a:rPr lang="zh-CN" altLang="zh-CN" sz="1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  2025年济宁市民航事业发展中心未收到政协提案。2025年度未收到人大代表建议提案。</a:t>
            </a:r>
            <a:endParaRPr lang="zh-CN" altLang="zh-CN" sz="1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  <a:p>
            <a:r>
              <a:rPr lang="zh-CN" altLang="zh-CN" sz="1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 (四）年度政务公开工作创新情况。</a:t>
            </a:r>
            <a:endParaRPr lang="zh-CN" altLang="zh-CN" sz="1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  <a:p>
            <a:r>
              <a:rPr lang="zh-CN" altLang="zh-CN" sz="1400" dirty="0">
                <a:solidFill>
                  <a:srgbClr val="262626"/>
                </a:solidFill>
                <a:latin typeface="思源黑体 CN Light" pitchFamily="34" charset="-122"/>
                <a:ea typeface="思源黑体 CN Light" pitchFamily="34" charset="-122"/>
              </a:rPr>
              <a:t>    2025年，市民航事业发展中心聚焦民航服务特色，推动政务公开创新提质。创新“重点信息精准推”机制，针对旅客、企业等不同群体，定向推送安全生产、航线优化等定制化公开内容。搭建“民意反馈-信息公开-整改回应”闭环，通过网络问政、留言板等渠道收集诉求，将热点关切转化为公开重点，让政务公开更具针对性、互动性和实效性。</a:t>
            </a:r>
            <a:endParaRPr lang="zh-CN" altLang="zh-CN" sz="1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  <a:p>
            <a:endParaRPr lang="zh-CN" altLang="zh-CN" sz="1400" dirty="0">
              <a:solidFill>
                <a:srgbClr val="262626"/>
              </a:solidFill>
              <a:latin typeface="思源黑体 CN Light" pitchFamily="34" charset="-122"/>
              <a:ea typeface="思源黑体 CN Light" pitchFamily="34" charset="-122"/>
            </a:endParaRPr>
          </a:p>
        </p:txBody>
      </p:sp>
    </p:spTree>
    <p:custDataLst>
      <p:tags r:id="rId3"/>
    </p:custDataLst>
  </p:cSld>
  <p:clrMapOvr>
    <a:masterClrMapping/>
  </p:clrMapOvr>
  <p:transition spd="slow">
    <p:fade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4942840" y="1203325"/>
            <a:ext cx="2736850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Source Han Sans Regular" pitchFamily="34" charset="-122"/>
                <a:ea typeface="Source Han Sans Regular" pitchFamily="34" charset="-122"/>
              </a:rPr>
              <a:t>第六部分</a:t>
            </a:r>
            <a:endParaRPr lang="zh-CN" altLang="en-US" sz="4800" b="1" dirty="0">
              <a:solidFill>
                <a:srgbClr val="FF0000"/>
              </a:solidFill>
              <a:latin typeface="Source Han Sans Regular" pitchFamily="34" charset="-122"/>
              <a:ea typeface="Source Han Sans Regular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 flipV="1">
            <a:off x="1788160" y="3957955"/>
            <a:ext cx="10102215" cy="1130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p>
            <a:pPr algn="ctr"/>
            <a:endParaRPr lang="zh-CN" altLang="en-US" sz="4400" b="1" dirty="0">
              <a:solidFill>
                <a:srgbClr val="262626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pic>
        <p:nvPicPr>
          <p:cNvPr id="45062" name="图片 8"/>
          <p:cNvPicPr>
            <a:picLocks noChangeAspect="1"/>
          </p:cNvPicPr>
          <p:nvPr/>
        </p:nvPicPr>
        <p:blipFill>
          <a:blip r:embed="rId1"/>
          <a:srcRect t="40416" b="40627"/>
          <a:stretch>
            <a:fillRect/>
          </a:stretch>
        </p:blipFill>
        <p:spPr>
          <a:xfrm>
            <a:off x="3148013" y="2033588"/>
            <a:ext cx="6096000" cy="1155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724535" y="3484563"/>
            <a:ext cx="11309350" cy="1876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en-US" altLang="zh-CN" sz="4400" b="1" dirty="0">
                <a:solidFill>
                  <a:srgbClr val="FF0000"/>
                </a:solidFill>
                <a:latin typeface="思源黑体 CN Heavy" pitchFamily="34" charset="-122"/>
                <a:ea typeface="思源黑体 CN Heavy" pitchFamily="34" charset="-122"/>
              </a:rPr>
              <a:t>  </a:t>
            </a:r>
            <a:endParaRPr lang="en-US" altLang="zh-CN" sz="4400" b="1" dirty="0">
              <a:solidFill>
                <a:srgbClr val="FF0000"/>
              </a:solidFill>
              <a:latin typeface="思源黑体 CN Heavy" pitchFamily="34" charset="-122"/>
              <a:ea typeface="思源黑体 CN Heavy" pitchFamily="34" charset="-122"/>
            </a:endParaRPr>
          </a:p>
          <a:p>
            <a:pPr algn="ctr"/>
            <a:r>
              <a:rPr lang="zh-CN" altLang="en-US" sz="4400" b="1" dirty="0">
                <a:solidFill>
                  <a:srgbClr val="FF0000"/>
                </a:solidFill>
                <a:latin typeface="思源黑体 CN Heavy" pitchFamily="34" charset="-122"/>
                <a:ea typeface="思源黑体 CN Heavy" pitchFamily="34" charset="-122"/>
              </a:rPr>
              <a:t>感谢您对济宁民航事业的关心支持！</a:t>
            </a:r>
            <a:endParaRPr lang="zh-CN" altLang="en-US" sz="4400" b="1" dirty="0">
              <a:solidFill>
                <a:srgbClr val="FF0000"/>
              </a:solidFill>
              <a:latin typeface="思源黑体 CN Heavy" pitchFamily="34" charset="-122"/>
              <a:ea typeface="思源黑体 CN Heavy" pitchFamily="34" charset="-122"/>
            </a:endParaRPr>
          </a:p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思源黑体 CN Heavy" pitchFamily="34" charset="-122"/>
                <a:ea typeface="思源黑体 CN Heavy" pitchFamily="34" charset="-122"/>
              </a:rPr>
              <a:t>2026</a:t>
            </a:r>
            <a:r>
              <a:rPr lang="zh-CN" altLang="en-US" sz="2800" b="1" dirty="0">
                <a:solidFill>
                  <a:srgbClr val="FF0000"/>
                </a:solidFill>
                <a:latin typeface="思源黑体 CN Heavy" pitchFamily="34" charset="-122"/>
                <a:ea typeface="思源黑体 CN Heavy" pitchFamily="34" charset="-122"/>
              </a:rPr>
              <a:t>年</a:t>
            </a:r>
            <a:r>
              <a:rPr lang="en-US" altLang="zh-CN" sz="2800" b="1" dirty="0">
                <a:solidFill>
                  <a:srgbClr val="FF0000"/>
                </a:solidFill>
                <a:latin typeface="思源黑体 CN Heavy" pitchFamily="34" charset="-122"/>
                <a:ea typeface="思源黑体 CN Heavy" pitchFamily="34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思源黑体 CN Heavy" pitchFamily="34" charset="-122"/>
                <a:ea typeface="思源黑体 CN Heavy" pitchFamily="34" charset="-122"/>
              </a:rPr>
              <a:t>月</a:t>
            </a:r>
            <a:r>
              <a:rPr lang="en-US" altLang="zh-CN" sz="2800" b="1" dirty="0">
                <a:solidFill>
                  <a:srgbClr val="FF0000"/>
                </a:solidFill>
                <a:latin typeface="思源黑体 CN Heavy" pitchFamily="34" charset="-122"/>
                <a:ea typeface="思源黑体 CN Heavy" pitchFamily="34" charset="-122"/>
              </a:rPr>
              <a:t>19</a:t>
            </a:r>
            <a:r>
              <a:rPr lang="zh-CN" altLang="en-US" sz="2800" b="1" dirty="0">
                <a:solidFill>
                  <a:srgbClr val="FF0000"/>
                </a:solidFill>
                <a:latin typeface="思源黑体 CN Heavy" pitchFamily="34" charset="-122"/>
                <a:ea typeface="思源黑体 CN Heavy" pitchFamily="34" charset="-122"/>
              </a:rPr>
              <a:t>日</a:t>
            </a:r>
            <a:endParaRPr lang="zh-CN" altLang="en-US" sz="2800" b="1" dirty="0">
              <a:solidFill>
                <a:srgbClr val="FF0000"/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fad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</p:bldLst>
  </p:timing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20187315_3*i*0"/>
  <p:tag name="KSO_WM_TEMPLATE_CATEGORY" val="custom"/>
  <p:tag name="KSO_WM_TEMPLATE_INDEX" val="20187315"/>
  <p:tag name="KSO_WM_UNIT_INDEX" val="0"/>
</p:tagLst>
</file>

<file path=ppt/tags/tag2.xml><?xml version="1.0" encoding="utf-8"?>
<p:tagLst xmlns:p="http://schemas.openxmlformats.org/presentationml/2006/main">
  <p:tag name="KSO_WM_TAG_VERSION" val="1.0"/>
  <p:tag name="KSO_WM_BEAUTIFY_FLAG" val="#wm#"/>
  <p:tag name="KSO_WM_UNIT_ID" val="custom2_5*h_i*1_3"/>
  <p:tag name="KSO_WM_TEMPLATE_CATEGORY" val="custom"/>
  <p:tag name="KSO_WM_TEMPLATE_INDEX" val="2"/>
  <p:tag name="KSO_WM_UNIT_HIGHLIGHT" val="0"/>
  <p:tag name="KSO_WM_UNIT_COMPATIBLE" val="0"/>
  <p:tag name="KSO_WM_UNIT_LAYERLEVEL" val="1_1"/>
  <p:tag name="KSO_WM_UNIT_TYPE" val="h_i"/>
  <p:tag name="KSO_WM_UNIT_INDEX" val="1_3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1*m_i*1_1"/>
  <p:tag name="KSO_WM_UNIT_LAYERLEVEL" val="1_1"/>
  <p:tag name="KSO_WM_UNIT_LINE_FORE_SCHEMECOLOR_INDEX" val="5"/>
  <p:tag name="KSO_WM_UNIT_LINE_FILL_TYPE" val="2"/>
  <p:tag name="KSO_WM_UNIT_USESOURCEFORMAT_APPLY" val="0"/>
  <p:tag name="KSO_WM_UNIT_HIGHLIGHT" val="0"/>
  <p:tag name="KSO_WM_UNIT_COMPATIBLE" val="0"/>
  <p:tag name="KSO_WM_DIAGRAM_GROUP_CODE" val="m1-4"/>
  <p:tag name="KSO_WM_UNIT_TYPE" val="m_i"/>
  <p:tag name="KSO_WM_UNIT_INDEX" val="1_1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1*m_i*1_2"/>
  <p:tag name="KSO_WM_UNIT_LAYERLEVEL" val="1_1"/>
  <p:tag name="KSO_WM_UNIT_LINE_FORE_SCHEMECOLOR_INDEX" val="5"/>
  <p:tag name="KSO_WM_UNIT_LINE_FILL_TYPE" val="2"/>
  <p:tag name="KSO_WM_UNIT_USESOURCEFORMAT_APPLY" val="0"/>
  <p:tag name="KSO_WM_UNIT_HIGHLIGHT" val="0"/>
  <p:tag name="KSO_WM_UNIT_COMPATIBLE" val="0"/>
  <p:tag name="KSO_WM_DIAGRAM_GROUP_CODE" val="m1-4"/>
  <p:tag name="KSO_WM_UNIT_TYPE" val="m_i"/>
  <p:tag name="KSO_WM_UNIT_INDEX" val="1_2"/>
</p:tagLst>
</file>

<file path=ppt/tags/tag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1*m_h_i*1_3_1"/>
  <p:tag name="KSO_WM_UNIT_LAYERLEVEL" val="1_1_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4"/>
  <p:tag name="KSO_WM_UNIT_TYPE" val="m_h_i"/>
  <p:tag name="KSO_WM_UNIT_INDEX" val="1_3_1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1*m_h_i*1_3_2"/>
  <p:tag name="KSO_WM_UNIT_LAYERLEVEL" val="1_1_1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  <p:tag name="KSO_WM_UNIT_HIGHLIGHT" val="0"/>
  <p:tag name="KSO_WM_UNIT_COMPATIBLE" val="0"/>
  <p:tag name="KSO_WM_DIAGRAM_GROUP_CODE" val="m1-4"/>
  <p:tag name="KSO_WM_UNIT_TYPE" val="m_h_i"/>
  <p:tag name="KSO_WM_UNIT_INDEX" val="1_3_2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1*m_h_i*1_3_3"/>
  <p:tag name="KSO_WM_UNIT_LAYERLEVEL" val="1_1_1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4"/>
  <p:tag name="KSO_WM_UNIT_TYPE" val="m_h_i"/>
  <p:tag name="KSO_WM_UNIT_INDEX" val="1_3_3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1*m_h_i*1_2_1"/>
  <p:tag name="KSO_WM_UNIT_LAYERLEVEL" val="1_1_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4"/>
  <p:tag name="KSO_WM_UNIT_TYPE" val="m_h_i"/>
  <p:tag name="KSO_WM_UNIT_INDEX" val="1_2_1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1*m_h_i*1_2_2"/>
  <p:tag name="KSO_WM_UNIT_LAYERLEVEL" val="1_1_1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  <p:tag name="KSO_WM_UNIT_HIGHLIGHT" val="0"/>
  <p:tag name="KSO_WM_UNIT_COMPATIBLE" val="0"/>
  <p:tag name="KSO_WM_DIAGRAM_GROUP_CODE" val="m1-4"/>
  <p:tag name="KSO_WM_UNIT_TYPE" val="m_h_i"/>
  <p:tag name="KSO_WM_UNIT_INDEX" val="1_2_2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1*m_h_i*1_2_3"/>
  <p:tag name="KSO_WM_UNIT_LAYERLEVEL" val="1_1_1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4"/>
  <p:tag name="KSO_WM_UNIT_TYPE" val="m_h_i"/>
  <p:tag name="KSO_WM_UNIT_INDEX" val="1_2_3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1*m_h_i*1_4_1"/>
  <p:tag name="KSO_WM_UNIT_LAYERLEVEL" val="1_1_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4"/>
  <p:tag name="KSO_WM_UNIT_TYPE" val="m_h_i"/>
  <p:tag name="KSO_WM_UNIT_INDEX" val="1_4_1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1*m_h_i*1_4_2"/>
  <p:tag name="KSO_WM_UNIT_LAYERLEVEL" val="1_1_1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  <p:tag name="KSO_WM_UNIT_HIGHLIGHT" val="0"/>
  <p:tag name="KSO_WM_UNIT_COMPATIBLE" val="0"/>
  <p:tag name="KSO_WM_DIAGRAM_GROUP_CODE" val="m1-4"/>
  <p:tag name="KSO_WM_UNIT_TYPE" val="m_h_i"/>
  <p:tag name="KSO_WM_UNIT_INDEX" val="1_4_2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1*m_h_i*1_4_3"/>
  <p:tag name="KSO_WM_UNIT_LAYERLEVEL" val="1_1_1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4"/>
  <p:tag name="KSO_WM_UNIT_TYPE" val="m_h_i"/>
  <p:tag name="KSO_WM_UNIT_INDEX" val="1_4_3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0*m_h_i*1_3_1"/>
  <p:tag name="KSO_WM_UNIT_LAYERLEVEL" val="1_1_1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4"/>
  <p:tag name="KSO_WM_UNIT_TYPE" val="m_h_i"/>
  <p:tag name="KSO_WM_UNIT_INDEX" val="1_3_1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0*m_h_i*1_3_2"/>
  <p:tag name="KSO_WM_UNIT_LAYERLEVEL" val="1_1_1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  <p:tag name="KSO_WM_UNIT_HIGHLIGHT" val="0"/>
  <p:tag name="KSO_WM_UNIT_COMPATIBLE" val="0"/>
  <p:tag name="KSO_WM_DIAGRAM_GROUP_CODE" val="m1-4"/>
  <p:tag name="KSO_WM_UNIT_TYPE" val="m_h_i"/>
  <p:tag name="KSO_WM_UNIT_INDEX" val="1_3_2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"/>
  <p:tag name="KSO_WM_UNIT_ID" val="custom2_10*m_h_i*1_3_3"/>
  <p:tag name="KSO_WM_UNIT_LAYERLEVEL" val="1_1_1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0"/>
  <p:tag name="KSO_WM_UNIT_HIGHLIGHT" val="0"/>
  <p:tag name="KSO_WM_UNIT_COMPATIBLE" val="0"/>
  <p:tag name="KSO_WM_DIAGRAM_GROUP_CODE" val="m1-4"/>
  <p:tag name="KSO_WM_UNIT_TYPE" val="m_h_i"/>
  <p:tag name="KSO_WM_UNIT_INDEX" val="1_3_3"/>
</p:tagLst>
</file>

<file path=ppt/tags/tag17.xml><?xml version="1.0" encoding="utf-8"?>
<p:tagLst xmlns:p="http://schemas.openxmlformats.org/presentationml/2006/main">
  <p:tag name="KSO_WM_TAG_VERSION" val="1.0"/>
  <p:tag name="KSO_WM_TEMPLATE_CATEGORY" val="custom"/>
  <p:tag name="KSO_WM_TEMPLATE_INDEX" val="2"/>
</p:tagLst>
</file>

<file path=ppt/tags/tag18.xml><?xml version="1.0" encoding="utf-8"?>
<p:tagLst xmlns:p="http://schemas.openxmlformats.org/presentationml/2006/main">
  <p:tag name="KSO_WM_TAG_VERSION" val="1.0"/>
  <p:tag name="KSO_WM_TEMPLATE_CATEGORY" val="custom"/>
  <p:tag name="KSO_WM_TEMPLATE_INDEX" val="2"/>
</p:tagLst>
</file>

<file path=ppt/tags/tag19.xml><?xml version="1.0" encoding="utf-8"?>
<p:tagLst xmlns:p="http://schemas.openxmlformats.org/presentationml/2006/main">
  <p:tag name="KSO_WM_TEMPLATE_CATEGORY" val="custom"/>
  <p:tag name="KSO_WM_TEMPLATE_INDEX" val="2"/>
  <p:tag name="KSO_WM_TAG_VERSION" val="1.0"/>
  <p:tag name="KSO_WM_BEAUTIFY_FLAG" val="#wm#"/>
  <p:tag name="KSO_WM_TEMPLATE_THUMBS_INDEX" val="1、3、4、5、8、11、12、15、16、17、21、22、23、24、25、"/>
</p:tagLst>
</file>

<file path=ppt/tags/tag20.xml><?xml version="1.0" encoding="utf-8"?>
<p:tagLst xmlns:p="http://schemas.openxmlformats.org/presentationml/2006/main">
  <p:tag name="KSO_WM_TEMPLATE_CATEGORY" val="custom"/>
  <p:tag name="KSO_WM_TEMPLATE_INDEX" val="20177147"/>
</p:tagLst>
</file>

<file path=ppt/tags/tag21.xml><?xml version="1.0" encoding="utf-8"?>
<p:tagLst xmlns:p="http://schemas.openxmlformats.org/presentationml/2006/main">
  <p:tag name="KSO_WM_UNIT_PLACING_PICTURE_USER_VIEWPORT" val="{&quot;height&quot;:4385,&quot;width&quot;:15182.499212598424}"/>
</p:tagLst>
</file>

<file path=ppt/tags/tag22.xml><?xml version="1.0" encoding="utf-8"?>
<p:tagLst xmlns:p="http://schemas.openxmlformats.org/presentationml/2006/main">
  <p:tag name="KSO_WM_TEMPLATE_CATEGORY" val="custom"/>
  <p:tag name="KSO_WM_TEMPLATE_INDEX" val="20177147"/>
</p:tagLst>
</file>

<file path=ppt/tags/tag23.xml><?xml version="1.0" encoding="utf-8"?>
<p:tagLst xmlns:p="http://schemas.openxmlformats.org/presentationml/2006/main">
  <p:tag name="KSO_WM_TEMPLATE_CATEGORY" val="custom"/>
  <p:tag name="KSO_WM_TEMPLATE_INDEX" val="20177147"/>
</p:tagLst>
</file>

<file path=ppt/tags/tag24.xml><?xml version="1.0" encoding="utf-8"?>
<p:tagLst xmlns:p="http://schemas.openxmlformats.org/presentationml/2006/main">
  <p:tag name="KSO_WM_TEMPLATE_CATEGORY" val="custom"/>
  <p:tag name="KSO_WM_TEMPLATE_INDEX" val="20177147"/>
</p:tagLst>
</file>

<file path=ppt/tags/tag25.xml><?xml version="1.0" encoding="utf-8"?>
<p:tagLst xmlns:p="http://schemas.openxmlformats.org/presentationml/2006/main">
  <p:tag name="KSO_WM_TEMPLATE_CATEGORY" val="custom"/>
  <p:tag name="KSO_WM_TEMPLATE_INDEX" val="20177147"/>
</p:tagLst>
</file>

<file path=ppt/tags/tag26.xml><?xml version="1.0" encoding="utf-8"?>
<p:tagLst xmlns:p="http://schemas.openxmlformats.org/presentationml/2006/main">
  <p:tag name="KSO_WM_TEMPLATE_CATEGORY" val="custom"/>
  <p:tag name="KSO_WM_TEMPLATE_INDEX" val="20177147"/>
</p:tagLst>
</file>

<file path=ppt/tags/tag27.xml><?xml version="1.0" encoding="utf-8"?>
<p:tagLst xmlns:p="http://schemas.openxmlformats.org/presentationml/2006/main">
  <p:tag name="KSO_WM_TEMPLATE_CATEGORY" val="custom"/>
  <p:tag name="KSO_WM_TEMPLATE_INDEX" val="20177147"/>
</p:tagLst>
</file>

<file path=ppt/tags/tag28.xml><?xml version="1.0" encoding="utf-8"?>
<p:tagLst xmlns:p="http://schemas.openxmlformats.org/presentationml/2006/main">
  <p:tag name="KSO_WM_TEMPLATE_CATEGORY" val="custom"/>
  <p:tag name="KSO_WM_TEMPLATE_INDEX" val="20177147"/>
</p:tagLst>
</file>

<file path=ppt/tags/tag29.xml><?xml version="1.0" encoding="utf-8"?>
<p:tagLst xmlns:p="http://schemas.openxmlformats.org/presentationml/2006/main">
  <p:tag name="KSO_WM_TEMPLATE_CATEGORY" val="custom"/>
  <p:tag name="KSO_WM_TEMPLATE_INDEX" val="20177147"/>
</p:tagLst>
</file>

<file path=ppt/tags/tag30.xml><?xml version="1.0" encoding="utf-8"?>
<p:tagLst xmlns:p="http://schemas.openxmlformats.org/presentationml/2006/main">
  <p:tag name="KSO_WM_TEMPLATE_CATEGORY" val="custom"/>
  <p:tag name="KSO_WM_TEMPLATE_INDEX" val="20177147"/>
</p:tagLst>
</file>

<file path=ppt/tags/tag31.xml><?xml version="1.0" encoding="utf-8"?>
<p:tagLst xmlns:p="http://schemas.openxmlformats.org/presentationml/2006/main">
  <p:tag name="KSO_WM_TEMPLATE_CATEGORY" val="custom"/>
  <p:tag name="KSO_WM_TEMPLATE_INDEX" val="20177147"/>
</p:tagLst>
</file>

<file path=ppt/tags/tag32.xml><?xml version="1.0" encoding="utf-8"?>
<p:tagLst xmlns:p="http://schemas.openxmlformats.org/presentationml/2006/main">
  <p:tag name="KSO_WM_TEMPLATE_CATEGORY" val="custom"/>
  <p:tag name="KSO_WM_TEMPLATE_INDEX" val="20177147"/>
</p:tagLst>
</file>

<file path=ppt/tags/tag33.xml><?xml version="1.0" encoding="utf-8"?>
<p:tagLst xmlns:p="http://schemas.openxmlformats.org/presentationml/2006/main">
  <p:tag name="KSO_WM_TEMPLATE_CATEGORY" val="custom"/>
  <p:tag name="KSO_WM_TEMPLATE_INDEX" val="20177147"/>
</p:tagLst>
</file>

<file path=ppt/tags/tag34.xml><?xml version="1.0" encoding="utf-8"?>
<p:tagLst xmlns:p="http://schemas.openxmlformats.org/presentationml/2006/main">
  <p:tag name="KSO_WM_TEMPLATE_CATEGORY" val="custom"/>
  <p:tag name="KSO_WM_TEMPLATE_INDEX" val="20177147"/>
</p:tagLst>
</file>

<file path=ppt/tags/tag35.xml><?xml version="1.0" encoding="utf-8"?>
<p:tagLst xmlns:p="http://schemas.openxmlformats.org/presentationml/2006/main">
  <p:tag name="KSO_WM_TEMPLATE_CATEGORY" val="custom"/>
  <p:tag name="KSO_WM_TEMPLATE_INDEX" val="20177147"/>
</p:tagLst>
</file>

<file path=ppt/theme/theme1.xml><?xml version="1.0" encoding="utf-8"?>
<a:theme xmlns:a="http://schemas.openxmlformats.org/drawingml/2006/main" name="1_party culture 1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g5jtkinr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 sz="3200" dirty="0">
            <a:solidFill>
              <a:srgbClr val="ECEB4D"/>
            </a:solidFill>
            <a:sym typeface="+mn-lt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4359</Words>
  <Application>WPS 演示</Application>
  <PresentationFormat>自定义</PresentationFormat>
  <Paragraphs>885</Paragraphs>
  <Slides>15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1" baseType="lpstr">
      <vt:lpstr>Arial</vt:lpstr>
      <vt:lpstr>宋体</vt:lpstr>
      <vt:lpstr>Wingdings</vt:lpstr>
      <vt:lpstr>思源黑体 CN Normal</vt:lpstr>
      <vt:lpstr>黑体</vt:lpstr>
      <vt:lpstr>思源黑体 CN Heavy</vt:lpstr>
      <vt:lpstr>Calibri</vt:lpstr>
      <vt:lpstr>思源黑体 CN ExtraLight</vt:lpstr>
      <vt:lpstr>Source Han Sans Regular</vt:lpstr>
      <vt:lpstr>思源黑体 CN Medium</vt:lpstr>
      <vt:lpstr>思源黑体 CN Light</vt:lpstr>
      <vt:lpstr>方正黑体简体</vt:lpstr>
      <vt:lpstr>方正仿宋简体</vt:lpstr>
      <vt:lpstr>微软雅黑</vt:lpstr>
      <vt:lpstr>Arial Unicode MS</vt:lpstr>
      <vt:lpstr>1_party culture 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小石榴的麻麻</cp:lastModifiedBy>
  <cp:revision>97</cp:revision>
  <dcterms:created xsi:type="dcterms:W3CDTF">2019-05-23T13:07:00Z</dcterms:created>
  <dcterms:modified xsi:type="dcterms:W3CDTF">2026-01-16T06:25:22Z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2052-11.8.6.8810</vt:lpwstr>
  </property>
  <property fmtid="{D5CDD505-2E9C-101B-9397-08002B2CF9AE}" pid="3" name="KSOSaveFontToCloudKey">
    <vt:lpwstr>243555089_btnclosed</vt:lpwstr>
  </property>
  <property fmtid="{D5CDD505-2E9C-101B-9397-08002B2CF9AE}" pid="4" name="ICV">
    <vt:lpwstr>F261E6BDFE24431DB13008C35E8C0B0A</vt:lpwstr>
  </property>
</Properties>
</file>